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7"/>
  </p:notesMasterIdLst>
  <p:sldIdLst>
    <p:sldId id="310" r:id="rId5"/>
    <p:sldId id="291" r:id="rId6"/>
    <p:sldId id="297" r:id="rId7"/>
    <p:sldId id="314" r:id="rId8"/>
    <p:sldId id="271" r:id="rId9"/>
    <p:sldId id="265" r:id="rId10"/>
    <p:sldId id="293" r:id="rId11"/>
    <p:sldId id="292" r:id="rId12"/>
    <p:sldId id="294" r:id="rId13"/>
    <p:sldId id="295" r:id="rId14"/>
    <p:sldId id="296" r:id="rId15"/>
    <p:sldId id="274" r:id="rId16"/>
    <p:sldId id="323" r:id="rId17"/>
    <p:sldId id="272" r:id="rId18"/>
    <p:sldId id="322" r:id="rId19"/>
    <p:sldId id="303" r:id="rId20"/>
    <p:sldId id="313" r:id="rId21"/>
    <p:sldId id="304" r:id="rId22"/>
    <p:sldId id="276" r:id="rId23"/>
    <p:sldId id="305" r:id="rId24"/>
    <p:sldId id="282" r:id="rId25"/>
    <p:sldId id="283" r:id="rId26"/>
    <p:sldId id="300" r:id="rId27"/>
    <p:sldId id="316" r:id="rId28"/>
    <p:sldId id="324" r:id="rId29"/>
    <p:sldId id="318" r:id="rId30"/>
    <p:sldId id="319" r:id="rId31"/>
    <p:sldId id="320" r:id="rId32"/>
    <p:sldId id="321" r:id="rId33"/>
    <p:sldId id="311" r:id="rId34"/>
    <p:sldId id="315" r:id="rId35"/>
    <p:sldId id="299" r:id="rId36"/>
  </p:sldIdLst>
  <p:sldSz cx="12192000" cy="6858000"/>
  <p:notesSz cx="6858000" cy="9144000"/>
  <p:embeddedFontLst>
    <p:embeddedFont>
      <p:font typeface="Figtree" panose="020B0604020202020204"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77EC0C-1022-46C7-B261-7920624AC868}">
          <p14:sldIdLst>
            <p14:sldId id="310"/>
          </p14:sldIdLst>
        </p14:section>
        <p14:section name="Om skolan" id="{9D6D74FB-A77E-4E3E-AD84-1D6221E130EB}">
          <p14:sldIdLst>
            <p14:sldId id="291"/>
            <p14:sldId id="297"/>
            <p14:sldId id="314"/>
            <p14:sldId id="271"/>
            <p14:sldId id="265"/>
            <p14:sldId id="293"/>
            <p14:sldId id="292"/>
            <p14:sldId id="294"/>
            <p14:sldId id="295"/>
            <p14:sldId id="296"/>
            <p14:sldId id="274"/>
            <p14:sldId id="323"/>
            <p14:sldId id="272"/>
            <p14:sldId id="322"/>
            <p14:sldId id="303"/>
          </p14:sldIdLst>
        </p14:section>
        <p14:section name="Utbildning" id="{598FF537-FD5D-469A-AD8D-5B61DB93258E}">
          <p14:sldIdLst>
            <p14:sldId id="313"/>
            <p14:sldId id="304"/>
            <p14:sldId id="276"/>
            <p14:sldId id="305"/>
            <p14:sldId id="282"/>
            <p14:sldId id="283"/>
          </p14:sldIdLst>
        </p14:section>
        <p14:section name="Forskning" id="{A40DA1A6-DA87-4EFB-AD7A-4FFB413834B5}">
          <p14:sldIdLst>
            <p14:sldId id="300"/>
            <p14:sldId id="316"/>
            <p14:sldId id="324"/>
            <p14:sldId id="318"/>
            <p14:sldId id="319"/>
            <p14:sldId id="320"/>
            <p14:sldId id="321"/>
            <p14:sldId id="311"/>
            <p14:sldId id="315"/>
            <p14:sldId id="2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F34609-7E4F-4D03-9319-80BDB7F2F760}" v="3" dt="2026-05-04T07:51:49.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5" autoAdjust="0"/>
    <p:restoredTop sz="67865" autoAdjust="0"/>
  </p:normalViewPr>
  <p:slideViewPr>
    <p:cSldViewPr snapToGrid="0">
      <p:cViewPr varScale="1">
        <p:scale>
          <a:sx n="82" d="100"/>
          <a:sy n="82" d="100"/>
        </p:scale>
        <p:origin x="2078" y="67"/>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Olah" userId="48421ef4-bf43-4a3a-8000-950cabc62934" providerId="ADAL" clId="{0E9CE4EF-E40B-407F-BB92-B4789D94B23E}"/>
    <pc:docChg chg="modSld">
      <pc:chgData name="Cecilia Olah" userId="48421ef4-bf43-4a3a-8000-950cabc62934" providerId="ADAL" clId="{0E9CE4EF-E40B-407F-BB92-B4789D94B23E}" dt="2026-05-04T07:54:34.897" v="56" actId="20577"/>
      <pc:docMkLst>
        <pc:docMk/>
      </pc:docMkLst>
      <pc:sldChg chg="modSp modNotesTx">
        <pc:chgData name="Cecilia Olah" userId="48421ef4-bf43-4a3a-8000-950cabc62934" providerId="ADAL" clId="{0E9CE4EF-E40B-407F-BB92-B4789D94B23E}" dt="2026-05-04T07:54:34.897" v="56" actId="20577"/>
        <pc:sldMkLst>
          <pc:docMk/>
          <pc:sldMk cId="2415826874" sldId="314"/>
        </pc:sldMkLst>
        <pc:picChg chg="mod">
          <ac:chgData name="Cecilia Olah" userId="48421ef4-bf43-4a3a-8000-950cabc62934" providerId="ADAL" clId="{0E9CE4EF-E40B-407F-BB92-B4789D94B23E}" dt="2026-05-04T07:50:57.873" v="0" actId="14826"/>
          <ac:picMkLst>
            <pc:docMk/>
            <pc:sldMk cId="2415826874" sldId="314"/>
            <ac:picMk id="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ACA97-DCC5-D741-8303-D68B06D997A0}" type="datetimeFigureOut">
              <a:rPr lang="sv-SE" smtClean="0"/>
              <a:t>2026-05-04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02129-24FE-4746-9897-C7E55345F5DD}" type="slidenum">
              <a:rPr lang="sv-SE" smtClean="0"/>
              <a:t>‹#›</a:t>
            </a:fld>
            <a:endParaRPr lang="sv-SE"/>
          </a:p>
        </p:txBody>
      </p:sp>
    </p:spTree>
    <p:extLst>
      <p:ext uri="{BB962C8B-B14F-4D97-AF65-F5344CB8AC3E}">
        <p14:creationId xmlns:p14="http://schemas.microsoft.com/office/powerpoint/2010/main" val="4061700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opuniversities.com/subject-rankings/202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kth.se/utbildning/arkitekt/arkitektutbildning" TargetMode="External"/><Relationship Id="rId7" Type="http://schemas.openxmlformats.org/officeDocument/2006/relationships/hyperlink" Target="https://www.kth.se/utbildning/kandidatutbildning/fastighetsutveckling-fastighetsformedling"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kth.se/utbildning/kandidatutbildning/fastighet-finans" TargetMode="External"/><Relationship Id="rId5" Type="http://schemas.openxmlformats.org/officeDocument/2006/relationships/hyperlink" Target="https://www.kth.se/utbildning/hogskoleingenjor/byggteknik-design" TargetMode="External"/><Relationship Id="rId4" Type="http://schemas.openxmlformats.org/officeDocument/2006/relationships/hyperlink" Target="https://www.kth.se/utbildning/civilingenjor/samhallsbyggnad"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kth.se/sv/philhist/historia/forskning/environmental-humani/kth-future-humanities-initative-1.1237916"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ri.se/sv" TargetMode="External"/><Relationship Id="rId3" Type="http://schemas.openxmlformats.org/officeDocument/2006/relationships/hyperlink" Target="https://www.kth.se/" TargetMode="External"/><Relationship Id="rId7" Type="http://schemas.openxmlformats.org/officeDocument/2006/relationships/hyperlink" Target="https://www.gu.se/"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chalmers.se/" TargetMode="External"/><Relationship Id="rId5" Type="http://schemas.openxmlformats.org/officeDocument/2006/relationships/hyperlink" Target="https://www.slu.se/" TargetMode="External"/><Relationship Id="rId10" Type="http://schemas.openxmlformats.org/officeDocument/2006/relationships/hyperlink" Target="https://www.innovatum.se/" TargetMode="External"/><Relationship Id="rId4" Type="http://schemas.openxmlformats.org/officeDocument/2006/relationships/hyperlink" Target="https://uu.se/" TargetMode="External"/><Relationship Id="rId9" Type="http://schemas.openxmlformats.org/officeDocument/2006/relationships/hyperlink" Target="https://www.ivl.se/"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kth.se/seed" TargetMode="External"/><Relationship Id="rId3" Type="http://schemas.openxmlformats.org/officeDocument/2006/relationships/hyperlink" Target="https://www.kth.se/abe/om-skolan/inst" TargetMode="External"/><Relationship Id="rId7" Type="http://schemas.openxmlformats.org/officeDocument/2006/relationships/hyperlink" Target="https://www.kth.se/sv/philhist/institutionen-for-filosofi-och-historia-1.805254"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kth.se/fob" TargetMode="External"/><Relationship Id="rId5" Type="http://schemas.openxmlformats.org/officeDocument/2006/relationships/hyperlink" Target="https://www.byv.kth.se/" TargetMode="External"/><Relationship Id="rId4" Type="http://schemas.openxmlformats.org/officeDocument/2006/relationships/hyperlink" Target="https://www.kth.se/abe/om-skolan/inst/arch" TargetMode="External"/><Relationship Id="rId9" Type="http://schemas.openxmlformats.org/officeDocument/2006/relationships/hyperlink" Target="https://www.kth.se/s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Presentera</a:t>
            </a:r>
            <a:r>
              <a:rPr lang="sv-SE" baseline="0" dirty="0"/>
              <a:t> dig själv och din roll</a:t>
            </a:r>
          </a:p>
          <a:p>
            <a:endParaRPr lang="sv-SE" dirty="0"/>
          </a:p>
          <a:p>
            <a:r>
              <a:rPr lang="sv-SE" dirty="0"/>
              <a:t>Foto: </a:t>
            </a:r>
            <a:r>
              <a:rPr lang="sv-SE" dirty="0" err="1"/>
              <a:t>iStock</a:t>
            </a:r>
            <a:endParaRPr lang="sv-SE" dirty="0"/>
          </a:p>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1</a:t>
            </a:fld>
            <a:endParaRPr lang="sv-SE"/>
          </a:p>
        </p:txBody>
      </p:sp>
    </p:spTree>
    <p:extLst>
      <p:ext uri="{BB962C8B-B14F-4D97-AF65-F5344CB8AC3E}">
        <p14:creationId xmlns:p14="http://schemas.microsoft.com/office/powerpoint/2010/main" val="662156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10</a:t>
            </a:fld>
            <a:endParaRPr lang="sv-SE"/>
          </a:p>
        </p:txBody>
      </p:sp>
    </p:spTree>
    <p:extLst>
      <p:ext uri="{BB962C8B-B14F-4D97-AF65-F5344CB8AC3E}">
        <p14:creationId xmlns:p14="http://schemas.microsoft.com/office/powerpoint/2010/main" val="2222827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11</a:t>
            </a:fld>
            <a:endParaRPr lang="sv-SE"/>
          </a:p>
        </p:txBody>
      </p:sp>
    </p:spTree>
    <p:extLst>
      <p:ext uri="{BB962C8B-B14F-4D97-AF65-F5344CB8AC3E}">
        <p14:creationId xmlns:p14="http://schemas.microsoft.com/office/powerpoint/2010/main" val="210549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sv-SE" b="1" dirty="0"/>
              <a:t>Sammansättning</a:t>
            </a:r>
          </a:p>
          <a:p>
            <a:pPr marL="0" indent="0">
              <a:buNone/>
            </a:pPr>
            <a:r>
              <a:rPr lang="sv-SE" dirty="0"/>
              <a:t>Skolchefen (ordförande), sex lärarledamöter varav en vice ordförande samt två externa ledamöter. Studenterna har rätt att vara representerade med två studentledamöter</a:t>
            </a:r>
          </a:p>
          <a:p>
            <a:endParaRPr lang="sv-SE" dirty="0"/>
          </a:p>
          <a:p>
            <a:pPr marL="0" indent="0">
              <a:buNone/>
            </a:pPr>
            <a:r>
              <a:rPr lang="sv-SE" sz="1200" dirty="0"/>
              <a:t>Fakultetsnämnderna ska enligt delegationsordning för KTH</a:t>
            </a:r>
            <a:br>
              <a:rPr lang="sv-SE" sz="1200" dirty="0"/>
            </a:br>
            <a:endParaRPr lang="sv-SE" sz="1200" dirty="0"/>
          </a:p>
          <a:p>
            <a:pPr>
              <a:spcBef>
                <a:spcPts val="0"/>
              </a:spcBef>
            </a:pPr>
            <a:r>
              <a:rPr lang="sv-SE" sz="1200" dirty="0"/>
              <a:t>delta i skolans verksamhetsplanering,</a:t>
            </a:r>
          </a:p>
          <a:p>
            <a:pPr>
              <a:spcBef>
                <a:spcPts val="0"/>
              </a:spcBef>
            </a:pPr>
            <a:r>
              <a:rPr lang="sv-SE" sz="1200" dirty="0"/>
              <a:t>delta i beredning av principer för resursfördelning inom skolan,</a:t>
            </a:r>
          </a:p>
          <a:p>
            <a:pPr>
              <a:spcBef>
                <a:spcPts val="0"/>
              </a:spcBef>
            </a:pPr>
            <a:r>
              <a:rPr lang="sv-SE" sz="1200" dirty="0"/>
              <a:t>säkerställa möjligheter till kollegialt utbyte inom skolan angående de frågor som nämnden ansvarar för.</a:t>
            </a:r>
          </a:p>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12</a:t>
            </a:fld>
            <a:endParaRPr lang="sv-SE"/>
          </a:p>
        </p:txBody>
      </p:sp>
    </p:spTree>
    <p:extLst>
      <p:ext uri="{BB962C8B-B14F-4D97-AF65-F5344CB8AC3E}">
        <p14:creationId xmlns:p14="http://schemas.microsoft.com/office/powerpoint/2010/main" val="983223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13</a:t>
            </a:fld>
            <a:endParaRPr lang="sv-SE"/>
          </a:p>
        </p:txBody>
      </p:sp>
    </p:spTree>
    <p:extLst>
      <p:ext uri="{BB962C8B-B14F-4D97-AF65-F5344CB8AC3E}">
        <p14:creationId xmlns:p14="http://schemas.microsoft.com/office/powerpoint/2010/main" val="3590072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Vår skola utmärker sig genom mycket goda forskningskontakter med näringsliv och förvaltning och en stark tradition av uppdragsutbildning.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endParaRPr lang="sv-SE" dirty="0"/>
          </a:p>
        </p:txBody>
      </p:sp>
      <p:sp>
        <p:nvSpPr>
          <p:cNvPr id="4" name="Slide Number Placeholder 3"/>
          <p:cNvSpPr>
            <a:spLocks noGrp="1"/>
          </p:cNvSpPr>
          <p:nvPr>
            <p:ph type="sldNum" sz="quarter" idx="10"/>
          </p:nvPr>
        </p:nvSpPr>
        <p:spPr/>
        <p:txBody>
          <a:bodyPr/>
          <a:lstStyle/>
          <a:p>
            <a:fld id="{DB6C4370-9229-4129-8D29-257983CE50CC}" type="slidenum">
              <a:rPr lang="sv-SE" smtClean="0"/>
              <a:t>14</a:t>
            </a:fld>
            <a:endParaRPr lang="sv-SE"/>
          </a:p>
        </p:txBody>
      </p:sp>
    </p:spTree>
    <p:extLst>
      <p:ext uri="{BB962C8B-B14F-4D97-AF65-F5344CB8AC3E}">
        <p14:creationId xmlns:p14="http://schemas.microsoft.com/office/powerpoint/2010/main" val="1944629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b="1" dirty="0"/>
              <a:t>QS World University Rankings by </a:t>
            </a:r>
            <a:r>
              <a:rPr lang="sv-SE" b="1" dirty="0" err="1"/>
              <a:t>Subject</a:t>
            </a:r>
            <a:r>
              <a:rPr lang="sv-SE" b="1" dirty="0"/>
              <a:t> </a:t>
            </a:r>
          </a:p>
          <a:p>
            <a:r>
              <a:rPr lang="sv-SE" dirty="0">
                <a:hlinkClick r:id="rId3"/>
              </a:rPr>
              <a:t>QS World University Rankings by </a:t>
            </a:r>
            <a:r>
              <a:rPr lang="sv-SE" dirty="0" err="1">
                <a:hlinkClick r:id="rId3"/>
              </a:rPr>
              <a:t>Subject</a:t>
            </a:r>
            <a:r>
              <a:rPr lang="sv-SE" dirty="0">
                <a:hlinkClick r:id="rId3"/>
              </a:rPr>
              <a:t> </a:t>
            </a:r>
            <a:r>
              <a:rPr lang="sv-SE" dirty="0"/>
              <a:t>sammanställs årligen för att hjälpa blivande studenter att identifiera de ledande universiteten inom ett visst ämne. Forskningscitationer, tillsammans med resultaten från stora globala undersökningar av arbetsgivare och akademiker, används för att rangordna universitet. Rankningen speglar inte bara forskningens och utbildningens kvalitet utan även dess spridning.</a:t>
            </a:r>
          </a:p>
          <a:p>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I senaste QS World University Rankings by </a:t>
            </a:r>
            <a:r>
              <a:rPr lang="sv-SE" dirty="0" err="1"/>
              <a:t>Subject</a:t>
            </a:r>
            <a:r>
              <a:rPr lang="sv-SE" dirty="0"/>
              <a:t> har Skolan för arkitektur och samhällsbyggnad återigen placerat sig högt inom flera ämnesområden.</a:t>
            </a:r>
          </a:p>
          <a:p>
            <a:r>
              <a:rPr lang="en-US" dirty="0" err="1"/>
              <a:t>Senaste</a:t>
            </a:r>
            <a:r>
              <a:rPr lang="en-US" dirty="0"/>
              <a:t> </a:t>
            </a:r>
            <a:r>
              <a:rPr lang="en-US" dirty="0" err="1"/>
              <a:t>positionerna</a:t>
            </a:r>
            <a:r>
              <a:rPr lang="en-US" dirty="0"/>
              <a:t> för </a:t>
            </a:r>
            <a:r>
              <a:rPr lang="en-US" dirty="0" err="1"/>
              <a:t>Skolan</a:t>
            </a:r>
            <a:r>
              <a:rPr lang="en-US" dirty="0"/>
              <a:t> för </a:t>
            </a:r>
            <a:r>
              <a:rPr lang="en-US" dirty="0" err="1"/>
              <a:t>arkitektur</a:t>
            </a:r>
            <a:r>
              <a:rPr lang="en-US" dirty="0"/>
              <a:t> och </a:t>
            </a:r>
            <a:r>
              <a:rPr lang="en-US" dirty="0" err="1"/>
              <a:t>samhällsbyggnads</a:t>
            </a:r>
            <a:r>
              <a:rPr lang="en-US" dirty="0"/>
              <a:t> </a:t>
            </a:r>
            <a:r>
              <a:rPr lang="en-US" dirty="0" err="1"/>
              <a:t>ämnen</a:t>
            </a:r>
            <a:r>
              <a:rPr lang="en-US" dirty="0"/>
              <a:t> (2025):</a:t>
            </a:r>
          </a:p>
          <a:p>
            <a:pPr marL="171450" indent="-171450">
              <a:buFont typeface="Arial" panose="020B0604020202020204" pitchFamily="34" charset="0"/>
              <a:buChar char="•"/>
            </a:pPr>
            <a:r>
              <a:rPr lang="en-US" dirty="0"/>
              <a:t>Architecture/Built Environment: 2025: </a:t>
            </a:r>
            <a:r>
              <a:rPr lang="en-US" b="1" dirty="0"/>
              <a:t>42</a:t>
            </a:r>
            <a:r>
              <a:rPr lang="en-US" dirty="0"/>
              <a:t> </a:t>
            </a:r>
            <a:r>
              <a:rPr lang="en-US" baseline="0" dirty="0"/>
              <a:t>(</a:t>
            </a:r>
            <a:r>
              <a:rPr lang="en-US" dirty="0"/>
              <a:t>2024: </a:t>
            </a:r>
            <a:r>
              <a:rPr lang="en-US" b="0" dirty="0"/>
              <a:t>30;</a:t>
            </a:r>
            <a:r>
              <a:rPr lang="en-US" baseline="0" dirty="0"/>
              <a:t> </a:t>
            </a:r>
            <a:r>
              <a:rPr lang="en-US" b="0" dirty="0"/>
              <a:t>2023:26;</a:t>
            </a:r>
            <a:r>
              <a:rPr lang="en-US" b="0" baseline="0" dirty="0"/>
              <a:t> </a:t>
            </a:r>
            <a:r>
              <a:rPr lang="en-US" dirty="0"/>
              <a:t>2022: 22; 2021: 19; 2020: 20; 2019: 23; 2018: 24)</a:t>
            </a:r>
          </a:p>
          <a:p>
            <a:pPr marL="171450" indent="-171450">
              <a:buFont typeface="Arial" panose="020B0604020202020204" pitchFamily="34" charset="0"/>
              <a:buChar char="•"/>
            </a:pPr>
            <a:r>
              <a:rPr lang="en-US" dirty="0"/>
              <a:t>Civil &amp; Structural Engineering: 2025: </a:t>
            </a:r>
            <a:r>
              <a:rPr lang="en-US" b="1" dirty="0"/>
              <a:t>43</a:t>
            </a:r>
            <a:r>
              <a:rPr lang="en-US" dirty="0"/>
              <a:t> (2024: </a:t>
            </a:r>
            <a:r>
              <a:rPr lang="en-US" b="0" dirty="0"/>
              <a:t>49;</a:t>
            </a:r>
            <a:r>
              <a:rPr lang="en-US" dirty="0"/>
              <a:t> 2023:</a:t>
            </a:r>
            <a:r>
              <a:rPr lang="en-US" b="0" dirty="0"/>
              <a:t>44;</a:t>
            </a:r>
            <a:r>
              <a:rPr lang="en-US" b="0" baseline="0" dirty="0"/>
              <a:t> </a:t>
            </a:r>
            <a:r>
              <a:rPr lang="en-US" dirty="0"/>
              <a:t>2022: 44; 2021: 38;</a:t>
            </a:r>
            <a:r>
              <a:rPr lang="en-US" baseline="0" dirty="0"/>
              <a:t> </a:t>
            </a:r>
            <a:r>
              <a:rPr lang="en-US" dirty="0"/>
              <a:t>2020: 42; 2019: 43; 2018:45)</a:t>
            </a:r>
          </a:p>
          <a:p>
            <a:pPr marL="171450" indent="-171450">
              <a:buFont typeface="Arial" panose="020B0604020202020204" pitchFamily="34" charset="0"/>
              <a:buChar char="•"/>
            </a:pPr>
            <a:r>
              <a:rPr lang="en-US" dirty="0"/>
              <a:t>Environmental sciences: 2025: </a:t>
            </a:r>
            <a:r>
              <a:rPr lang="en-US" b="1" dirty="0"/>
              <a:t>81</a:t>
            </a:r>
            <a:r>
              <a:rPr lang="en-US" dirty="0"/>
              <a:t> (2024: </a:t>
            </a:r>
            <a:r>
              <a:rPr lang="en-US" b="0" dirty="0"/>
              <a:t>74; </a:t>
            </a:r>
            <a:r>
              <a:rPr lang="en-US" dirty="0"/>
              <a:t>2023:</a:t>
            </a:r>
            <a:r>
              <a:rPr lang="en-US" b="0" dirty="0"/>
              <a:t>78,</a:t>
            </a:r>
            <a:r>
              <a:rPr lang="en-US" b="0" baseline="0" dirty="0"/>
              <a:t> </a:t>
            </a:r>
            <a:r>
              <a:rPr lang="en-US" dirty="0"/>
              <a:t>2022: 98; 2021: 101-150; 2020: 101-150; 2019: 101-150; 2018: 101-150)</a:t>
            </a:r>
            <a:endParaRPr lang="sv-SE" dirty="0"/>
          </a:p>
          <a:p>
            <a:endParaRPr lang="sv-SE" dirty="0"/>
          </a:p>
          <a:p>
            <a:endParaRPr lang="en-US" dirty="0"/>
          </a:p>
        </p:txBody>
      </p:sp>
      <p:sp>
        <p:nvSpPr>
          <p:cNvPr id="4" name="Platshållare för bildnummer 3"/>
          <p:cNvSpPr>
            <a:spLocks noGrp="1"/>
          </p:cNvSpPr>
          <p:nvPr>
            <p:ph type="sldNum" sz="quarter" idx="10"/>
          </p:nvPr>
        </p:nvSpPr>
        <p:spPr/>
        <p:txBody>
          <a:bodyPr/>
          <a:lstStyle/>
          <a:p>
            <a:fld id="{1CF35EB6-ED3C-6544-8975-1ED61771E60B}" type="slidenum">
              <a:rPr lang="sv-SE" smtClean="0"/>
              <a:pPr/>
              <a:t>15</a:t>
            </a:fld>
            <a:endParaRPr lang="en-GB"/>
          </a:p>
        </p:txBody>
      </p:sp>
    </p:spTree>
    <p:extLst>
      <p:ext uri="{BB962C8B-B14F-4D97-AF65-F5344CB8AC3E}">
        <p14:creationId xmlns:p14="http://schemas.microsoft.com/office/powerpoint/2010/main" val="1669824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800" b="1" dirty="0"/>
              <a:t>2025</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800" b="0" dirty="0"/>
              <a:t>Anslag </a:t>
            </a:r>
            <a:r>
              <a:rPr lang="sv-SE" sz="900" b="1" i="0" u="none" strike="noStrike" kern="1200" dirty="0">
                <a:solidFill>
                  <a:schemeClr val="tx1"/>
                </a:solidFill>
                <a:effectLst/>
                <a:latin typeface="+mn-lt"/>
                <a:ea typeface="+mn-ea"/>
                <a:cs typeface="+mn-cs"/>
              </a:rPr>
              <a:t>484 797 520</a:t>
            </a:r>
            <a:r>
              <a:rPr lang="sv-SE" sz="8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8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b="1" i="0" u="none" strike="noStrike" kern="1200" dirty="0">
                <a:solidFill>
                  <a:schemeClr val="tx1"/>
                </a:solidFill>
                <a:effectLst/>
                <a:latin typeface="+mn-lt"/>
                <a:ea typeface="+mn-ea"/>
                <a:cs typeface="+mn-cs"/>
              </a:rPr>
              <a:t>STEM Statens energimyndighet (STEM)</a:t>
            </a:r>
            <a:r>
              <a:rPr lang="sv-SE" sz="800" dirty="0">
                <a:effectLst/>
              </a:rPr>
              <a:t> </a:t>
            </a:r>
            <a:r>
              <a:rPr lang="sv-SE" sz="900" b="1" i="0" u="none" strike="noStrike" kern="1200" dirty="0">
                <a:solidFill>
                  <a:schemeClr val="tx1"/>
                </a:solidFill>
                <a:effectLst/>
                <a:latin typeface="+mn-lt"/>
                <a:ea typeface="+mn-ea"/>
                <a:cs typeface="+mn-cs"/>
              </a:rPr>
              <a:t>64 607 446</a:t>
            </a:r>
            <a:r>
              <a:rPr lang="sv-SE" sz="8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b="1" i="0" u="none" strike="noStrike" kern="1200" dirty="0">
                <a:solidFill>
                  <a:schemeClr val="tx1"/>
                </a:solidFill>
                <a:effectLst/>
                <a:latin typeface="+mn-lt"/>
                <a:ea typeface="+mn-ea"/>
                <a:cs typeface="+mn-cs"/>
              </a:rPr>
              <a:t>FORM Formas</a:t>
            </a:r>
            <a:r>
              <a:rPr lang="sv-SE" sz="800" dirty="0">
                <a:effectLst/>
              </a:rPr>
              <a:t> </a:t>
            </a:r>
            <a:r>
              <a:rPr lang="sv-SE" sz="900" b="1" i="0" u="none" strike="noStrike" kern="1200" dirty="0">
                <a:solidFill>
                  <a:schemeClr val="tx1"/>
                </a:solidFill>
                <a:effectLst/>
                <a:latin typeface="+mn-lt"/>
                <a:ea typeface="+mn-ea"/>
                <a:cs typeface="+mn-cs"/>
              </a:rPr>
              <a:t>49 132 298</a:t>
            </a:r>
            <a:r>
              <a:rPr lang="sv-SE" sz="8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b="1" i="0" u="none" strike="noStrike" kern="1200" dirty="0">
                <a:solidFill>
                  <a:schemeClr val="tx1"/>
                </a:solidFill>
                <a:effectLst/>
                <a:latin typeface="+mn-lt"/>
                <a:ea typeface="+mn-ea"/>
                <a:cs typeface="+mn-cs"/>
              </a:rPr>
              <a:t>TRV Trafikverket</a:t>
            </a:r>
            <a:r>
              <a:rPr lang="sv-SE" sz="800" dirty="0">
                <a:effectLst/>
              </a:rPr>
              <a:t> </a:t>
            </a:r>
            <a:r>
              <a:rPr lang="sv-SE" sz="900" b="1" i="0" u="none" strike="noStrike" kern="1200" dirty="0">
                <a:solidFill>
                  <a:schemeClr val="tx1"/>
                </a:solidFill>
                <a:effectLst/>
                <a:latin typeface="+mn-lt"/>
                <a:ea typeface="+mn-ea"/>
                <a:cs typeface="+mn-cs"/>
              </a:rPr>
              <a:t>41 003 061</a:t>
            </a:r>
            <a:r>
              <a:rPr lang="sv-SE" sz="800" dirty="0">
                <a:effectLst/>
              </a:rPr>
              <a:t> </a:t>
            </a:r>
            <a:r>
              <a:rPr lang="sv-SE" sz="900" b="1" i="0" u="none" strike="noStrike" kern="1200" dirty="0">
                <a:solidFill>
                  <a:schemeClr val="tx1"/>
                </a:solidFill>
                <a:effectLst/>
                <a:latin typeface="+mn-lt"/>
                <a:ea typeface="+mn-ea"/>
                <a:cs typeface="+mn-cs"/>
              </a:rPr>
              <a:t>2399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b="1" i="0" u="none" strike="noStrike" kern="1200" dirty="0">
                <a:solidFill>
                  <a:schemeClr val="tx1"/>
                </a:solidFill>
                <a:effectLst/>
                <a:latin typeface="+mn-lt"/>
                <a:ea typeface="+mn-ea"/>
                <a:cs typeface="+mn-cs"/>
              </a:rPr>
              <a:t>EU Ramprogram</a:t>
            </a:r>
            <a:r>
              <a:rPr lang="sv-SE" sz="800" dirty="0">
                <a:effectLst/>
              </a:rPr>
              <a:t> </a:t>
            </a:r>
            <a:r>
              <a:rPr lang="sv-SE" sz="900" b="1" i="0" u="none" strike="noStrike" kern="1200" dirty="0">
                <a:solidFill>
                  <a:schemeClr val="tx1"/>
                </a:solidFill>
                <a:effectLst/>
                <a:latin typeface="+mn-lt"/>
                <a:ea typeface="+mn-ea"/>
                <a:cs typeface="+mn-cs"/>
              </a:rPr>
              <a:t>20 948 224</a:t>
            </a:r>
            <a:r>
              <a:rPr lang="sv-SE" sz="8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b="1" i="0" u="none" strike="noStrike" kern="1200" dirty="0">
                <a:solidFill>
                  <a:schemeClr val="tx1"/>
                </a:solidFill>
                <a:effectLst/>
                <a:latin typeface="+mn-lt"/>
                <a:ea typeface="+mn-ea"/>
                <a:cs typeface="+mn-cs"/>
              </a:rPr>
              <a:t>VINO Verket för innovationssystem (</a:t>
            </a:r>
            <a:r>
              <a:rPr lang="sv-SE" sz="900" b="1" i="0" u="none" strike="noStrike" kern="1200" dirty="0" err="1">
                <a:solidFill>
                  <a:schemeClr val="tx1"/>
                </a:solidFill>
                <a:effectLst/>
                <a:latin typeface="+mn-lt"/>
                <a:ea typeface="+mn-ea"/>
                <a:cs typeface="+mn-cs"/>
              </a:rPr>
              <a:t>Vinnova</a:t>
            </a:r>
            <a:r>
              <a:rPr lang="sv-SE" sz="900" b="1" i="0" u="none" strike="noStrike" kern="1200" dirty="0">
                <a:solidFill>
                  <a:schemeClr val="tx1"/>
                </a:solidFill>
                <a:effectLst/>
                <a:latin typeface="+mn-lt"/>
                <a:ea typeface="+mn-ea"/>
                <a:cs typeface="+mn-cs"/>
              </a:rPr>
              <a:t>)</a:t>
            </a:r>
            <a:r>
              <a:rPr lang="sv-SE" sz="800" dirty="0">
                <a:effectLst/>
              </a:rPr>
              <a:t> </a:t>
            </a:r>
            <a:r>
              <a:rPr lang="sv-SE" sz="900" b="1" i="0" u="none" strike="noStrike" kern="1200" dirty="0">
                <a:solidFill>
                  <a:schemeClr val="tx1"/>
                </a:solidFill>
                <a:effectLst/>
                <a:latin typeface="+mn-lt"/>
                <a:ea typeface="+mn-ea"/>
                <a:cs typeface="+mn-cs"/>
              </a:rPr>
              <a:t>19 329 255</a:t>
            </a:r>
            <a:r>
              <a:rPr lang="sv-SE" sz="8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b="1" i="0" u="none" strike="noStrike" kern="1200" dirty="0">
                <a:solidFill>
                  <a:schemeClr val="tx1"/>
                </a:solidFill>
                <a:effectLst/>
                <a:latin typeface="+mn-lt"/>
                <a:ea typeface="+mn-ea"/>
                <a:cs typeface="+mn-cs"/>
              </a:rPr>
              <a:t>VR Vetenskapsrådet (VR)</a:t>
            </a:r>
            <a:r>
              <a:rPr lang="sv-SE" sz="800" dirty="0">
                <a:effectLst/>
              </a:rPr>
              <a:t> </a:t>
            </a:r>
            <a:r>
              <a:rPr lang="sv-SE" sz="900" b="1" i="0" u="none" strike="noStrike" kern="1200" dirty="0">
                <a:solidFill>
                  <a:schemeClr val="tx1"/>
                </a:solidFill>
                <a:effectLst/>
                <a:latin typeface="+mn-lt"/>
                <a:ea typeface="+mn-ea"/>
                <a:cs typeface="+mn-cs"/>
              </a:rPr>
              <a:t>12 749 244</a:t>
            </a:r>
            <a:r>
              <a:rPr lang="sv-SE" sz="800" dirty="0">
                <a:effectLst/>
              </a:rPr>
              <a:t> </a:t>
            </a:r>
            <a:r>
              <a:rPr lang="sv-SE" sz="900" b="1" i="0" u="none" strike="noStrike" kern="1200" dirty="0">
                <a:solidFill>
                  <a:schemeClr val="tx1"/>
                </a:solidFill>
                <a:effectLst/>
                <a:latin typeface="+mn-lt"/>
                <a:ea typeface="+mn-ea"/>
                <a:cs typeface="+mn-cs"/>
              </a:rPr>
              <a:t>3001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b="1" i="0" u="none" strike="noStrike" kern="1200" dirty="0">
                <a:solidFill>
                  <a:schemeClr val="tx1"/>
                </a:solidFill>
                <a:effectLst/>
                <a:latin typeface="+mn-lt"/>
                <a:ea typeface="+mn-ea"/>
                <a:cs typeface="+mn-cs"/>
              </a:rPr>
              <a:t>Stiftelsen Miljöstrategisk Forskning (MISTRA)</a:t>
            </a:r>
            <a:r>
              <a:rPr lang="sv-SE" sz="800" dirty="0">
                <a:effectLst/>
              </a:rPr>
              <a:t> </a:t>
            </a:r>
            <a:r>
              <a:rPr lang="sv-SE" sz="900" b="1" i="0" u="none" strike="noStrike" kern="1200" dirty="0">
                <a:solidFill>
                  <a:schemeClr val="tx1"/>
                </a:solidFill>
                <a:effectLst/>
                <a:latin typeface="+mn-lt"/>
                <a:ea typeface="+mn-ea"/>
                <a:cs typeface="+mn-cs"/>
              </a:rPr>
              <a:t>9 576 860</a:t>
            </a:r>
            <a:r>
              <a:rPr lang="sv-SE" sz="800" dirty="0">
                <a:effectLst/>
              </a:rPr>
              <a:t> </a:t>
            </a:r>
            <a:r>
              <a:rPr lang="sv-SE" sz="900" b="1" i="0" u="none" strike="noStrike" kern="1200" dirty="0">
                <a:solidFill>
                  <a:schemeClr val="tx1"/>
                </a:solidFill>
                <a:effectLst/>
                <a:latin typeface="+mn-lt"/>
                <a:ea typeface="+mn-ea"/>
                <a:cs typeface="+mn-cs"/>
              </a:rPr>
              <a:t>3590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b="1" i="0" u="none" strike="noStrike" kern="1200" dirty="0">
                <a:solidFill>
                  <a:schemeClr val="tx1"/>
                </a:solidFill>
                <a:effectLst/>
                <a:latin typeface="+mn-lt"/>
                <a:ea typeface="+mn-ea"/>
                <a:cs typeface="+mn-cs"/>
              </a:rPr>
              <a:t>Wallenbergstiftelserna</a:t>
            </a:r>
            <a:r>
              <a:rPr lang="sv-SE" sz="800" dirty="0">
                <a:effectLst/>
              </a:rPr>
              <a:t> </a:t>
            </a:r>
            <a:r>
              <a:rPr lang="sv-SE" sz="900" b="1" i="0" u="none" strike="noStrike" kern="1200" dirty="0">
                <a:solidFill>
                  <a:schemeClr val="tx1"/>
                </a:solidFill>
                <a:effectLst/>
                <a:latin typeface="+mn-lt"/>
                <a:ea typeface="+mn-ea"/>
                <a:cs typeface="+mn-cs"/>
              </a:rPr>
              <a:t>6 763 286</a:t>
            </a:r>
            <a:r>
              <a:rPr lang="sv-SE" sz="800" dirty="0">
                <a:effectLst/>
              </a:rPr>
              <a:t> </a:t>
            </a:r>
            <a:r>
              <a:rPr lang="sv-SE" sz="900" b="1" i="0" u="none" strike="noStrike" kern="1200" dirty="0">
                <a:solidFill>
                  <a:schemeClr val="tx1"/>
                </a:solidFill>
                <a:effectLst/>
                <a:latin typeface="+mn-lt"/>
                <a:ea typeface="+mn-ea"/>
                <a:cs typeface="+mn-cs"/>
              </a:rPr>
              <a:t>5701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b="1" i="0" u="none" strike="noStrike" kern="1200" dirty="0">
                <a:solidFill>
                  <a:schemeClr val="tx1"/>
                </a:solidFill>
                <a:effectLst/>
                <a:latin typeface="+mn-lt"/>
                <a:ea typeface="+mn-ea"/>
                <a:cs typeface="+mn-cs"/>
              </a:rPr>
              <a:t>Region Stockholm (tidigare SLL)</a:t>
            </a:r>
            <a:r>
              <a:rPr lang="sv-SE" sz="800" dirty="0">
                <a:effectLst/>
              </a:rPr>
              <a:t> </a:t>
            </a:r>
            <a:r>
              <a:rPr lang="sv-SE" sz="900" b="1" i="0" u="none" strike="noStrike" kern="1200" dirty="0">
                <a:solidFill>
                  <a:schemeClr val="tx1"/>
                </a:solidFill>
                <a:effectLst/>
                <a:latin typeface="+mn-lt"/>
                <a:ea typeface="+mn-ea"/>
                <a:cs typeface="+mn-cs"/>
              </a:rPr>
              <a:t>6 711 726</a:t>
            </a:r>
            <a:r>
              <a:rPr lang="sv-SE" sz="8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b="1" i="0" u="none" strike="noStrike" kern="1200" dirty="0" err="1">
                <a:solidFill>
                  <a:schemeClr val="tx1"/>
                </a:solidFill>
                <a:effectLst/>
                <a:latin typeface="+mn-lt"/>
                <a:ea typeface="+mn-ea"/>
                <a:cs typeface="+mn-cs"/>
              </a:rPr>
              <a:t>Energiforsk</a:t>
            </a:r>
            <a:r>
              <a:rPr lang="sv-SE" sz="900" b="1" i="0" u="none" strike="noStrike" kern="1200" dirty="0">
                <a:solidFill>
                  <a:schemeClr val="tx1"/>
                </a:solidFill>
                <a:effectLst/>
                <a:latin typeface="+mn-lt"/>
                <a:ea typeface="+mn-ea"/>
                <a:cs typeface="+mn-cs"/>
              </a:rPr>
              <a:t> AB</a:t>
            </a:r>
            <a:r>
              <a:rPr lang="sv-SE" sz="400" dirty="0">
                <a:effectLst/>
              </a:rPr>
              <a:t> </a:t>
            </a:r>
            <a:r>
              <a:rPr lang="sv-SE" sz="900" b="1" i="0" u="none" strike="noStrike" kern="1200" dirty="0">
                <a:solidFill>
                  <a:schemeClr val="tx1"/>
                </a:solidFill>
                <a:effectLst/>
                <a:latin typeface="+mn-lt"/>
                <a:ea typeface="+mn-ea"/>
                <a:cs typeface="+mn-cs"/>
              </a:rPr>
              <a:t>4 570 657</a:t>
            </a:r>
            <a:r>
              <a:rPr lang="sv-SE" sz="400" dirty="0">
                <a:effectLst/>
              </a:rPr>
              <a:t> </a:t>
            </a:r>
            <a:endParaRPr lang="sv-SE" sz="300" b="0" dirty="0"/>
          </a:p>
          <a:p>
            <a:endParaRPr lang="sv-SE" sz="700" b="1" dirty="0"/>
          </a:p>
        </p:txBody>
      </p:sp>
      <p:sp>
        <p:nvSpPr>
          <p:cNvPr id="4" name="Slide Number Placeholder 3"/>
          <p:cNvSpPr>
            <a:spLocks noGrp="1"/>
          </p:cNvSpPr>
          <p:nvPr>
            <p:ph type="sldNum" sz="quarter" idx="10"/>
          </p:nvPr>
        </p:nvSpPr>
        <p:spPr/>
        <p:txBody>
          <a:bodyPr/>
          <a:lstStyle/>
          <a:p>
            <a:fld id="{DB6C4370-9229-4129-8D29-257983CE50CC}" type="slidenum">
              <a:rPr lang="sv-SE" smtClean="0"/>
              <a:t>16</a:t>
            </a:fld>
            <a:endParaRPr lang="sv-SE"/>
          </a:p>
        </p:txBody>
      </p:sp>
    </p:spTree>
    <p:extLst>
      <p:ext uri="{BB962C8B-B14F-4D97-AF65-F5344CB8AC3E}">
        <p14:creationId xmlns:p14="http://schemas.microsoft.com/office/powerpoint/2010/main" val="3555983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Våra program </a:t>
            </a:r>
            <a:r>
              <a:rPr lang="sv-SE" sz="1200" b="0" kern="1200" dirty="0">
                <a:solidFill>
                  <a:schemeClr val="tx1"/>
                </a:solidFill>
                <a:effectLst/>
                <a:latin typeface="+mn-lt"/>
                <a:ea typeface="+mn-ea"/>
                <a:cs typeface="+mn-cs"/>
              </a:rPr>
              <a:t>utbildar framtida arkitekter och ingenjörer som kan vara med och utveckla ett hållbart samhälle. Det handlar om hur städer, byggnader och infrastruktur kan utformas för att ge en bra livsmiljö. </a:t>
            </a:r>
            <a:endParaRPr lang="sv-SE" b="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Vi utbildar efterfrågade ingenjörer och arkitekter med förutsättningar och förmåga att medverka i och leda arbetet med hur byggnader, infrastruktur och städer ska utformas, bevaras och förnyas i takt med samhällsutvecklingen.</a:t>
            </a:r>
          </a:p>
          <a:p>
            <a:pPr marL="171450" indent="-171450">
              <a:spcBef>
                <a:spcPts val="600"/>
              </a:spcBef>
              <a:spcAft>
                <a:spcPts val="600"/>
              </a:spcAft>
              <a:buFont typeface="Arial" panose="020B0604020202020204" pitchFamily="34" charset="0"/>
              <a:buChar char="•"/>
            </a:pPr>
            <a:r>
              <a:rPr lang="sv-SE" b="0" dirty="0"/>
              <a:t>Skolans program </a:t>
            </a:r>
            <a:r>
              <a:rPr lang="sv-SE" sz="1200" b="0" dirty="0">
                <a:latin typeface="TheSansOsF SemiBold" panose="020B0602050302020203" pitchFamily="34" charset="0"/>
              </a:rPr>
              <a:t>fångar hela byggprocessen </a:t>
            </a:r>
            <a:r>
              <a:rPr lang="en-US" sz="1200" b="0" dirty="0"/>
              <a:t>– </a:t>
            </a:r>
            <a:r>
              <a:rPr lang="sv-SE" sz="1200" b="0" dirty="0">
                <a:latin typeface="TheSansOsF SemiBold" panose="020B0602050302020203" pitchFamily="34" charset="0"/>
              </a:rPr>
              <a:t>från idé, design och planering till produktion och förvaltning av byggnader och anläggningar ur ett hållbarhetsperspektiv</a:t>
            </a:r>
            <a:r>
              <a:rPr lang="sv-SE" sz="1200" b="0" baseline="0" dirty="0">
                <a:latin typeface="TheSansOsF SemiBold" panose="020B0602050302020203" pitchFamily="34" charset="0"/>
              </a:rPr>
              <a:t> och </a:t>
            </a:r>
            <a:r>
              <a:rPr lang="en-US" sz="1200" b="0" baseline="0" dirty="0" err="1">
                <a:latin typeface="TheSansOsF SemiBold" panose="020B0602050302020203" pitchFamily="34" charset="0"/>
              </a:rPr>
              <a:t>fö</a:t>
            </a:r>
            <a:r>
              <a:rPr lang="en-US" sz="1200" b="0" dirty="0" err="1">
                <a:latin typeface="TheSansOsF SemiBold" panose="020B0602050302020203" pitchFamily="34" charset="0"/>
              </a:rPr>
              <a:t>rbereder</a:t>
            </a:r>
            <a:r>
              <a:rPr lang="en-US" sz="1200" b="0" dirty="0">
                <a:latin typeface="TheSansOsF SemiBold" panose="020B0602050302020203" pitchFamily="34" charset="0"/>
              </a:rPr>
              <a:t> </a:t>
            </a:r>
            <a:r>
              <a:rPr lang="en-US" sz="1200" b="0" dirty="0" err="1">
                <a:latin typeface="TheSansOsF SemiBold" panose="020B0602050302020203" pitchFamily="34" charset="0"/>
              </a:rPr>
              <a:t>studenterna</a:t>
            </a:r>
            <a:r>
              <a:rPr lang="en-US" sz="1200" b="0" dirty="0">
                <a:latin typeface="TheSansOsF SemiBold" panose="020B0602050302020203" pitchFamily="34" charset="0"/>
              </a:rPr>
              <a:t> </a:t>
            </a:r>
            <a:r>
              <a:rPr lang="en-US" sz="1200" b="0" dirty="0" err="1">
                <a:latin typeface="TheSansOsF SemiBold" panose="020B0602050302020203" pitchFamily="34" charset="0"/>
              </a:rPr>
              <a:t>för</a:t>
            </a:r>
            <a:r>
              <a:rPr lang="en-US" sz="1200" b="0" dirty="0">
                <a:latin typeface="TheSansOsF SemiBold" panose="020B0602050302020203" pitchFamily="34" charset="0"/>
              </a:rPr>
              <a:t> </a:t>
            </a:r>
            <a:r>
              <a:rPr lang="en-US" sz="1200" b="0" dirty="0" err="1">
                <a:latin typeface="TheSansOsF SemiBold" panose="020B0602050302020203" pitchFamily="34" charset="0"/>
              </a:rPr>
              <a:t>att</a:t>
            </a:r>
            <a:r>
              <a:rPr lang="en-US" sz="1200" b="0" dirty="0">
                <a:latin typeface="TheSansOsF SemiBold" panose="020B0602050302020203" pitchFamily="34" charset="0"/>
              </a:rPr>
              <a:t> </a:t>
            </a:r>
            <a:r>
              <a:rPr lang="en-US" sz="1200" b="0" dirty="0" err="1">
                <a:latin typeface="TheSansOsF SemiBold" panose="020B0602050302020203" pitchFamily="34" charset="0"/>
              </a:rPr>
              <a:t>arbeta</a:t>
            </a:r>
            <a:r>
              <a:rPr lang="en-US" sz="1200" b="0" dirty="0">
                <a:latin typeface="TheSansOsF SemiBold" panose="020B0602050302020203" pitchFamily="34" charset="0"/>
              </a:rPr>
              <a:t> med </a:t>
            </a:r>
            <a:r>
              <a:rPr lang="en-US" sz="1200" b="0" dirty="0" err="1">
                <a:latin typeface="TheSansOsF SemiBold" panose="020B0602050302020203" pitchFamily="34" charset="0"/>
              </a:rPr>
              <a:t>framtidens</a:t>
            </a:r>
            <a:r>
              <a:rPr lang="en-US" sz="1200" b="0" dirty="0">
                <a:latin typeface="TheSansOsF SemiBold" panose="020B0602050302020203" pitchFamily="34" charset="0"/>
              </a:rPr>
              <a:t> </a:t>
            </a:r>
            <a:r>
              <a:rPr lang="en-US" sz="1200" b="0" dirty="0" err="1">
                <a:latin typeface="TheSansOsF SemiBold" panose="020B0602050302020203" pitchFamily="34" charset="0"/>
              </a:rPr>
              <a:t>samhällsutmaningar</a:t>
            </a:r>
            <a:r>
              <a:rPr lang="en-US" sz="1200" b="0" dirty="0">
                <a:latin typeface="TheSansOsF SemiBold" panose="020B0602050302020203" pitchFamily="34" charset="0"/>
              </a:rPr>
              <a:t> </a:t>
            </a:r>
            <a:r>
              <a:rPr lang="en-US" sz="1200" b="0" dirty="0" err="1">
                <a:latin typeface="TheSansOsF SemiBold" panose="020B0602050302020203" pitchFamily="34" charset="0"/>
              </a:rPr>
              <a:t>ur</a:t>
            </a:r>
            <a:r>
              <a:rPr lang="en-US" sz="1200" b="0" dirty="0">
                <a:latin typeface="TheSansOsF SemiBold" panose="020B0602050302020203" pitchFamily="34" charset="0"/>
              </a:rPr>
              <a:t> </a:t>
            </a:r>
            <a:r>
              <a:rPr lang="en-US" sz="1200" b="0" dirty="0" err="1">
                <a:latin typeface="TheSansOsF SemiBold" panose="020B0602050302020203" pitchFamily="34" charset="0"/>
              </a:rPr>
              <a:t>ett</a:t>
            </a:r>
            <a:r>
              <a:rPr lang="en-US" sz="1200" b="0" dirty="0">
                <a:latin typeface="TheSansOsF SemiBold" panose="020B0602050302020203" pitchFamily="34" charset="0"/>
              </a:rPr>
              <a:t> </a:t>
            </a:r>
            <a:r>
              <a:rPr lang="en-US" sz="1200" b="0" dirty="0" err="1">
                <a:latin typeface="TheSansOsF SemiBold" panose="020B0602050302020203" pitchFamily="34" charset="0"/>
              </a:rPr>
              <a:t>hållbart</a:t>
            </a:r>
            <a:r>
              <a:rPr lang="en-US" sz="1200" b="0" dirty="0">
                <a:latin typeface="TheSansOsF SemiBold" panose="020B0602050302020203" pitchFamily="34" charset="0"/>
              </a:rPr>
              <a:t>, </a:t>
            </a:r>
            <a:r>
              <a:rPr lang="en-US" sz="1200" b="0" dirty="0" err="1">
                <a:latin typeface="TheSansOsF SemiBold" panose="020B0602050302020203" pitchFamily="34" charset="0"/>
              </a:rPr>
              <a:t>tekniskt</a:t>
            </a:r>
            <a:r>
              <a:rPr lang="en-US" sz="1200" b="0" dirty="0">
                <a:latin typeface="TheSansOsF SemiBold" panose="020B0602050302020203" pitchFamily="34" charset="0"/>
              </a:rPr>
              <a:t>, </a:t>
            </a:r>
            <a:r>
              <a:rPr lang="en-US" sz="1200" b="0" dirty="0" err="1">
                <a:latin typeface="TheSansOsF SemiBold" panose="020B0602050302020203" pitchFamily="34" charset="0"/>
              </a:rPr>
              <a:t>ekonomiskt</a:t>
            </a:r>
            <a:r>
              <a:rPr lang="en-US" sz="1200" b="0" dirty="0">
                <a:latin typeface="TheSansOsF SemiBold" panose="020B0602050302020203" pitchFamily="34" charset="0"/>
              </a:rPr>
              <a:t>,</a:t>
            </a:r>
            <a:r>
              <a:rPr lang="en-US" sz="1200" b="0" baseline="0" dirty="0">
                <a:latin typeface="TheSansOsF SemiBold" panose="020B0602050302020203" pitchFamily="34" charset="0"/>
              </a:rPr>
              <a:t> </a:t>
            </a:r>
            <a:r>
              <a:rPr lang="en-US" sz="1200" b="0" dirty="0">
                <a:latin typeface="TheSansOsF SemiBold" panose="020B0602050302020203" pitchFamily="34" charset="0"/>
              </a:rPr>
              <a:t> </a:t>
            </a:r>
            <a:r>
              <a:rPr lang="en-US" sz="1200" b="0" dirty="0" err="1">
                <a:latin typeface="TheSansOsF SemiBold" panose="020B0602050302020203" pitchFamily="34" charset="0"/>
              </a:rPr>
              <a:t>juridiskt</a:t>
            </a:r>
            <a:r>
              <a:rPr lang="en-US" sz="1200" b="0" dirty="0">
                <a:latin typeface="TheSansOsF SemiBold" panose="020B0602050302020203" pitchFamily="34" charset="0"/>
              </a:rPr>
              <a:t> och </a:t>
            </a:r>
            <a:r>
              <a:rPr lang="en-US" sz="1200" b="0" dirty="0" err="1">
                <a:latin typeface="TheSansOsF SemiBold" panose="020B0602050302020203" pitchFamily="34" charset="0"/>
              </a:rPr>
              <a:t>gestaltningsperspektiv</a:t>
            </a:r>
            <a:r>
              <a:rPr lang="en-US" sz="1200" b="0" dirty="0">
                <a:latin typeface="TheSansOsF SemiBold" panose="020B0602050302020203" pitchFamily="34" charset="0"/>
              </a:rPr>
              <a:t>. </a:t>
            </a:r>
          </a:p>
          <a:p>
            <a:pPr marL="171450" indent="-171450">
              <a:spcBef>
                <a:spcPts val="600"/>
              </a:spcBef>
              <a:spcAft>
                <a:spcPts val="600"/>
              </a:spcAft>
              <a:buFont typeface="Arial" panose="020B0604020202020204" pitchFamily="34" charset="0"/>
              <a:buChar char="•"/>
            </a:pPr>
            <a:endParaRPr lang="sv-SE" sz="1200" b="0" dirty="0">
              <a:latin typeface="TheSansOsF SemiBold" panose="020B0602050302020203" pitchFamily="34" charset="0"/>
            </a:endParaRPr>
          </a:p>
          <a:p>
            <a:pPr marL="171450" marR="0" lvl="0" indent="-1714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sv-SE" sz="1200" dirty="0"/>
              <a:t>Våra utbildningsprogram handlar om framtidens samhälle; om hur städer, byggnader och infrastruktur skall utformas och byggas, om hur institutioner och regelsystem bör utvecklas för att ge en bra livsmiljö och goda utvecklingsbetingelser för näringslivet.</a:t>
            </a:r>
            <a:endParaRPr lang="sv-SE" dirty="0"/>
          </a:p>
          <a:p>
            <a:pPr marL="171450" indent="-171450">
              <a:spcBef>
                <a:spcPts val="600"/>
              </a:spcBef>
              <a:spcAft>
                <a:spcPts val="600"/>
              </a:spcAft>
              <a:buFont typeface="Arial" panose="020B0604020202020204" pitchFamily="34" charset="0"/>
              <a:buChar char="•"/>
            </a:pPr>
            <a:endParaRPr lang="en-US" sz="1200" b="0" dirty="0">
              <a:latin typeface="TheSansOsF SemiBold" panose="020B0602050302020203"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endParaRPr lang="sv-SE" b="1" baseline="0" dirty="0"/>
          </a:p>
        </p:txBody>
      </p:sp>
      <p:sp>
        <p:nvSpPr>
          <p:cNvPr id="4" name="Slide Number Placeholder 3"/>
          <p:cNvSpPr>
            <a:spLocks noGrp="1"/>
          </p:cNvSpPr>
          <p:nvPr>
            <p:ph type="sldNum" sz="quarter" idx="10"/>
          </p:nvPr>
        </p:nvSpPr>
        <p:spPr/>
        <p:txBody>
          <a:bodyPr/>
          <a:lstStyle/>
          <a:p>
            <a:pPr>
              <a:defRPr/>
            </a:pPr>
            <a:fld id="{EE811775-299A-4959-BF5A-5DFB3E75F6AC}" type="slidenum">
              <a:rPr lang="sv-SE" smtClean="0"/>
              <a:pPr>
                <a:defRPr/>
              </a:pPr>
              <a:t>17</a:t>
            </a:fld>
            <a:endParaRPr lang="sv-SE"/>
          </a:p>
        </p:txBody>
      </p:sp>
    </p:spTree>
    <p:extLst>
      <p:ext uri="{BB962C8B-B14F-4D97-AF65-F5344CB8AC3E}">
        <p14:creationId xmlns:p14="http://schemas.microsoft.com/office/powerpoint/2010/main" val="2173799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dirty="0">
                <a:solidFill>
                  <a:schemeClr val="tx1"/>
                </a:solidFill>
                <a:hlinkClick r:id="rId3"/>
              </a:rPr>
              <a:t>Arkitektutbildningen 300 </a:t>
            </a:r>
            <a:r>
              <a:rPr lang="sv-SE" b="0" dirty="0" err="1">
                <a:solidFill>
                  <a:schemeClr val="tx1"/>
                </a:solidFill>
                <a:hlinkClick r:id="rId3"/>
              </a:rPr>
              <a:t>hp</a:t>
            </a:r>
            <a:r>
              <a:rPr lang="sv-SE" b="0" dirty="0">
                <a:solidFill>
                  <a:schemeClr val="tx1"/>
                </a:solidFill>
              </a:rPr>
              <a:t> </a:t>
            </a:r>
            <a:r>
              <a:rPr lang="sv-SE" dirty="0"/>
              <a:t>på KTH omfattar fem års studier. Den är organiserad i en treårig basutbildning och en avancerad nivå som omfattar två </a:t>
            </a:r>
            <a:r>
              <a:rPr lang="sv-SE" dirty="0" err="1"/>
              <a:t>fördjupningsår</a:t>
            </a:r>
            <a:r>
              <a:rPr lang="sv-SE" dirty="0"/>
              <a:t>.</a:t>
            </a:r>
          </a:p>
          <a:p>
            <a:r>
              <a:rPr lang="sv-SE" dirty="0"/>
              <a:t>Utbildningen ger en arkitektexamen som är en yrkesexamen.</a:t>
            </a:r>
            <a:r>
              <a:rPr lang="sv-SE" baseline="0" dirty="0"/>
              <a:t> </a:t>
            </a:r>
            <a:r>
              <a:rPr lang="sv-SE" dirty="0"/>
              <a:t>Utbildningen är utformad enligt ett särskilt EU-direktiv, vilket innebär att en examen från Sverige ger dig rätt att arbeta som arkitekt i länder där yrket är reglerat.</a:t>
            </a:r>
          </a:p>
          <a:p>
            <a:endParaRPr lang="sv-SE" dirty="0"/>
          </a:p>
          <a:p>
            <a:r>
              <a:rPr lang="sv-SE" dirty="0">
                <a:hlinkClick r:id="rId4"/>
              </a:rPr>
              <a:t>Samhällsbyggnad 300</a:t>
            </a:r>
            <a:r>
              <a:rPr lang="sv-SE" baseline="0" dirty="0">
                <a:hlinkClick r:id="rId4"/>
              </a:rPr>
              <a:t> </a:t>
            </a:r>
            <a:r>
              <a:rPr lang="sv-SE" baseline="0" dirty="0" err="1">
                <a:hlinkClick r:id="rId4"/>
              </a:rPr>
              <a:t>hp</a:t>
            </a:r>
            <a:r>
              <a:rPr lang="sv-SE" dirty="0">
                <a:hlinkClick r:id="rId4"/>
              </a:rPr>
              <a:t> </a:t>
            </a:r>
            <a:r>
              <a:rPr lang="sv-SE" dirty="0"/>
              <a:t>Utbildningen till civilingenjör ger en bred teknisk grund samt en fördjupning inom ett visst specialistområde. Utbildningen fångar hela byggprocessen från idé och planering till produktion och förvaltning av byggnader och anläggningar ur ett hållbarhetsperspektiv. Studenterna får förutsättningar och förmåga att medverka i och leda arbete med hur byggnader, infrastruktur och städer ska utformas, bevaras och förnyas i takt med samhällsutvecklingen. Inför årskurs tre väljer studenten att fördjupa sig inom något av ämnesområdena fastighetsekonomi och fastighetsjuridik, geografisk IT, miljöteknik och hållbar infrastruktur, bygg och byggprojektledning eller stads- och trafikplanering. Efter år tre får</a:t>
            </a:r>
            <a:r>
              <a:rPr lang="sv-SE" baseline="0" dirty="0"/>
              <a:t> studenten </a:t>
            </a:r>
            <a:r>
              <a:rPr lang="sv-SE" dirty="0"/>
              <a:t>välja mellan olika </a:t>
            </a:r>
            <a:r>
              <a:rPr lang="sv-SE" dirty="0" err="1"/>
              <a:t>masterprogram</a:t>
            </a:r>
            <a:r>
              <a:rPr lang="sv-SE" dirty="0"/>
              <a:t>​​​​​​​ samt läsa delar av utbildningen utomlands.</a:t>
            </a:r>
          </a:p>
          <a:p>
            <a:endParaRPr lang="sv-SE" dirty="0"/>
          </a:p>
          <a:p>
            <a:r>
              <a:rPr lang="sv-SE" dirty="0">
                <a:hlinkClick r:id="rId5"/>
              </a:rPr>
              <a:t>Byggteknik och design</a:t>
            </a:r>
            <a:r>
              <a:rPr lang="sv-SE" dirty="0"/>
              <a:t> 180</a:t>
            </a:r>
            <a:r>
              <a:rPr lang="sv-SE" baseline="0" dirty="0"/>
              <a:t> </a:t>
            </a:r>
            <a:r>
              <a:rPr lang="sv-SE" baseline="0" dirty="0" err="1"/>
              <a:t>hp</a:t>
            </a:r>
            <a:r>
              <a:rPr lang="sv-SE" baseline="0" dirty="0"/>
              <a:t>. </a:t>
            </a:r>
            <a:r>
              <a:rPr lang="sv-SE" dirty="0"/>
              <a:t>Programmet inkluderar kunskap om arkitektur, konstruktion, bygg- och anläggningsteknik samt byggekonomi. Utbildningen ger en bred bas inom byggteknik och byggproduktion med ekonomisk och juridisk koppling. Studenterna lär sig om teknik och material för att projektera hållbara byggnader, bygga hus, mindre vägar och broar. De får även en helhetssyn på byggandets olika faser och en förståelse för både ingenjörens och arkitektens arbete. Det tredje året väljer de en av inriktningarna:</a:t>
            </a:r>
            <a:r>
              <a:rPr lang="sv-SE" baseline="0" dirty="0"/>
              <a:t> </a:t>
            </a:r>
            <a:r>
              <a:rPr lang="sv-SE" dirty="0"/>
              <a:t>Arkitektur och Fastighetsutveckling;</a:t>
            </a:r>
            <a:r>
              <a:rPr lang="sv-SE" baseline="0" dirty="0"/>
              <a:t> </a:t>
            </a:r>
            <a:r>
              <a:rPr lang="sv-SE" dirty="0"/>
              <a:t>Konstruktion</a:t>
            </a:r>
            <a:r>
              <a:rPr lang="sv-SE" baseline="0" dirty="0"/>
              <a:t> eller </a:t>
            </a:r>
            <a:r>
              <a:rPr lang="sv-SE" dirty="0"/>
              <a:t>Byggproduktion.</a:t>
            </a:r>
          </a:p>
          <a:p>
            <a:endParaRPr lang="sv-SE" dirty="0"/>
          </a:p>
          <a:p>
            <a:r>
              <a:rPr lang="sv-SE" dirty="0">
                <a:hlinkClick r:id="rId6"/>
              </a:rPr>
              <a:t>Fastighet och finans 180 </a:t>
            </a:r>
            <a:r>
              <a:rPr lang="sv-SE" dirty="0" err="1">
                <a:hlinkClick r:id="rId6"/>
              </a:rPr>
              <a:t>hp</a:t>
            </a:r>
            <a:r>
              <a:rPr lang="sv-SE" dirty="0"/>
              <a:t> Utbildningen ger kunskap inom ekonomi, juridik och management med fokus på den finansiella sektorns roll i ett hållbart samhällsbyggande. Studenterna lär sig om rättssystemet som legal infrastruktur för den ﬁnansiella sektorn och fastighetsmarknaden. De får kunskap om kundperspektivets betydelse för såväl bank- som fastighetssektorerna. Efter fem obligatoriska terminer väljer</a:t>
            </a:r>
            <a:r>
              <a:rPr lang="sv-SE" baseline="0" dirty="0"/>
              <a:t> studenten</a:t>
            </a:r>
            <a:r>
              <a:rPr lang="sv-SE" dirty="0"/>
              <a:t> att fördjupa sig inom antingen Fastighetsekonomi eller Finans.</a:t>
            </a:r>
          </a:p>
          <a:p>
            <a:endParaRPr lang="sv-SE" b="0" dirty="0">
              <a:hlinkClick r:id="rId7"/>
            </a:endParaRPr>
          </a:p>
          <a:p>
            <a:r>
              <a:rPr lang="sv-SE" b="0" dirty="0">
                <a:solidFill>
                  <a:schemeClr val="tx1"/>
                </a:solidFill>
                <a:hlinkClick r:id="rId7"/>
              </a:rPr>
              <a:t>Fastighetsutveckling med fastighetsförmedling 180 </a:t>
            </a:r>
            <a:r>
              <a:rPr lang="sv-SE" b="0" dirty="0" err="1">
                <a:solidFill>
                  <a:schemeClr val="tx1"/>
                </a:solidFill>
                <a:hlinkClick r:id="rId7"/>
              </a:rPr>
              <a:t>hp</a:t>
            </a:r>
            <a:r>
              <a:rPr lang="sv-SE" b="0" dirty="0">
                <a:solidFill>
                  <a:schemeClr val="tx1"/>
                </a:solidFill>
              </a:rPr>
              <a:t> </a:t>
            </a:r>
            <a:r>
              <a:rPr lang="sv-SE" dirty="0"/>
              <a:t>Utbildningen ger specialkompetens inom fastighetsjuridik och fastighetsekonomi. Studenterna får kunskaper i byggnadsteknik, management och geovetenskap. De lär dig om hur detaljplaner, ägande, rättigheter och politiska beslut hänger ihop på fastighets- och samhällsbyggnadsområdet. Under det andra året väljs en inriktning mot antingen Fastighetsutveckling eller Fastighetsförmedling.</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Fastighetsförmedlingsspåret utvecklas i kontinuerligt samråd med Fastighetsmäklarinspektionen (FMI) som är den statliga myndighet som ansvarar för registrering och tillsyn av fastighetsmäklare.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endParaRPr lang="sv-SE" dirty="0"/>
          </a:p>
          <a:p>
            <a:endParaRPr lang="en-US" dirty="0"/>
          </a:p>
        </p:txBody>
      </p:sp>
      <p:sp>
        <p:nvSpPr>
          <p:cNvPr id="4" name="Slide Number Placeholder 3"/>
          <p:cNvSpPr>
            <a:spLocks noGrp="1"/>
          </p:cNvSpPr>
          <p:nvPr>
            <p:ph type="sldNum" sz="quarter" idx="10"/>
          </p:nvPr>
        </p:nvSpPr>
        <p:spPr/>
        <p:txBody>
          <a:bodyPr/>
          <a:lstStyle/>
          <a:p>
            <a:fld id="{8E3B8005-7BF2-4B40-A831-B1EE96BFE5D5}" type="slidenum">
              <a:rPr lang="sv-SE" smtClean="0"/>
              <a:t>18</a:t>
            </a:fld>
            <a:endParaRPr lang="sv-SE"/>
          </a:p>
        </p:txBody>
      </p:sp>
    </p:spTree>
    <p:extLst>
      <p:ext uri="{BB962C8B-B14F-4D97-AF65-F5344CB8AC3E}">
        <p14:creationId xmlns:p14="http://schemas.microsoft.com/office/powerpoint/2010/main" val="2663386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Architectural Lighting Design (One-year)</a:t>
            </a:r>
          </a:p>
          <a:p>
            <a:r>
              <a:rPr lang="en-US" dirty="0"/>
              <a:t>Light is essential for human well-being and fundamental to the built environment in its different scales: interior spaces, buildings and urban areas. You will explore how natural and artificial lighting quality affects human </a:t>
            </a:r>
            <a:r>
              <a:rPr lang="en-US" dirty="0" err="1"/>
              <a:t>behaviour</a:t>
            </a:r>
            <a:r>
              <a:rPr lang="en-US" dirty="0"/>
              <a:t>, comfort and health. Factors of sustainable development; environmental, social and economic aspects are at focus. Graduates have unique competence in light planning and work in lighting design, architectural studios or as consultants.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Architecture</a:t>
            </a:r>
          </a:p>
          <a:p>
            <a:r>
              <a:rPr lang="en-US" dirty="0"/>
              <a:t>The </a:t>
            </a:r>
            <a:r>
              <a:rPr lang="en-US" dirty="0" err="1"/>
              <a:t>programme</a:t>
            </a:r>
            <a:r>
              <a:rPr lang="en-US" dirty="0"/>
              <a:t> offers a unique learning environment with remarkable possibilities for students to tailor their degrees. Apart from orientation courses that explore the fundamentals of architecture, students freely choose studio courses from a wide range of themes that address current architectural topics. Graduates reach leading positions both in private architectural firms and the public sector.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Civil and Architectural Engineering</a:t>
            </a:r>
          </a:p>
          <a:p>
            <a:r>
              <a:rPr lang="en-US" dirty="0"/>
              <a:t>The </a:t>
            </a:r>
            <a:r>
              <a:rPr lang="en-US" dirty="0" err="1"/>
              <a:t>programme</a:t>
            </a:r>
            <a:r>
              <a:rPr lang="en-US" dirty="0"/>
              <a:t> fosters graduates who will design and build our future homes and infrastructure, with a deep understanding of human conditions and needs, and urgent demands for sustainability. In one of two </a:t>
            </a:r>
            <a:r>
              <a:rPr lang="en-US" dirty="0" err="1"/>
              <a:t>specialisations</a:t>
            </a:r>
            <a:r>
              <a:rPr lang="en-US" dirty="0"/>
              <a:t>, students explore either techniques for design, construction and maintenance of infrastructure or engineering design of buildings with a focus on performance and lifecycle perspective.</a:t>
            </a:r>
          </a:p>
          <a:p>
            <a:endParaRPr lang="en-US" dirty="0"/>
          </a:p>
          <a:p>
            <a:r>
              <a:rPr lang="en-US" dirty="0"/>
              <a:t>Environmental Engineering and Sustainable Infrastructure</a:t>
            </a:r>
          </a:p>
          <a:p>
            <a:r>
              <a:rPr lang="en-US" dirty="0"/>
              <a:t>The </a:t>
            </a:r>
            <a:r>
              <a:rPr lang="en-US" dirty="0" err="1"/>
              <a:t>programme</a:t>
            </a:r>
            <a:r>
              <a:rPr lang="en-US" dirty="0"/>
              <a:t> equips students with interdisciplinary tools to solve future environmental problems and prepares for careers as environmental engineers. You will gain knowledge of the properties and functions of water and ecosystems, learn how to assess the local and global environmental impact of human activities and apply advanced methods and modelling tools to define and solve environmental problems.</a:t>
            </a:r>
          </a:p>
          <a:p>
            <a:endParaRPr lang="en-US" dirty="0"/>
          </a:p>
          <a:p>
            <a:r>
              <a:rPr lang="en-US" dirty="0"/>
              <a:t>Real Estate and Construction Management</a:t>
            </a:r>
          </a:p>
          <a:p>
            <a:r>
              <a:rPr lang="en-US" dirty="0"/>
              <a:t>The </a:t>
            </a:r>
            <a:r>
              <a:rPr lang="en-US" dirty="0" err="1"/>
              <a:t>programme</a:t>
            </a:r>
            <a:r>
              <a:rPr lang="en-US" dirty="0"/>
              <a:t> opens the door to engaging professions in real estate development, law, economics, management and finance, and construction management. The dynamic combination of applied and theoretical courses with group projects and industry interaction gives graduates the skills to excel in the building and real estate markets. The </a:t>
            </a:r>
            <a:r>
              <a:rPr lang="en-US" dirty="0" err="1"/>
              <a:t>programme</a:t>
            </a:r>
            <a:r>
              <a:rPr lang="en-US" dirty="0"/>
              <a:t> is RICS accredited for delivering the highest standards in real estate education.</a:t>
            </a:r>
          </a:p>
          <a:p>
            <a:endParaRPr lang="en-US" dirty="0"/>
          </a:p>
          <a:p>
            <a:r>
              <a:rPr lang="en-US" dirty="0"/>
              <a:t>Sustainable Technology</a:t>
            </a:r>
          </a:p>
          <a:p>
            <a:r>
              <a:rPr lang="en-US" dirty="0"/>
              <a:t>The </a:t>
            </a:r>
            <a:r>
              <a:rPr lang="en-US" dirty="0" err="1"/>
              <a:t>programme</a:t>
            </a:r>
            <a:r>
              <a:rPr lang="en-US" dirty="0"/>
              <a:t> covers the concept of Industrial Ecology, focusing on the interaction of technical, economic, social and ecological systems and processes. Students will explore this interdisciplinary framework for designing and operating industrial systems interdependent of natural systems. Graduates will balance environmental and economic performance and lead the development of strategies for a sustainable future.</a:t>
            </a:r>
          </a:p>
          <a:p>
            <a:endParaRPr lang="en-US" dirty="0"/>
          </a:p>
          <a:p>
            <a:r>
              <a:rPr lang="en-US" dirty="0"/>
              <a:t>Sustainable Urban Planning and Design</a:t>
            </a:r>
          </a:p>
          <a:p>
            <a:r>
              <a:rPr lang="en-US" dirty="0"/>
              <a:t>The </a:t>
            </a:r>
            <a:r>
              <a:rPr lang="en-US" dirty="0" err="1"/>
              <a:t>programme</a:t>
            </a:r>
            <a:r>
              <a:rPr lang="en-US" dirty="0"/>
              <a:t> focuses on the correlation between the built environment and social, economic and institutional forces. Students gain a profound and broad understanding of the multiple factors in sustainable urban development. Project work provides students with strong practical skills. Graduates have the expertise to adapt planning and design practices to the environmental conditions and societal needs of the future.</a:t>
            </a:r>
          </a:p>
          <a:p>
            <a:endParaRPr lang="en-US" dirty="0"/>
          </a:p>
          <a:p>
            <a:r>
              <a:rPr lang="en-US" dirty="0"/>
              <a:t>Transport and </a:t>
            </a:r>
            <a:r>
              <a:rPr lang="en-US" dirty="0" err="1"/>
              <a:t>Geoinformation</a:t>
            </a:r>
            <a:r>
              <a:rPr lang="en-US" dirty="0"/>
              <a:t> Technology</a:t>
            </a:r>
          </a:p>
          <a:p>
            <a:r>
              <a:rPr lang="en-US" dirty="0"/>
              <a:t>Functional and environment-friendly transport systems are vital in a sustainable society. You will gain expertise in transport and </a:t>
            </a:r>
            <a:r>
              <a:rPr lang="en-US" dirty="0" err="1"/>
              <a:t>geoinformation</a:t>
            </a:r>
            <a:r>
              <a:rPr lang="en-US" dirty="0"/>
              <a:t> technology and learn to plan, build and maintain advanced transport systems. Graduates blend practical data collection and modelling skills with an interdisciplinary understanding of transport and </a:t>
            </a:r>
            <a:r>
              <a:rPr lang="en-US" dirty="0" err="1"/>
              <a:t>geoinformation</a:t>
            </a:r>
            <a:r>
              <a:rPr lang="en-US" dirty="0"/>
              <a:t>, leading to job opportunities in various sectors.</a:t>
            </a:r>
          </a:p>
          <a:p>
            <a:endParaRPr lang="en-US" dirty="0"/>
          </a:p>
          <a:p>
            <a:r>
              <a:rPr lang="en-US" dirty="0"/>
              <a:t>Transport, Mobility and Innovation (Joint EIT Urban Mobility)</a:t>
            </a:r>
          </a:p>
          <a:p>
            <a:r>
              <a:rPr lang="en-US" dirty="0"/>
              <a:t>New technology and business models are changing the world’s cities and the way we get around. This change creates a need for engineers who can construct an urban environment that consumes fewer resources, is more sustainable, and provides more </a:t>
            </a:r>
            <a:r>
              <a:rPr lang="en-US" dirty="0" err="1"/>
              <a:t>liveable</a:t>
            </a:r>
            <a:r>
              <a:rPr lang="en-US" dirty="0"/>
              <a:t> communities and workplaces. The </a:t>
            </a:r>
            <a:r>
              <a:rPr lang="en-US" dirty="0" err="1"/>
              <a:t>programme</a:t>
            </a:r>
            <a:r>
              <a:rPr lang="en-US" dirty="0"/>
              <a:t> integrates traditional engineering disciplines with innovation and entrepreneurship.</a:t>
            </a:r>
          </a:p>
          <a:p>
            <a:endParaRPr lang="en-US" dirty="0"/>
          </a:p>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19</a:t>
            </a:fld>
            <a:endParaRPr lang="sv-SE"/>
          </a:p>
        </p:txBody>
      </p:sp>
    </p:spTree>
    <p:extLst>
      <p:ext uri="{BB962C8B-B14F-4D97-AF65-F5344CB8AC3E}">
        <p14:creationId xmlns:p14="http://schemas.microsoft.com/office/powerpoint/2010/main" val="300632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sz="900" dirty="0"/>
              <a:t>Skolan för arkitektur och samhällsbyggnad (</a:t>
            </a:r>
            <a:r>
              <a:rPr lang="sv-SE" sz="900" dirty="0" err="1"/>
              <a:t>School</a:t>
            </a:r>
            <a:r>
              <a:rPr lang="sv-SE" sz="900" dirty="0"/>
              <a:t> </a:t>
            </a:r>
            <a:r>
              <a:rPr lang="sv-SE" sz="900" dirty="0" err="1"/>
              <a:t>of</a:t>
            </a:r>
            <a:r>
              <a:rPr lang="sv-SE" sz="900" dirty="0"/>
              <a:t> </a:t>
            </a:r>
            <a:r>
              <a:rPr lang="sv-SE" sz="900" dirty="0" err="1"/>
              <a:t>Architecture</a:t>
            </a:r>
            <a:r>
              <a:rPr lang="sv-SE" sz="900" dirty="0"/>
              <a:t> and the </a:t>
            </a:r>
            <a:r>
              <a:rPr lang="sv-SE" sz="900" dirty="0" err="1"/>
              <a:t>Built</a:t>
            </a:r>
            <a:r>
              <a:rPr lang="sv-SE" sz="900" dirty="0"/>
              <a:t> Environment</a:t>
            </a:r>
            <a:r>
              <a:rPr lang="sv-SE" sz="900" baseline="0" dirty="0"/>
              <a:t> / </a:t>
            </a:r>
            <a:r>
              <a:rPr lang="sv-SE" sz="900" dirty="0"/>
              <a:t>ABE) är en av fem skolor på KTH. </a:t>
            </a:r>
          </a:p>
          <a:p>
            <a:pPr marL="171450" indent="-171450">
              <a:buFont typeface="Arial" panose="020B0604020202020204" pitchFamily="34" charset="0"/>
              <a:buChar char="•"/>
            </a:pPr>
            <a:r>
              <a:rPr lang="sv-SE" sz="900" dirty="0">
                <a:latin typeface="Open Sans" panose="020B0606030504020204" pitchFamily="34" charset="0"/>
                <a:ea typeface="Open Sans" panose="020B0606030504020204" pitchFamily="34" charset="0"/>
                <a:cs typeface="Open Sans" panose="020B0606030504020204" pitchFamily="34" charset="0"/>
              </a:rPr>
              <a:t>Vi utbildar och forskar om </a:t>
            </a:r>
            <a:r>
              <a:rPr lang="sv-SE" sz="900" b="1" dirty="0">
                <a:latin typeface="Open Sans" panose="020B0606030504020204" pitchFamily="34" charset="0"/>
                <a:ea typeface="Open Sans" panose="020B0606030504020204" pitchFamily="34" charset="0"/>
                <a:cs typeface="Open Sans" panose="020B0606030504020204" pitchFamily="34" charset="0"/>
              </a:rPr>
              <a:t>framtidens samhälle</a:t>
            </a:r>
            <a:r>
              <a:rPr lang="sv-SE" sz="900" dirty="0">
                <a:latin typeface="Open Sans" panose="020B0606030504020204" pitchFamily="34" charset="0"/>
                <a:ea typeface="Open Sans" panose="020B0606030504020204" pitchFamily="34" charset="0"/>
                <a:cs typeface="Open Sans" panose="020B0606030504020204" pitchFamily="34" charset="0"/>
              </a:rPr>
              <a:t>; om hur städer, byggnader och infrastruktur ska utformas och byggas, om hur institutioner och regelsystem bör utvecklas för att ge en bra livsmiljö och goda utvecklingsbetingelser för näringslivet. </a:t>
            </a:r>
            <a:r>
              <a:rPr lang="sv-SE" sz="900" b="1" dirty="0"/>
              <a:t>Vår verksamhet fångar hela byggprocessen från idé och planering till produktion och förvaltning av byggnader och anläggningar ur ett hållbarhetsperspektiv.</a:t>
            </a:r>
          </a:p>
          <a:p>
            <a:pPr marL="171450" indent="-171450">
              <a:buFont typeface="Arial" panose="020B0604020202020204" pitchFamily="34" charset="0"/>
              <a:buChar char="•"/>
            </a:pPr>
            <a:r>
              <a:rPr lang="sv-SE" sz="900" dirty="0"/>
              <a:t>Att vår verksamhet rymmer såväl naturvetenskap och teknik som samhällsvetenskap och humaniora gör oss unika som KTH-skola. </a:t>
            </a:r>
          </a:p>
          <a:p>
            <a:pPr marL="171450" indent="-171450">
              <a:buFont typeface="Arial" panose="020B0604020202020204" pitchFamily="34" charset="0"/>
              <a:buChar char="•"/>
            </a:pPr>
            <a:r>
              <a:rPr lang="sv-SE" sz="900" dirty="0"/>
              <a:t>Vår skola utmärker sig också genom mycket goda forskningskontakter med näringsliv och förvaltning och en stark tradition av uppdragsutbildning. </a:t>
            </a:r>
          </a:p>
          <a:p>
            <a:pPr marL="171450" indent="-171450">
              <a:buFont typeface="Arial" panose="020B0604020202020204" pitchFamily="34" charset="0"/>
              <a:buChar char="•"/>
            </a:pPr>
            <a:r>
              <a:rPr lang="sv-SE" sz="900" dirty="0"/>
              <a:t>Våra</a:t>
            </a:r>
            <a:r>
              <a:rPr lang="sv-SE" sz="900" baseline="0" dirty="0"/>
              <a:t> utbildningar </a:t>
            </a:r>
            <a:r>
              <a:rPr lang="sv-SE" sz="900" dirty="0"/>
              <a:t>utformas och förnyas i kontakt med relevanta branschorganisationer.</a:t>
            </a:r>
          </a:p>
        </p:txBody>
      </p:sp>
      <p:sp>
        <p:nvSpPr>
          <p:cNvPr id="4" name="Slide Number Placeholder 3"/>
          <p:cNvSpPr>
            <a:spLocks noGrp="1"/>
          </p:cNvSpPr>
          <p:nvPr>
            <p:ph type="sldNum" sz="quarter" idx="10"/>
          </p:nvPr>
        </p:nvSpPr>
        <p:spPr/>
        <p:txBody>
          <a:bodyPr/>
          <a:lstStyle/>
          <a:p>
            <a:fld id="{8E3B8005-7BF2-4B40-A831-B1EE96BFE5D5}" type="slidenum">
              <a:rPr lang="sv-SE" smtClean="0"/>
              <a:t>2</a:t>
            </a:fld>
            <a:endParaRPr lang="sv-SE"/>
          </a:p>
        </p:txBody>
      </p:sp>
    </p:spTree>
    <p:extLst>
      <p:ext uri="{BB962C8B-B14F-4D97-AF65-F5344CB8AC3E}">
        <p14:creationId xmlns:p14="http://schemas.microsoft.com/office/powerpoint/2010/main" val="1274535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numCol="1">
            <a:normAutofit/>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Våra studenter är extremt attraktiva på arbetsmarknaden, 56 % får jobberbjudanden innan de tar examen</a:t>
            </a:r>
            <a:r>
              <a:rPr lang="sv-SE" sz="1200" kern="1200" baseline="0" dirty="0">
                <a:solidFill>
                  <a:schemeClr val="tx1"/>
                </a:solidFill>
                <a:effectLst/>
                <a:latin typeface="+mn-lt"/>
                <a:ea typeface="+mn-ea"/>
                <a:cs typeface="+mn-cs"/>
              </a:rPr>
              <a:t> och</a:t>
            </a:r>
            <a:r>
              <a:rPr lang="sv-SE" sz="1200" dirty="0"/>
              <a:t> 90 % av våra studenter har fått ett jobb inom ett halvår efter avslutade studier.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v-SE" dirty="0"/>
              <a:t>Våra</a:t>
            </a:r>
            <a:r>
              <a:rPr lang="sv-SE" baseline="0" dirty="0"/>
              <a:t> utbildningsprogram </a:t>
            </a:r>
            <a:r>
              <a:rPr lang="sv-SE" dirty="0"/>
              <a:t>är starkt kopplade till forskning, samhälle och näringsliv,</a:t>
            </a:r>
            <a:r>
              <a:rPr lang="sv-SE" baseline="0" dirty="0"/>
              <a:t> </a:t>
            </a:r>
            <a:r>
              <a:rPr lang="sv-SE" dirty="0"/>
              <a:t>Framtida arbetsgivare kan vara privata konsultbolag, fastighetsföretag, bostadsföretag, arkitektkontor eller bygg- och entreprenörsföretag, men kan också finnas i den statliga och kommunala sektorn. Exempel på yrkesroller är stadsplanerare, konstruktör, </a:t>
            </a:r>
            <a:r>
              <a:rPr lang="sv-SE" dirty="0" err="1"/>
              <a:t>miljöstrateg</a:t>
            </a:r>
            <a:r>
              <a:rPr lang="sv-SE" dirty="0"/>
              <a:t>, fastighetsekonom, trafikingenjör, markstrateg, projektledare och lantmätare. Möjligheten till internationell karriär är stor.</a:t>
            </a:r>
          </a:p>
          <a:p>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numCol="1"/>
          <a:lstStyle/>
          <a:p>
            <a:fld id="{1CF35EB6-ED3C-6544-8975-1ED61771E60B}" type="slidenum">
              <a:rPr lang="sv-SE" altLang="sv-SE" smtClean="0"/>
              <a:pPr/>
              <a:t>20</a:t>
            </a:fld>
            <a:endParaRPr lang="en-GB" altLang="en-GB"/>
          </a:p>
        </p:txBody>
      </p:sp>
    </p:spTree>
    <p:extLst>
      <p:ext uri="{BB962C8B-B14F-4D97-AF65-F5344CB8AC3E}">
        <p14:creationId xmlns:p14="http://schemas.microsoft.com/office/powerpoint/2010/main" val="711749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Doctoral students at KTH usually are employed and earn a monthly salary. To succeed, you must be goal-oriented and take responsibility for your work, as your development will go hand in hand with the progression of your research project and coursework.</a:t>
            </a:r>
          </a:p>
          <a:p>
            <a:endParaRPr lang="en-US" dirty="0"/>
          </a:p>
          <a:p>
            <a:r>
              <a:rPr lang="en-US" sz="1200" b="1" i="0" kern="1200" dirty="0">
                <a:solidFill>
                  <a:schemeClr val="tx1"/>
                </a:solidFill>
                <a:effectLst/>
                <a:latin typeface="+mn-lt"/>
                <a:ea typeface="+mn-ea"/>
                <a:cs typeface="+mn-cs"/>
              </a:rPr>
              <a:t>Examination and degree</a:t>
            </a:r>
          </a:p>
          <a:p>
            <a:r>
              <a:rPr lang="en-US" sz="1200" b="0" i="0" kern="1200" dirty="0">
                <a:solidFill>
                  <a:schemeClr val="tx1"/>
                </a:solidFill>
                <a:effectLst/>
                <a:latin typeface="+mn-lt"/>
                <a:ea typeface="+mn-ea"/>
                <a:cs typeface="+mn-cs"/>
              </a:rPr>
              <a:t>Doctoral studies at KTH can lead to either a Doctor of Philosophy (four years of full-time study; 240 credits) or a Licentiate of Engineering (possible intermediate degree, two years of full-time study; 120 credits). </a:t>
            </a:r>
          </a:p>
          <a:p>
            <a:r>
              <a:rPr lang="en-US" sz="1200" b="0" i="0" kern="1200" dirty="0">
                <a:solidFill>
                  <a:schemeClr val="tx1"/>
                </a:solidFill>
                <a:effectLst/>
                <a:latin typeface="+mn-lt"/>
                <a:ea typeface="+mn-ea"/>
                <a:cs typeface="+mn-cs"/>
              </a:rPr>
              <a:t>A doctoral degree requires students to complete studies equal to 240 credits in one of the doctoral (postgraduate/third-cycle) subjects available at KTH. In addition to a scientific doctoral thesis (dissertation) worth a minimum of 120 credits, a doctorate also requires students to complete courses equal to at least 60 credits. The doctoral thesis is presented and defended at a public </a:t>
            </a:r>
            <a:r>
              <a:rPr lang="en-US" sz="1200" b="0" i="0" kern="1200" dirty="0" err="1">
                <a:solidFill>
                  <a:schemeClr val="tx1"/>
                </a:solidFill>
                <a:effectLst/>
                <a:latin typeface="+mn-lt"/>
                <a:ea typeface="+mn-ea"/>
                <a:cs typeface="+mn-cs"/>
              </a:rPr>
              <a:t>defence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 licentiate degree requires students to complete studies equal to 120 credits in a doctoral (postgraduate/third-cycle) subject. In addition to a scientific paper worth a minimum of 60 credits, a licentiate degree requires students to complete courses corresponding to a minimum of 30 credits. The licentiate thesis must be presented at a public licentiate</a:t>
            </a:r>
          </a:p>
          <a:p>
            <a:endParaRPr lang="en-US" dirty="0"/>
          </a:p>
          <a:p>
            <a:r>
              <a:rPr lang="en-US" dirty="0"/>
              <a:t>General syllabus for doctoral subjects and doctoral </a:t>
            </a:r>
            <a:r>
              <a:rPr lang="en-US" dirty="0" err="1"/>
              <a:t>programmes</a:t>
            </a:r>
            <a:endParaRPr lang="en-US" dirty="0"/>
          </a:p>
          <a:p>
            <a:r>
              <a:rPr lang="en-US" dirty="0"/>
              <a:t>The general syllabus for a doctoral subject defines the admission requirements, compulsory and recommended courses and other requirements in order to qualify for examination.</a:t>
            </a:r>
          </a:p>
          <a:p>
            <a:endParaRPr lang="en-US" dirty="0"/>
          </a:p>
          <a:p>
            <a:r>
              <a:rPr lang="en-US" dirty="0"/>
              <a:t>At KTH, doctoral studies are organised into doctoral </a:t>
            </a:r>
            <a:r>
              <a:rPr lang="en-US" dirty="0" err="1"/>
              <a:t>programmes</a:t>
            </a:r>
            <a:r>
              <a:rPr lang="en-US" dirty="0"/>
              <a:t> that provide a natural platform for collaboration with other doctoral students in the same field and an opportunity to forge valuable contacts that will enrich your future career.</a:t>
            </a:r>
          </a:p>
          <a:p>
            <a:endParaRPr lang="en-US" dirty="0"/>
          </a:p>
          <a:p>
            <a:r>
              <a:rPr lang="en-US" dirty="0"/>
              <a:t>As a doctoral student at KTH, you will have the opportunity to attend courses at other universities that cooperate with KTH.</a:t>
            </a:r>
          </a:p>
          <a:p>
            <a:endParaRPr lang="en-US" dirty="0"/>
          </a:p>
          <a:p>
            <a:r>
              <a:rPr lang="en-US" dirty="0"/>
              <a:t>Doctoral </a:t>
            </a:r>
            <a:r>
              <a:rPr lang="en-US" dirty="0" err="1"/>
              <a:t>programmes</a:t>
            </a:r>
            <a:r>
              <a:rPr lang="en-US" dirty="0"/>
              <a:t> and subjects</a:t>
            </a:r>
          </a:p>
          <a:p>
            <a:r>
              <a:rPr lang="en-US" dirty="0"/>
              <a:t>KTH courses at the postgraduate/doctoral level</a:t>
            </a:r>
          </a:p>
          <a:p>
            <a:r>
              <a:rPr lang="en-US" dirty="0"/>
              <a:t>Individual study plan</a:t>
            </a:r>
          </a:p>
          <a:p>
            <a:r>
              <a:rPr lang="en-US" dirty="0"/>
              <a:t>Once you have been admitted as a doctoral student at KTH, you and your supervisors will set up an individual study plan based on the general syllabus. This individual study plan </a:t>
            </a:r>
            <a:r>
              <a:rPr lang="en-US" dirty="0" err="1"/>
              <a:t>summarises</a:t>
            </a:r>
            <a:r>
              <a:rPr lang="en-US" dirty="0"/>
              <a:t> how your education will be organised, which courses you will take, your tutorial, and other commitments. The study plan also determines the requirements you must fulfil to graduate. Your individual study plan should be reviewed on a yearly basis.</a:t>
            </a:r>
          </a:p>
          <a:p>
            <a:endParaRPr lang="en-US" dirty="0"/>
          </a:p>
          <a:p>
            <a:r>
              <a:rPr lang="en-US" dirty="0"/>
              <a:t>Supervisors</a:t>
            </a:r>
          </a:p>
          <a:p>
            <a:r>
              <a:rPr lang="en-US" dirty="0"/>
              <a:t>Each doctoral student will be appointed a minimum of two supervisors, one of them will be the main supervisor. Supervisors are responsible for ensuring that each student´s research project and course work proceed at an appropriate pace. A doctoral student who so requests may change supervisor if circumstances allow it.</a:t>
            </a:r>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21</a:t>
            </a:fld>
            <a:endParaRPr lang="sv-SE"/>
          </a:p>
        </p:txBody>
      </p:sp>
    </p:spTree>
    <p:extLst>
      <p:ext uri="{BB962C8B-B14F-4D97-AF65-F5344CB8AC3E}">
        <p14:creationId xmlns:p14="http://schemas.microsoft.com/office/powerpoint/2010/main" val="4221665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22</a:t>
            </a:fld>
            <a:endParaRPr lang="sv-SE"/>
          </a:p>
        </p:txBody>
      </p:sp>
    </p:spTree>
    <p:extLst>
      <p:ext uri="{BB962C8B-B14F-4D97-AF65-F5344CB8AC3E}">
        <p14:creationId xmlns:p14="http://schemas.microsoft.com/office/powerpoint/2010/main" val="2451514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23</a:t>
            </a:fld>
            <a:endParaRPr lang="sv-SE"/>
          </a:p>
        </p:txBody>
      </p:sp>
    </p:spTree>
    <p:extLst>
      <p:ext uri="{BB962C8B-B14F-4D97-AF65-F5344CB8AC3E}">
        <p14:creationId xmlns:p14="http://schemas.microsoft.com/office/powerpoint/2010/main" val="179824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Återbruk av prefabricerade betongelement i nya byggnader</a:t>
            </a:r>
            <a:r>
              <a:rPr lang="sv-SE" b="1" baseline="0" dirty="0"/>
              <a:t> - </a:t>
            </a:r>
            <a:r>
              <a:rPr lang="sv-SE" b="1" dirty="0"/>
              <a:t>Stort internationellt projekt ska utveckla nya lösningar</a:t>
            </a:r>
          </a:p>
          <a:p>
            <a:r>
              <a:rPr lang="sv-SE" dirty="0"/>
              <a:t>Betong används ofta som byggmaterial men har en betydande miljöpåverkan. Vad händer med betongen när en byggnad rivs? Det internationella projektet </a:t>
            </a:r>
            <a:r>
              <a:rPr lang="sv-SE" dirty="0" err="1"/>
              <a:t>ReCreate</a:t>
            </a:r>
            <a:r>
              <a:rPr lang="sv-SE" dirty="0"/>
              <a:t> har som mål att inom ramen för en ekonomiskt lönsam affärsmodell ta reda på hur använda betongelement kan demonteras utan att skadas, för att kunna återanvändas i nya byggnader. Det fyraåriga projektet har beviljats 12,5 miljoner euro från Horizone2020, EU:s ramprogram för forskning och innovation. Forskarna vid KTH (Erik Stenberg, Tove Malmqvist och Kjartan Gudmundsson) är verksamma vid tre institutioner med olika perspektiv och kommer att bidra till projektet tvärvetenskapligt med specialistkompetens inom arkitektur, byggvetenskap och hållbar utveckling. Förlängt till september 2026.</a:t>
            </a:r>
          </a:p>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24</a:t>
            </a:fld>
            <a:endParaRPr lang="sv-SE"/>
          </a:p>
        </p:txBody>
      </p:sp>
    </p:spTree>
    <p:extLst>
      <p:ext uri="{BB962C8B-B14F-4D97-AF65-F5344CB8AC3E}">
        <p14:creationId xmlns:p14="http://schemas.microsoft.com/office/powerpoint/2010/main" val="1590746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SFLs verksamhet drivs av KTH, Göteborgs universitet, Handelshögskolan i Stockholm, IVL Svenska miljöinstitutet, Stockholms </a:t>
            </a:r>
            <a:r>
              <a:rPr lang="sv-SE" sz="1200" kern="1200" dirty="0" err="1">
                <a:solidFill>
                  <a:schemeClr val="tx1"/>
                </a:solidFill>
                <a:effectLst/>
                <a:latin typeface="+mn-lt"/>
                <a:ea typeface="+mn-ea"/>
                <a:cs typeface="+mn-cs"/>
              </a:rPr>
              <a:t>resilience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centre</a:t>
            </a:r>
            <a:r>
              <a:rPr lang="sv-SE" sz="1200" kern="1200" dirty="0">
                <a:solidFill>
                  <a:schemeClr val="tx1"/>
                </a:solidFill>
                <a:effectLst/>
                <a:latin typeface="+mn-lt"/>
                <a:ea typeface="+mn-ea"/>
                <a:cs typeface="+mn-cs"/>
              </a:rPr>
              <a:t> och Luleå tekniska universitet. </a:t>
            </a:r>
          </a:p>
          <a:p>
            <a:endParaRPr lang="sv-SE" dirty="0"/>
          </a:p>
        </p:txBody>
      </p:sp>
      <p:sp>
        <p:nvSpPr>
          <p:cNvPr id="4" name="Slide Number Placeholder 3"/>
          <p:cNvSpPr>
            <a:spLocks noGrp="1"/>
          </p:cNvSpPr>
          <p:nvPr>
            <p:ph type="sldNum" sz="quarter" idx="5"/>
          </p:nvPr>
        </p:nvSpPr>
        <p:spPr/>
        <p:txBody>
          <a:bodyPr/>
          <a:lstStyle/>
          <a:p>
            <a:fld id="{19702129-24FE-4746-9897-C7E55345F5DD}" type="slidenum">
              <a:rPr lang="sv-SE" smtClean="0"/>
              <a:t>25</a:t>
            </a:fld>
            <a:endParaRPr lang="sv-SE"/>
          </a:p>
        </p:txBody>
      </p:sp>
    </p:spTree>
    <p:extLst>
      <p:ext uri="{BB962C8B-B14F-4D97-AF65-F5344CB8AC3E}">
        <p14:creationId xmlns:p14="http://schemas.microsoft.com/office/powerpoint/2010/main" val="3530825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b="1" dirty="0"/>
              <a:t>Forskning visar byggnaders klimatpåverkan</a:t>
            </a:r>
          </a:p>
          <a:p>
            <a:r>
              <a:rPr lang="sv-SE" dirty="0"/>
              <a:t>KTH har tillsammans med flera parter samlat in data och beräknat klimatpåverkan för 68 nya byggnader i Sverige. Arbetet är unikt i sitt slag och förväntas kunna ge byggsektorns aktörer ny kunskap om vad som är klimatpåverkande i stor och liten omfattning samt hur klimatpåverkan vid uppförande av byggnader successivt kan minskas. Det är på uppdrag av Boverket som KTH-forskaren Tove Malmqvist tillsammans med IVL Svenska Miljöinstitutet och konsultföretaget WSP tittat närmare på byggnaders klimatpåverkan. Anledningen är att bygg- och fastighetssektorn står för cirka en femtedel av Sveriges utsläpp av växthusgaser. Hälften av dessa kan kopplas till själva byggandet och nybyggnad samt renoveringar. Genom arbetet har byggbranschen ett gediget, kvalitativt och relevant underlag för att identifiera och realisera många olika åtgärder för att man skall kunna bygga för att nå låg klimatpåverkan. </a:t>
            </a:r>
          </a:p>
          <a:p>
            <a:r>
              <a:rPr lang="sv-SE" dirty="0"/>
              <a:t>https://www.kth.se/abe/nyheter/ny-forskning-visar-byggnaders-klimatpaverkan-1.1139003</a:t>
            </a:r>
          </a:p>
          <a:p>
            <a:endParaRPr lang="sv-SE" dirty="0"/>
          </a:p>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26</a:t>
            </a:fld>
            <a:endParaRPr lang="sv-SE"/>
          </a:p>
        </p:txBody>
      </p:sp>
    </p:spTree>
    <p:extLst>
      <p:ext uri="{BB962C8B-B14F-4D97-AF65-F5344CB8AC3E}">
        <p14:creationId xmlns:p14="http://schemas.microsoft.com/office/powerpoint/2010/main" val="1150997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KTH </a:t>
            </a:r>
            <a:r>
              <a:rPr lang="sv-SE" dirty="0" err="1"/>
              <a:t>Future</a:t>
            </a:r>
            <a:r>
              <a:rPr lang="sv-SE" dirty="0"/>
              <a:t> </a:t>
            </a:r>
            <a:r>
              <a:rPr lang="sv-SE" dirty="0" err="1"/>
              <a:t>Humanities</a:t>
            </a:r>
            <a:r>
              <a:rPr lang="sv-SE" dirty="0"/>
              <a:t> </a:t>
            </a:r>
            <a:r>
              <a:rPr lang="sv-SE" dirty="0" err="1"/>
              <a:t>Initiative</a:t>
            </a:r>
            <a:r>
              <a:rPr lang="sv-SE" dirty="0"/>
              <a:t> är ett forskningsprojekt som tar sig an de här frågorna genom såväl forskning som utbildning och samverkan. Målet är utveckla utbildningar på KTH, men också att omformulera vilken roll humanistisk kunskap kan spela i såväl högre utbildning som i Sverige som kunskapsnation.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(Källa </a:t>
            </a:r>
            <a:r>
              <a:rPr lang="sv-SE" sz="1200" u="sng" kern="1200" dirty="0">
                <a:solidFill>
                  <a:schemeClr val="tx1"/>
                </a:solidFill>
                <a:effectLst/>
                <a:latin typeface="+mn-lt"/>
                <a:ea typeface="+mn-ea"/>
                <a:cs typeface="+mn-cs"/>
                <a:hlinkClick r:id="rId3"/>
              </a:rPr>
              <a:t>https://www.kth.se/sv/philhist/historia/forskning/environmental-humani/kth-future-humanities-initative-1.1237916</a:t>
            </a:r>
            <a:r>
              <a:rPr lang="sv-S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27</a:t>
            </a:fld>
            <a:endParaRPr lang="sv-SE"/>
          </a:p>
        </p:txBody>
      </p:sp>
    </p:spTree>
    <p:extLst>
      <p:ext uri="{BB962C8B-B14F-4D97-AF65-F5344CB8AC3E}">
        <p14:creationId xmlns:p14="http://schemas.microsoft.com/office/powerpoint/2010/main" val="3760484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b="1" dirty="0"/>
              <a:t>Blå forskning nyckel till hållbar framtid</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Centrumbildningen Blå mat är ett nationellt sjömatscentrum som arbetar för att öka svensk hållbar produktion och konsumtion av </a:t>
            </a:r>
            <a:r>
              <a:rPr lang="sv-SE" dirty="0" err="1"/>
              <a:t>sjömat</a:t>
            </a:r>
            <a:r>
              <a:rPr lang="sv-SE" dirty="0"/>
              <a:t>. Blå mat har bland annat som mål att vildfångad fisk ska utnyttjas mer effektivt och i större utsträckning användas som mat för människor samt att utveckla vattenbruk för fisk, skaldjur och alger. Genom att haven utgör 71 procent av jordens totala yta så spelar de en nyckelroll för mänskligheten framöver. Vi behöver etablera energisystem som vindkraft och vågkraft i haven samt utveckla ett marint vattenbruk med odling av värdefull biomassa som alger för användning till mat och material. Haven är vår nyckel till en hållbar framtid och spelar också en avgörande roll för klimatarbetet genom sitt stora upptag av koldioxid. </a:t>
            </a:r>
            <a:r>
              <a:rPr lang="en-US" i="1" dirty="0" err="1"/>
              <a:t>Centrumet</a:t>
            </a:r>
            <a:r>
              <a:rPr lang="en-US" i="1" baseline="0" dirty="0"/>
              <a:t> </a:t>
            </a:r>
            <a:r>
              <a:rPr lang="en-US" i="1" baseline="0" dirty="0" err="1"/>
              <a:t>leds</a:t>
            </a:r>
            <a:r>
              <a:rPr lang="en-US" i="1" baseline="0" dirty="0"/>
              <a:t> </a:t>
            </a:r>
            <a:r>
              <a:rPr lang="en-US" i="1" baseline="0" dirty="0" err="1"/>
              <a:t>av</a:t>
            </a:r>
            <a:r>
              <a:rPr lang="en-US" i="1" baseline="0" dirty="0"/>
              <a:t> KTH </a:t>
            </a:r>
            <a:r>
              <a:rPr lang="en-US" i="1" baseline="0" dirty="0" err="1"/>
              <a:t>i</a:t>
            </a:r>
            <a:r>
              <a:rPr lang="en-US" i="1" baseline="0" dirty="0"/>
              <a:t> </a:t>
            </a:r>
            <a:r>
              <a:rPr lang="en-US" i="1" baseline="0" dirty="0" err="1"/>
              <a:t>ett</a:t>
            </a:r>
            <a:r>
              <a:rPr lang="en-US" i="1" dirty="0"/>
              <a:t> </a:t>
            </a:r>
            <a:r>
              <a:rPr lang="en-US" i="1" dirty="0" err="1"/>
              <a:t>konsortium</a:t>
            </a:r>
            <a:r>
              <a:rPr lang="en-US" i="1" dirty="0"/>
              <a:t> </a:t>
            </a:r>
            <a:r>
              <a:rPr lang="en-US" i="1" dirty="0" err="1"/>
              <a:t>består</a:t>
            </a:r>
            <a:r>
              <a:rPr lang="en-US" i="1" dirty="0"/>
              <a:t> </a:t>
            </a:r>
            <a:r>
              <a:rPr lang="en-US" i="1" dirty="0" err="1"/>
              <a:t>av</a:t>
            </a:r>
            <a:r>
              <a:rPr lang="en-US" i="1" dirty="0"/>
              <a:t> </a:t>
            </a:r>
            <a:r>
              <a:rPr lang="en-US" i="1" dirty="0">
                <a:hlinkClick r:id="rId3"/>
              </a:rPr>
              <a:t>KTH</a:t>
            </a:r>
            <a:r>
              <a:rPr lang="en-US" i="1" dirty="0"/>
              <a:t>, </a:t>
            </a:r>
            <a:r>
              <a:rPr lang="en-US" i="1" dirty="0">
                <a:hlinkClick r:id="rId4"/>
              </a:rPr>
              <a:t>Uppsala </a:t>
            </a:r>
            <a:r>
              <a:rPr lang="en-US" i="1" dirty="0" err="1">
                <a:hlinkClick r:id="rId4"/>
              </a:rPr>
              <a:t>universitet</a:t>
            </a:r>
            <a:r>
              <a:rPr lang="en-US" i="1" dirty="0"/>
              <a:t>, </a:t>
            </a:r>
            <a:r>
              <a:rPr lang="en-US" i="1" dirty="0">
                <a:hlinkClick r:id="rId5"/>
              </a:rPr>
              <a:t>SLU</a:t>
            </a:r>
            <a:r>
              <a:rPr lang="en-US" i="1" dirty="0"/>
              <a:t>, </a:t>
            </a:r>
            <a:r>
              <a:rPr lang="en-US" i="1" dirty="0">
                <a:hlinkClick r:id="rId6"/>
              </a:rPr>
              <a:t>Chalmers </a:t>
            </a:r>
            <a:r>
              <a:rPr lang="en-US" i="1" dirty="0" err="1">
                <a:hlinkClick r:id="rId6"/>
              </a:rPr>
              <a:t>tekniska</a:t>
            </a:r>
            <a:r>
              <a:rPr lang="en-US" i="1" dirty="0">
                <a:hlinkClick r:id="rId6"/>
              </a:rPr>
              <a:t> </a:t>
            </a:r>
            <a:r>
              <a:rPr lang="en-US" i="1" dirty="0" err="1">
                <a:hlinkClick r:id="rId6"/>
              </a:rPr>
              <a:t>högskola</a:t>
            </a:r>
            <a:r>
              <a:rPr lang="en-US" i="1" dirty="0"/>
              <a:t>, </a:t>
            </a:r>
            <a:r>
              <a:rPr lang="en-US" i="1" dirty="0" err="1">
                <a:hlinkClick r:id="rId7"/>
              </a:rPr>
              <a:t>Göteborgs</a:t>
            </a:r>
            <a:r>
              <a:rPr lang="en-US" i="1" dirty="0">
                <a:hlinkClick r:id="rId7"/>
              </a:rPr>
              <a:t> </a:t>
            </a:r>
            <a:r>
              <a:rPr lang="en-US" i="1" dirty="0" err="1">
                <a:hlinkClick r:id="rId7"/>
              </a:rPr>
              <a:t>universitet</a:t>
            </a:r>
            <a:r>
              <a:rPr lang="en-US" i="1" dirty="0"/>
              <a:t>, </a:t>
            </a:r>
            <a:r>
              <a:rPr lang="en-US" i="1" dirty="0">
                <a:hlinkClick r:id="rId8"/>
              </a:rPr>
              <a:t>RISE</a:t>
            </a:r>
            <a:r>
              <a:rPr lang="en-US" i="1" dirty="0"/>
              <a:t>, </a:t>
            </a:r>
            <a:r>
              <a:rPr lang="en-US" i="1" dirty="0">
                <a:hlinkClick r:id="rId9"/>
              </a:rPr>
              <a:t>IVL </a:t>
            </a:r>
            <a:r>
              <a:rPr lang="en-US" i="1" dirty="0"/>
              <a:t>och </a:t>
            </a:r>
            <a:r>
              <a:rPr lang="en-US" i="1" dirty="0">
                <a:hlinkClick r:id="rId10"/>
              </a:rPr>
              <a:t>Innovatum Science Park</a:t>
            </a:r>
            <a:r>
              <a:rPr lang="en-US" i="1" dirty="0"/>
              <a:t>. </a:t>
            </a:r>
            <a:r>
              <a:rPr lang="en-US" i="1" dirty="0" err="1"/>
              <a:t>Dessutom</a:t>
            </a:r>
            <a:r>
              <a:rPr lang="en-US" i="1" dirty="0"/>
              <a:t> </a:t>
            </a:r>
            <a:r>
              <a:rPr lang="en-US" i="1" dirty="0" err="1"/>
              <a:t>har</a:t>
            </a:r>
            <a:r>
              <a:rPr lang="en-US" i="1" dirty="0"/>
              <a:t> </a:t>
            </a:r>
            <a:r>
              <a:rPr lang="en-US" i="1" dirty="0" err="1"/>
              <a:t>Blå</a:t>
            </a:r>
            <a:r>
              <a:rPr lang="en-US" i="1" dirty="0"/>
              <a:t> mat </a:t>
            </a:r>
            <a:r>
              <a:rPr lang="en-US" i="1" dirty="0" err="1"/>
              <a:t>ett</a:t>
            </a:r>
            <a:r>
              <a:rPr lang="en-US" i="1" dirty="0"/>
              <a:t> </a:t>
            </a:r>
            <a:r>
              <a:rPr lang="en-US" i="1" dirty="0" err="1"/>
              <a:t>sjuttiotal</a:t>
            </a:r>
            <a:r>
              <a:rPr lang="en-US" i="1" dirty="0"/>
              <a:t> </a:t>
            </a:r>
            <a:r>
              <a:rPr lang="en-US" i="1" dirty="0" err="1"/>
              <a:t>medfinansiärer</a:t>
            </a:r>
            <a:r>
              <a:rPr lang="en-US" i="1" dirty="0"/>
              <a:t> och </a:t>
            </a:r>
            <a:r>
              <a:rPr lang="en-US" i="1" dirty="0" err="1"/>
              <a:t>stödjande</a:t>
            </a:r>
            <a:r>
              <a:rPr lang="en-US" i="1" dirty="0"/>
              <a:t> partners från </a:t>
            </a:r>
            <a:r>
              <a:rPr lang="en-US" i="1" dirty="0" err="1"/>
              <a:t>sjömatssektorn</a:t>
            </a:r>
            <a:r>
              <a:rPr lang="en-US" i="1" dirty="0"/>
              <a:t>, </a:t>
            </a:r>
            <a:r>
              <a:rPr lang="en-US" i="1" dirty="0" err="1"/>
              <a:t>inklusive</a:t>
            </a:r>
            <a:r>
              <a:rPr lang="en-US" i="1" dirty="0"/>
              <a:t> </a:t>
            </a:r>
            <a:r>
              <a:rPr lang="en-US" i="1" dirty="0" err="1"/>
              <a:t>branschorganisationer</a:t>
            </a:r>
            <a:r>
              <a:rPr lang="en-US" i="1" dirty="0"/>
              <a:t>, </a:t>
            </a:r>
            <a:r>
              <a:rPr lang="en-US" i="1" dirty="0" err="1"/>
              <a:t>regioner</a:t>
            </a:r>
            <a:r>
              <a:rPr lang="en-US" i="1" dirty="0"/>
              <a:t> och </a:t>
            </a:r>
            <a:r>
              <a:rPr lang="en-US" i="1" dirty="0" err="1"/>
              <a:t>idéburna</a:t>
            </a:r>
            <a:r>
              <a:rPr lang="en-US" i="1" dirty="0"/>
              <a:t> </a:t>
            </a:r>
            <a:r>
              <a:rPr lang="en-US" i="1" dirty="0" err="1"/>
              <a:t>organisationer</a:t>
            </a:r>
            <a:r>
              <a:rPr lang="en-US" i="1" dirty="0"/>
              <a:t>.</a:t>
            </a:r>
            <a:endParaRPr lang="sv-SE" sz="900" b="1" dirty="0">
              <a:latin typeface="FarnhamText Regular" panose="02000503080000020004" pitchFamily="50"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900" b="1" dirty="0">
              <a:latin typeface="FarnhamText Regular" panose="02000503080000020004" pitchFamily="50" charset="0"/>
            </a:endParaRPr>
          </a:p>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28</a:t>
            </a:fld>
            <a:endParaRPr lang="sv-SE"/>
          </a:p>
        </p:txBody>
      </p:sp>
    </p:spTree>
    <p:extLst>
      <p:ext uri="{BB962C8B-B14F-4D97-AF65-F5344CB8AC3E}">
        <p14:creationId xmlns:p14="http://schemas.microsoft.com/office/powerpoint/2010/main" val="2919395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err="1"/>
              <a:t>Kymmendö</a:t>
            </a:r>
            <a:r>
              <a:rPr lang="sv-SE" b="1" dirty="0"/>
              <a:t>-modellen - nya bostads-lösningar för strukturellt hemlösa</a:t>
            </a:r>
            <a:endParaRPr lang="sv-SE" sz="1200" b="1"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Stockholms Stadsmission har nyligen förvärvat en tomträtt – </a:t>
            </a:r>
            <a:r>
              <a:rPr lang="sv-SE" sz="1200" b="0" i="0" kern="1200" dirty="0" err="1">
                <a:solidFill>
                  <a:schemeClr val="tx1"/>
                </a:solidFill>
                <a:effectLst/>
                <a:latin typeface="+mn-lt"/>
                <a:ea typeface="+mn-ea"/>
                <a:cs typeface="+mn-cs"/>
              </a:rPr>
              <a:t>Kymmendö</a:t>
            </a:r>
            <a:r>
              <a:rPr lang="sv-SE" sz="1200" b="0" i="0" kern="1200" dirty="0">
                <a:solidFill>
                  <a:schemeClr val="tx1"/>
                </a:solidFill>
                <a:effectLst/>
                <a:latin typeface="+mn-lt"/>
                <a:ea typeface="+mn-ea"/>
                <a:cs typeface="+mn-cs"/>
              </a:rPr>
              <a:t> 4 – i syfte att ta fram en modell för prisrimliga bostäder i nyproduktion. I fastigheten planerar Stadsmissionen att använda sig av differentierad hyressättning och behovsorienterade urvalskriterier. Förhoppningen är att projektet ska föregå som ett gott exempel och inspirera andra aktörer till att bidra till en mer socialt hållbar bostadsförsörjning.</a:t>
            </a:r>
          </a:p>
          <a:p>
            <a:r>
              <a:rPr lang="sv-SE" sz="1200" b="0" i="0" kern="1200" dirty="0">
                <a:solidFill>
                  <a:schemeClr val="tx1"/>
                </a:solidFill>
                <a:effectLst/>
                <a:latin typeface="+mn-lt"/>
                <a:ea typeface="+mn-ea"/>
                <a:cs typeface="+mn-cs"/>
              </a:rPr>
              <a:t>I detta projekt studeras och utvärderas </a:t>
            </a:r>
            <a:r>
              <a:rPr lang="sv-SE" sz="1200" b="0" i="0" kern="1200" dirty="0" err="1">
                <a:solidFill>
                  <a:schemeClr val="tx1"/>
                </a:solidFill>
                <a:effectLst/>
                <a:latin typeface="+mn-lt"/>
                <a:ea typeface="+mn-ea"/>
                <a:cs typeface="+mn-cs"/>
              </a:rPr>
              <a:t>Kymmendö</a:t>
            </a:r>
            <a:r>
              <a:rPr lang="sv-SE" sz="1200" b="0" i="0" kern="1200" dirty="0">
                <a:solidFill>
                  <a:schemeClr val="tx1"/>
                </a:solidFill>
                <a:effectLst/>
                <a:latin typeface="+mn-lt"/>
                <a:ea typeface="+mn-ea"/>
                <a:cs typeface="+mn-cs"/>
              </a:rPr>
              <a:t>-modellen av forskare på KTH i fem delstudier.</a:t>
            </a:r>
          </a:p>
          <a:p>
            <a:r>
              <a:rPr lang="sv-SE" sz="1200" b="0" i="0" kern="1200" dirty="0">
                <a:solidFill>
                  <a:schemeClr val="tx1"/>
                </a:solidFill>
                <a:effectLst/>
                <a:latin typeface="+mn-lt"/>
                <a:ea typeface="+mn-ea"/>
                <a:cs typeface="+mn-cs"/>
              </a:rPr>
              <a:t>(1) Hur blir den fastighets- respektive samhällsekonomiska lönsamheten, och hur uppfattas resultaten av andra investerare.</a:t>
            </a:r>
          </a:p>
          <a:p>
            <a:r>
              <a:rPr lang="sv-SE" sz="1200" b="0" i="0" kern="1200" dirty="0">
                <a:solidFill>
                  <a:schemeClr val="tx1"/>
                </a:solidFill>
                <a:effectLst/>
                <a:latin typeface="+mn-lt"/>
                <a:ea typeface="+mn-ea"/>
                <a:cs typeface="+mn-cs"/>
              </a:rPr>
              <a:t>(2) Hur utvecklas boende- och livssituationen för hyresgästerna, jämfört med en kontrollgrupp.</a:t>
            </a:r>
          </a:p>
          <a:p>
            <a:r>
              <a:rPr lang="sv-SE" sz="1200" b="0" i="0" kern="1200" dirty="0">
                <a:solidFill>
                  <a:schemeClr val="tx1"/>
                </a:solidFill>
                <a:effectLst/>
                <a:latin typeface="+mn-lt"/>
                <a:ea typeface="+mn-ea"/>
                <a:cs typeface="+mn-cs"/>
              </a:rPr>
              <a:t>(3) Hur skulle projektet kunna skalas upp nationellt, utifrån det totala behovet och potentiella finansieringslösningar.</a:t>
            </a:r>
          </a:p>
          <a:p>
            <a:r>
              <a:rPr lang="sv-SE" sz="1200" b="0" i="0" kern="1200" dirty="0">
                <a:solidFill>
                  <a:schemeClr val="tx1"/>
                </a:solidFill>
                <a:effectLst/>
                <a:latin typeface="+mn-lt"/>
                <a:ea typeface="+mn-ea"/>
                <a:cs typeface="+mn-cs"/>
              </a:rPr>
              <a:t>(4) Hur väl fungerar metoden för att fördela bostäderna i en internationell jämförelse.</a:t>
            </a:r>
          </a:p>
          <a:p>
            <a:r>
              <a:rPr lang="sv-SE" sz="1200" b="0" i="0" kern="1200" dirty="0">
                <a:solidFill>
                  <a:schemeClr val="tx1"/>
                </a:solidFill>
                <a:effectLst/>
                <a:latin typeface="+mn-lt"/>
                <a:ea typeface="+mn-ea"/>
                <a:cs typeface="+mn-cs"/>
              </a:rPr>
              <a:t>(5) Hur tas projektet emot av grannar och andra intressenter i närområdet.</a:t>
            </a:r>
          </a:p>
          <a:p>
            <a:endParaRPr lang="sv-SE" dirty="0"/>
          </a:p>
          <a:p>
            <a:r>
              <a:rPr lang="sv-SE" sz="1200" b="1" i="0" kern="1200" dirty="0">
                <a:solidFill>
                  <a:schemeClr val="tx1"/>
                </a:solidFill>
                <a:effectLst/>
                <a:latin typeface="+mn-lt"/>
                <a:ea typeface="+mn-ea"/>
                <a:cs typeface="+mn-cs"/>
              </a:rPr>
              <a:t>Projektnamn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Kymmendö</a:t>
            </a:r>
            <a:r>
              <a:rPr lang="sv-SE" sz="1200" b="0" i="0" kern="1200" dirty="0">
                <a:solidFill>
                  <a:schemeClr val="tx1"/>
                </a:solidFill>
                <a:effectLst/>
                <a:latin typeface="+mn-lt"/>
                <a:ea typeface="+mn-ea"/>
                <a:cs typeface="+mn-cs"/>
              </a:rPr>
              <a:t>-modellen - nya bostadslösningar för strukturellt hemlösa</a:t>
            </a:r>
            <a:br>
              <a:rPr lang="sv-SE" dirty="0"/>
            </a:br>
            <a:r>
              <a:rPr lang="sv-SE" sz="1200" b="1" i="0" kern="1200" dirty="0">
                <a:solidFill>
                  <a:schemeClr val="tx1"/>
                </a:solidFill>
                <a:effectLst/>
                <a:latin typeface="+mn-lt"/>
                <a:ea typeface="+mn-ea"/>
                <a:cs typeface="+mn-cs"/>
              </a:rPr>
              <a:t>Projektledare</a:t>
            </a:r>
            <a:r>
              <a:rPr lang="sv-SE" sz="1200" b="0" i="0" kern="1200" dirty="0">
                <a:solidFill>
                  <a:schemeClr val="tx1"/>
                </a:solidFill>
                <a:effectLst/>
                <a:latin typeface="+mn-lt"/>
                <a:ea typeface="+mn-ea"/>
                <a:cs typeface="+mn-cs"/>
              </a:rPr>
              <a:t>: Docent Han-Suck Song, </a:t>
            </a:r>
            <a:r>
              <a:rPr lang="sv-SE" sz="1200" b="0" i="0" kern="1200" dirty="0" err="1">
                <a:solidFill>
                  <a:schemeClr val="tx1"/>
                </a:solidFill>
                <a:effectLst/>
                <a:latin typeface="+mn-lt"/>
                <a:ea typeface="+mn-ea"/>
                <a:cs typeface="+mn-cs"/>
              </a:rPr>
              <a:t>FoB</a:t>
            </a:r>
            <a:br>
              <a:rPr lang="sv-SE" dirty="0"/>
            </a:br>
            <a:r>
              <a:rPr lang="sv-SE" sz="1200" b="1" i="0" kern="1200" dirty="0">
                <a:solidFill>
                  <a:schemeClr val="tx1"/>
                </a:solidFill>
                <a:effectLst/>
                <a:latin typeface="+mn-lt"/>
                <a:ea typeface="+mn-ea"/>
                <a:cs typeface="+mn-cs"/>
              </a:rPr>
              <a:t>Deltagande universitet/företag/organisationer</a:t>
            </a:r>
            <a:r>
              <a:rPr lang="sv-SE" sz="1200" b="0" i="0" kern="1200" dirty="0">
                <a:solidFill>
                  <a:schemeClr val="tx1"/>
                </a:solidFill>
                <a:effectLst/>
                <a:latin typeface="+mn-lt"/>
                <a:ea typeface="+mn-ea"/>
                <a:cs typeface="+mn-cs"/>
              </a:rPr>
              <a:t>: Stockholms Stadsmission</a:t>
            </a:r>
            <a:br>
              <a:rPr lang="sv-SE" dirty="0"/>
            </a:br>
            <a:r>
              <a:rPr lang="sv-SE" sz="1200" b="1" i="0" kern="1200" dirty="0">
                <a:solidFill>
                  <a:schemeClr val="tx1"/>
                </a:solidFill>
                <a:effectLst/>
                <a:latin typeface="+mn-lt"/>
                <a:ea typeface="+mn-ea"/>
                <a:cs typeface="+mn-cs"/>
              </a:rPr>
              <a:t>Projektperiod</a:t>
            </a:r>
            <a:r>
              <a:rPr lang="sv-SE" sz="1200" b="0" i="0" kern="1200" dirty="0">
                <a:solidFill>
                  <a:schemeClr val="tx1"/>
                </a:solidFill>
                <a:effectLst/>
                <a:latin typeface="+mn-lt"/>
                <a:ea typeface="+mn-ea"/>
                <a:cs typeface="+mn-cs"/>
              </a:rPr>
              <a:t>: 2023-2026 Finansiering: Formas</a:t>
            </a:r>
          </a:p>
          <a:p>
            <a:endParaRPr lang="sv-SE" dirty="0"/>
          </a:p>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29</a:t>
            </a:fld>
            <a:endParaRPr lang="sv-SE"/>
          </a:p>
        </p:txBody>
      </p:sp>
    </p:spTree>
    <p:extLst>
      <p:ext uri="{BB962C8B-B14F-4D97-AF65-F5344CB8AC3E}">
        <p14:creationId xmlns:p14="http://schemas.microsoft.com/office/powerpoint/2010/main" val="393246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På skolans sex institutioner</a:t>
            </a:r>
            <a:r>
              <a:rPr lang="sv-SE" baseline="0" dirty="0"/>
              <a:t> </a:t>
            </a:r>
            <a:r>
              <a:rPr lang="sv-SE" dirty="0"/>
              <a:t>och </a:t>
            </a:r>
            <a:r>
              <a:rPr lang="sv-SE" u="none" dirty="0"/>
              <a:t>sju</a:t>
            </a:r>
            <a:r>
              <a:rPr lang="sv-SE" u="none" baseline="0" dirty="0"/>
              <a:t> forskningscentra </a:t>
            </a:r>
            <a:r>
              <a:rPr lang="sv-SE" dirty="0"/>
              <a:t>bedrivs en omfattande forskning av i flera fall internationellt ledande forskare. </a:t>
            </a:r>
          </a:p>
          <a:p>
            <a:pPr marL="171450" indent="-171450">
              <a:buFont typeface="Arial" panose="020B0604020202020204" pitchFamily="34" charset="0"/>
              <a:buChar char="•"/>
            </a:pPr>
            <a:r>
              <a:rPr lang="sv-SE" sz="1200" dirty="0"/>
              <a:t>Våra institutioner</a:t>
            </a:r>
            <a:r>
              <a:rPr lang="sv-SE" sz="1200" baseline="0" dirty="0"/>
              <a:t> och centra visar bredden på vårt område, skolans lärare och forskare är </a:t>
            </a:r>
            <a:r>
              <a:rPr lang="sv-SE" sz="1200" dirty="0"/>
              <a:t>verksamma</a:t>
            </a:r>
            <a:r>
              <a:rPr lang="sv-SE" sz="1200" baseline="0" dirty="0"/>
              <a:t> </a:t>
            </a:r>
            <a:r>
              <a:rPr lang="sv-SE" sz="1200" dirty="0"/>
              <a:t>inom ämnen som exempelvis arkitektur, byggvetenskap, mark- &amp; vattenteknik, filosofi, nationalekonomi och samhällsplanering.</a:t>
            </a:r>
          </a:p>
          <a:p>
            <a:pPr marL="171450" indent="-171450">
              <a:buFont typeface="Arial" panose="020B0604020202020204" pitchFamily="34" charset="0"/>
              <a:buChar char="•"/>
            </a:pPr>
            <a:r>
              <a:rPr lang="sv-SE" dirty="0"/>
              <a:t>Skolan har cirka 3000 studenter på grund- och avancerad nivå samt 208 doktorander som studerar allt från arkitektur, byggnads- och byggnadsteknik, och mark- och vattenresursteknik till filosofi, ekonomi, planering och transportstudier.</a:t>
            </a:r>
            <a:endParaRPr lang="en-US" baseline="0" dirty="0"/>
          </a:p>
        </p:txBody>
      </p:sp>
      <p:sp>
        <p:nvSpPr>
          <p:cNvPr id="4" name="Slide Number Placeholder 3"/>
          <p:cNvSpPr>
            <a:spLocks noGrp="1"/>
          </p:cNvSpPr>
          <p:nvPr>
            <p:ph type="sldNum" sz="quarter" idx="10"/>
          </p:nvPr>
        </p:nvSpPr>
        <p:spPr/>
        <p:txBody>
          <a:bodyPr/>
          <a:lstStyle/>
          <a:p>
            <a:fld id="{8E3B8005-7BF2-4B40-A831-B1EE96BFE5D5}" type="slidenum">
              <a:rPr lang="sv-SE" smtClean="0"/>
              <a:t>3</a:t>
            </a:fld>
            <a:endParaRPr lang="sv-SE"/>
          </a:p>
        </p:txBody>
      </p:sp>
    </p:spTree>
    <p:extLst>
      <p:ext uri="{BB962C8B-B14F-4D97-AF65-F5344CB8AC3E}">
        <p14:creationId xmlns:p14="http://schemas.microsoft.com/office/powerpoint/2010/main" val="3731258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30</a:t>
            </a:fld>
            <a:endParaRPr lang="sv-SE"/>
          </a:p>
        </p:txBody>
      </p:sp>
    </p:spTree>
    <p:extLst>
      <p:ext uri="{BB962C8B-B14F-4D97-AF65-F5344CB8AC3E}">
        <p14:creationId xmlns:p14="http://schemas.microsoft.com/office/powerpoint/2010/main" val="2779877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31</a:t>
            </a:fld>
            <a:endParaRPr lang="sv-SE"/>
          </a:p>
        </p:txBody>
      </p:sp>
    </p:spTree>
    <p:extLst>
      <p:ext uri="{BB962C8B-B14F-4D97-AF65-F5344CB8AC3E}">
        <p14:creationId xmlns:p14="http://schemas.microsoft.com/office/powerpoint/2010/main" val="3592185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32</a:t>
            </a:fld>
            <a:endParaRPr lang="sv-SE"/>
          </a:p>
        </p:txBody>
      </p:sp>
    </p:spTree>
    <p:extLst>
      <p:ext uri="{BB962C8B-B14F-4D97-AF65-F5344CB8AC3E}">
        <p14:creationId xmlns:p14="http://schemas.microsoft.com/office/powerpoint/2010/main" val="142757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Skolan leds av</a:t>
            </a:r>
            <a:r>
              <a:rPr lang="sv-SE" sz="1200" baseline="0" dirty="0"/>
              <a:t> skolchef Björn Berggren och vice skolchef Karin Edvardsson Björnberg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Fakultetsnämnd</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ABE</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är skolans organ för kollegialt inflytande och beslutsfattande. Fakultetsnämnden består av skolchef som är ordförande, sex lärarledamöter varav en är vice ordförande, två externa ledamöter och två studentledamöter. Mandatperioden för fakultetsnämnden är 2024-01-01 – 2026-12-31.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ABE-skolans verksamhet stöds av både lokalt och samordnat verksamhetsstöd. I det lokala Skolkansliet ingår Ekonomi, Ledningskansliet, Utbildningskansliet, Lednings- och </a:t>
            </a:r>
            <a:r>
              <a:rPr lang="sv-SE" sz="1200" b="0" i="0" kern="1200">
                <a:solidFill>
                  <a:schemeClr val="tx1"/>
                </a:solidFill>
                <a:effectLst/>
                <a:latin typeface="+mn-lt"/>
                <a:ea typeface="+mn-ea"/>
                <a:cs typeface="+mn-cs"/>
              </a:rPr>
              <a:t>forskarstöd samt </a:t>
            </a:r>
            <a:r>
              <a:rPr lang="sv-SE" sz="1200" b="0" i="0" kern="1200" dirty="0">
                <a:solidFill>
                  <a:schemeClr val="tx1"/>
                </a:solidFill>
                <a:effectLst/>
                <a:latin typeface="+mn-lt"/>
                <a:ea typeface="+mn-ea"/>
                <a:cs typeface="+mn-cs"/>
              </a:rPr>
              <a:t>Service och event. Stödfunktionerna HR och Kommunikation ingår i en KTH-gemensam verksamhetsstödsorganisation.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Skolans grundutbildnings</a:t>
            </a:r>
            <a:r>
              <a:rPr lang="sv-SE" sz="1200" b="0" i="0" kern="1200" baseline="0" dirty="0">
                <a:solidFill>
                  <a:schemeClr val="tx1"/>
                </a:solidFill>
                <a:effectLst/>
                <a:latin typeface="+mn-lt"/>
                <a:ea typeface="+mn-ea"/>
                <a:cs typeface="+mn-cs"/>
              </a:rPr>
              <a:t>ansvarig (</a:t>
            </a:r>
            <a:r>
              <a:rPr lang="sv-SE" sz="1200" b="0" i="0" kern="1200" dirty="0">
                <a:solidFill>
                  <a:schemeClr val="tx1"/>
                </a:solidFill>
                <a:effectLst/>
                <a:latin typeface="+mn-lt"/>
                <a:ea typeface="+mn-ea"/>
                <a:cs typeface="+mn-cs"/>
              </a:rPr>
              <a:t>GA)</a:t>
            </a:r>
            <a:r>
              <a:rPr lang="sv-SE" sz="1200" b="0" i="0" kern="1200" baseline="0" dirty="0">
                <a:solidFill>
                  <a:schemeClr val="tx1"/>
                </a:solidFill>
                <a:effectLst/>
                <a:latin typeface="+mn-lt"/>
                <a:ea typeface="+mn-ea"/>
                <a:cs typeface="+mn-cs"/>
              </a:rPr>
              <a:t> och forskarutbildningsansvarig (FA)</a:t>
            </a:r>
            <a:r>
              <a:rPr lang="sv-SE" sz="1200" b="0" i="0" kern="1200" dirty="0">
                <a:solidFill>
                  <a:schemeClr val="tx1"/>
                </a:solidFill>
                <a:effectLst/>
                <a:latin typeface="+mn-lt"/>
                <a:ea typeface="+mn-ea"/>
                <a:cs typeface="+mn-cs"/>
              </a:rPr>
              <a:t> ansvarar för skolans grundutbildning</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resp</a:t>
            </a:r>
            <a:r>
              <a:rPr lang="sv-SE" sz="1200" b="0" i="0" kern="1200" baseline="0" dirty="0">
                <a:solidFill>
                  <a:schemeClr val="tx1"/>
                </a:solidFill>
                <a:effectLst/>
                <a:latin typeface="+mn-lt"/>
                <a:ea typeface="+mn-ea"/>
                <a:cs typeface="+mn-cs"/>
              </a:rPr>
              <a:t> forskarutbildning. Samtliga utbildningsprogram har en programansvarig som ansvarar för utbildningens innehåll.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Skolan har sex institutioner som leds av varsin prefekt. </a:t>
            </a:r>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4</a:t>
            </a:fld>
            <a:endParaRPr lang="sv-SE"/>
          </a:p>
        </p:txBody>
      </p:sp>
    </p:spTree>
    <p:extLst>
      <p:ext uri="{BB962C8B-B14F-4D97-AF65-F5344CB8AC3E}">
        <p14:creationId xmlns:p14="http://schemas.microsoft.com/office/powerpoint/2010/main" val="3752367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v-SE" dirty="0"/>
              <a:t>På våra </a:t>
            </a:r>
            <a:r>
              <a:rPr lang="sv-SE" dirty="0">
                <a:hlinkClick r:id="rId3"/>
              </a:rPr>
              <a:t>sex institutioner </a:t>
            </a:r>
            <a:r>
              <a:rPr lang="sv-SE" dirty="0"/>
              <a:t>bedrivs en omfattande forskning av i flera fall internationellt ledande forskare. </a:t>
            </a:r>
          </a:p>
          <a:p>
            <a:pPr marL="171450" indent="-171450">
              <a:buFont typeface="Arial" panose="020B0604020202020204" pitchFamily="34" charset="0"/>
              <a:buChar char="•"/>
            </a:pPr>
            <a:endParaRPr lang="sv-SE" dirty="0"/>
          </a:p>
          <a:p>
            <a:r>
              <a:rPr lang="sv-SE" dirty="0">
                <a:hlinkClick r:id="rId4"/>
              </a:rPr>
              <a:t>Arkitektur</a:t>
            </a:r>
            <a:r>
              <a:rPr lang="sv-SE" dirty="0"/>
              <a:t> </a:t>
            </a:r>
          </a:p>
          <a:p>
            <a:r>
              <a:rPr lang="sv-SE" dirty="0">
                <a:hlinkClick r:id="rId5"/>
              </a:rPr>
              <a:t>Byggvetenskap</a:t>
            </a:r>
            <a:r>
              <a:rPr lang="sv-SE" dirty="0"/>
              <a:t> </a:t>
            </a:r>
          </a:p>
          <a:p>
            <a:r>
              <a:rPr lang="sv-SE" dirty="0">
                <a:hlinkClick r:id="rId6"/>
              </a:rPr>
              <a:t>Fastigheter och byggande</a:t>
            </a:r>
            <a:r>
              <a:rPr lang="sv-SE" dirty="0"/>
              <a:t> </a:t>
            </a:r>
          </a:p>
          <a:p>
            <a:r>
              <a:rPr lang="sv-SE" dirty="0">
                <a:hlinkClick r:id="rId7"/>
              </a:rPr>
              <a:t>Filosofi och historia</a:t>
            </a:r>
            <a:r>
              <a:rPr lang="sv-SE" dirty="0"/>
              <a:t> </a:t>
            </a:r>
          </a:p>
          <a:p>
            <a:r>
              <a:rPr lang="sv-SE" dirty="0">
                <a:hlinkClick r:id="rId8"/>
              </a:rPr>
              <a:t>Hållbar utveckling, miljövetenskap och teknik (SEED) </a:t>
            </a:r>
            <a:endParaRPr lang="sv-SE" dirty="0"/>
          </a:p>
          <a:p>
            <a:r>
              <a:rPr lang="sv-SE" dirty="0">
                <a:hlinkClick r:id="rId9"/>
              </a:rPr>
              <a:t>Samhällsplanering och miljö</a:t>
            </a:r>
            <a:r>
              <a:rPr lang="sv-SE" dirty="0"/>
              <a:t> </a:t>
            </a:r>
          </a:p>
        </p:txBody>
      </p:sp>
      <p:sp>
        <p:nvSpPr>
          <p:cNvPr id="4" name="Slide Number Placeholder 3"/>
          <p:cNvSpPr>
            <a:spLocks noGrp="1"/>
          </p:cNvSpPr>
          <p:nvPr>
            <p:ph type="sldNum" sz="quarter" idx="10"/>
          </p:nvPr>
        </p:nvSpPr>
        <p:spPr/>
        <p:txBody>
          <a:bodyPr/>
          <a:lstStyle/>
          <a:p>
            <a:fld id="{19702129-24FE-4746-9897-C7E55345F5DD}" type="slidenum">
              <a:rPr lang="sv-SE" smtClean="0"/>
              <a:t>5</a:t>
            </a:fld>
            <a:endParaRPr lang="sv-SE"/>
          </a:p>
        </p:txBody>
      </p:sp>
    </p:spTree>
    <p:extLst>
      <p:ext uri="{BB962C8B-B14F-4D97-AF65-F5344CB8AC3E}">
        <p14:creationId xmlns:p14="http://schemas.microsoft.com/office/powerpoint/2010/main" val="3174173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6</a:t>
            </a:fld>
            <a:endParaRPr lang="sv-SE"/>
          </a:p>
        </p:txBody>
      </p:sp>
    </p:spTree>
    <p:extLst>
      <p:ext uri="{BB962C8B-B14F-4D97-AF65-F5344CB8AC3E}">
        <p14:creationId xmlns:p14="http://schemas.microsoft.com/office/powerpoint/2010/main" val="2357816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7</a:t>
            </a:fld>
            <a:endParaRPr lang="sv-SE"/>
          </a:p>
        </p:txBody>
      </p:sp>
    </p:spTree>
    <p:extLst>
      <p:ext uri="{BB962C8B-B14F-4D97-AF65-F5344CB8AC3E}">
        <p14:creationId xmlns:p14="http://schemas.microsoft.com/office/powerpoint/2010/main" val="299406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8</a:t>
            </a:fld>
            <a:endParaRPr lang="sv-SE"/>
          </a:p>
        </p:txBody>
      </p:sp>
    </p:spTree>
    <p:extLst>
      <p:ext uri="{BB962C8B-B14F-4D97-AF65-F5344CB8AC3E}">
        <p14:creationId xmlns:p14="http://schemas.microsoft.com/office/powerpoint/2010/main" val="175883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9702129-24FE-4746-9897-C7E55345F5DD}" type="slidenum">
              <a:rPr lang="sv-SE" smtClean="0"/>
              <a:t>9</a:t>
            </a:fld>
            <a:endParaRPr lang="sv-SE"/>
          </a:p>
        </p:txBody>
      </p:sp>
    </p:spTree>
    <p:extLst>
      <p:ext uri="{BB962C8B-B14F-4D97-AF65-F5344CB8AC3E}">
        <p14:creationId xmlns:p14="http://schemas.microsoft.com/office/powerpoint/2010/main" val="3598553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KTH blue">
    <p:bg>
      <p:bgPr>
        <a:solidFill>
          <a:schemeClr val="accent1"/>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6D38D80F-8198-3D50-0CAB-FB287588B37C}"/>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r="73936" b="32409"/>
          <a:stretch/>
        </p:blipFill>
        <p:spPr>
          <a:xfrm>
            <a:off x="-1" y="1"/>
            <a:ext cx="3177767" cy="4635374"/>
          </a:xfrm>
          <a:prstGeom prst="rect">
            <a:avLst/>
          </a:prstGeom>
        </p:spPr>
      </p:pic>
      <p:pic>
        <p:nvPicPr>
          <p:cNvPr id="8" name="Bild 7">
            <a:extLst>
              <a:ext uri="{FF2B5EF4-FFF2-40B4-BE49-F238E27FC236}">
                <a16:creationId xmlns:a16="http://schemas.microsoft.com/office/drawing/2014/main" id="{70792B10-D270-C2C6-5B88-13B9E3D50A01}"/>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72740" r="75198" b="-1"/>
          <a:stretch/>
        </p:blipFill>
        <p:spPr>
          <a:xfrm flipH="1">
            <a:off x="9166550" y="4988459"/>
            <a:ext cx="3023858" cy="1869540"/>
          </a:xfrm>
          <a:prstGeom prst="rect">
            <a:avLst/>
          </a:prstGeom>
        </p:spPr>
      </p:pic>
      <p:pic>
        <p:nvPicPr>
          <p:cNvPr id="9" name="Logotype">
            <a:extLst>
              <a:ext uri="{FF2B5EF4-FFF2-40B4-BE49-F238E27FC236}">
                <a16:creationId xmlns:a16="http://schemas.microsoft.com/office/drawing/2014/main" id="{5CB0B686-93A0-FA00-859F-3930A6FB741E}"/>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13011" y="998292"/>
            <a:ext cx="1764387" cy="1974432"/>
          </a:xfrm>
          <a:prstGeom prst="rect">
            <a:avLst/>
          </a:prstGeom>
        </p:spPr>
      </p:pic>
      <p:sp>
        <p:nvSpPr>
          <p:cNvPr id="2" name="Rubrik 1">
            <a:extLst>
              <a:ext uri="{FF2B5EF4-FFF2-40B4-BE49-F238E27FC236}">
                <a16:creationId xmlns:a16="http://schemas.microsoft.com/office/drawing/2014/main" id="{191A984F-EC06-FCDC-F274-D5275A60CDCA}"/>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3" name="Underrubrik 2">
            <a:extLst>
              <a:ext uri="{FF2B5EF4-FFF2-40B4-BE49-F238E27FC236}">
                <a16:creationId xmlns:a16="http://schemas.microsoft.com/office/drawing/2014/main" id="{7A3458D8-0B11-6CF5-7CF4-C5CA80850FBF}"/>
              </a:ext>
            </a:extLst>
          </p:cNvPr>
          <p:cNvSpPr>
            <a:spLocks noGrp="1"/>
          </p:cNvSpPr>
          <p:nvPr>
            <p:ph type="subTitle" idx="1" hasCustomPrompt="1"/>
          </p:nvPr>
        </p:nvSpPr>
        <p:spPr>
          <a:xfrm>
            <a:off x="2132013" y="5776913"/>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p:txBody>
          <a:bodyPr/>
          <a:lstStyle>
            <a:lvl1pPr>
              <a:defRPr>
                <a:solidFill>
                  <a:schemeClr val="bg1"/>
                </a:solidFill>
              </a:defRPr>
            </a:lvl1pPr>
          </a:lstStyle>
          <a:p>
            <a:fld id="{369C0258-E083-684F-B81E-2491FB4EFBD1}" type="datetime1">
              <a:rPr lang="sv-SE" smtClean="0"/>
              <a:t>2026-05-04</a:t>
            </a:fld>
            <a:endParaRPr lang="sv-SE"/>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Tree>
    <p:extLst>
      <p:ext uri="{BB962C8B-B14F-4D97-AF65-F5344CB8AC3E}">
        <p14:creationId xmlns:p14="http://schemas.microsoft.com/office/powerpoint/2010/main" val="247854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Title/chapter, navy blue">
    <p:bg>
      <p:bgPr>
        <a:solidFill>
          <a:schemeClr val="accent3"/>
        </a:solidFill>
        <a:effectLst/>
      </p:bgPr>
    </p:bg>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E5884329-1698-379E-55B0-296699708B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7218363" cy="2852737"/>
          </a:xfrm>
        </p:spPr>
        <p:txBody>
          <a:bodyPr anchor="b"/>
          <a:lstStyle>
            <a:lvl1pPr>
              <a:defRPr sz="6000">
                <a:solidFill>
                  <a:schemeClr val="bg1"/>
                </a:solidFill>
              </a:defRPr>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7218363" cy="863600"/>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p>
            <a:fld id="{08C894E9-0885-714C-A367-BDC2DC59BB91}" type="datetime1">
              <a:rPr lang="sv-SE" smtClean="0"/>
              <a:t>2026-05-04</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p>
            <a:fld id="{B716C8F4-20CD-364A-8A8E-DE130115B178}" type="slidenum">
              <a:rPr lang="sv-SE" smtClean="0"/>
              <a:t>‹#›</a:t>
            </a:fld>
            <a:endParaRPr lang="sv-SE"/>
          </a:p>
        </p:txBody>
      </p:sp>
      <p:pic>
        <p:nvPicPr>
          <p:cNvPr id="9" name="Bild 8">
            <a:extLst>
              <a:ext uri="{FF2B5EF4-FFF2-40B4-BE49-F238E27FC236}">
                <a16:creationId xmlns:a16="http://schemas.microsoft.com/office/drawing/2014/main" id="{E3DA9A33-1CAA-3164-6E44-47421CD08E03}"/>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2681" y="164553"/>
            <a:ext cx="648592" cy="725806"/>
          </a:xfrm>
          <a:prstGeom prst="rect">
            <a:avLst/>
          </a:prstGeom>
        </p:spPr>
      </p:pic>
    </p:spTree>
    <p:extLst>
      <p:ext uri="{BB962C8B-B14F-4D97-AF65-F5344CB8AC3E}">
        <p14:creationId xmlns:p14="http://schemas.microsoft.com/office/powerpoint/2010/main" val="265062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chapter, image, navy blue">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5314951" cy="2852737"/>
          </a:xfrm>
        </p:spPr>
        <p:txBody>
          <a:bodyPr anchor="b"/>
          <a:lstStyle>
            <a:lvl1pPr>
              <a:defRPr sz="5400">
                <a:solidFill>
                  <a:schemeClr val="bg1"/>
                </a:solidFill>
              </a:defRPr>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5314951" cy="863600"/>
          </a:xfrm>
        </p:spPr>
        <p:txBody>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Platshållare för bild 2">
            <a:extLst>
              <a:ext uri="{FF2B5EF4-FFF2-40B4-BE49-F238E27FC236}">
                <a16:creationId xmlns:a16="http://schemas.microsoft.com/office/drawing/2014/main" id="{34F955E2-AB95-AB55-6363-04426A618FC5}"/>
              </a:ext>
            </a:extLst>
          </p:cNvPr>
          <p:cNvSpPr>
            <a:spLocks noGrp="1"/>
          </p:cNvSpPr>
          <p:nvPr>
            <p:ph type="pic" sz="quarter" idx="13" hasCustomPrompt="1"/>
          </p:nvPr>
        </p:nvSpPr>
        <p:spPr>
          <a:xfrm>
            <a:off x="6096000" y="0"/>
            <a:ext cx="6096000" cy="6858000"/>
          </a:xfrm>
        </p:spPr>
        <p:txBody>
          <a:bodyPr bIns="1044000" anchor="ctr"/>
          <a:lstStyle>
            <a:lvl1pPr marL="0" indent="0" algn="ctr">
              <a:buNone/>
              <a:defRPr>
                <a:solidFill>
                  <a:schemeClr val="bg1"/>
                </a:solidFill>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6" name="Platshållare för bildnummer 2">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p>
            <a:fld id="{B716C8F4-20CD-364A-8A8E-DE130115B178}" type="slidenum">
              <a:rPr lang="sv-SE" smtClean="0"/>
              <a:t>‹#›</a:t>
            </a:fld>
            <a:endParaRPr lang="sv-SE"/>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p>
            <a:fld id="{E926FF3D-704F-D246-9E92-4739AF4BF32C}" type="datetime1">
              <a:rPr lang="sv-SE" smtClean="0"/>
              <a:t>2026-05-04</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p>
            <a:r>
              <a:rPr lang="sv-SE"/>
              <a:t>Presentation footer</a:t>
            </a:r>
          </a:p>
        </p:txBody>
      </p:sp>
      <p:pic>
        <p:nvPicPr>
          <p:cNvPr id="9" name="Bild 8">
            <a:extLst>
              <a:ext uri="{FF2B5EF4-FFF2-40B4-BE49-F238E27FC236}">
                <a16:creationId xmlns:a16="http://schemas.microsoft.com/office/drawing/2014/main" id="{EACB4A23-3C87-4C5A-07DC-8116B46C6C7A}"/>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2681" y="164553"/>
            <a:ext cx="648592" cy="725806"/>
          </a:xfrm>
          <a:prstGeom prst="rect">
            <a:avLst/>
          </a:prstGeom>
        </p:spPr>
      </p:pic>
    </p:spTree>
    <p:extLst>
      <p:ext uri="{BB962C8B-B14F-4D97-AF65-F5344CB8AC3E}">
        <p14:creationId xmlns:p14="http://schemas.microsoft.com/office/powerpoint/2010/main" val="2592994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Headlin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31CF0965-93C0-9548-8879-5851BCBC049F}" type="datetime1">
              <a:rPr lang="sv-SE" smtClean="0"/>
              <a:t>2026-05-04</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178780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line and content, blue lines">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DF729698-E3F7-5571-57F4-6705C007B1EC}"/>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r="70668" b="27986"/>
          <a:stretch/>
        </p:blipFill>
        <p:spPr>
          <a:xfrm rot="10800000">
            <a:off x="8615880" y="1919288"/>
            <a:ext cx="3576120" cy="4938712"/>
          </a:xfrm>
          <a:prstGeom prst="rect">
            <a:avLst/>
          </a:prstGeom>
        </p:spPr>
      </p:pic>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a:xfrm>
            <a:off x="600075" y="1795850"/>
            <a:ext cx="8805181" cy="45303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E2AD36EE-D7EC-624A-BB6C-F8DADCB0E6B6}" type="datetime1">
              <a:rPr lang="sv-SE" smtClean="0"/>
              <a:t>2026-05-04</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4027229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eadline and content, sand lines">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DF729698-E3F7-5571-57F4-6705C007B1EC}"/>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r="70668" b="27986"/>
          <a:stretch/>
        </p:blipFill>
        <p:spPr>
          <a:xfrm rot="10800000">
            <a:off x="8615880" y="1919288"/>
            <a:ext cx="3576120" cy="4938712"/>
          </a:xfrm>
          <a:prstGeom prst="rect">
            <a:avLst/>
          </a:prstGeom>
        </p:spPr>
      </p:pic>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CEEB1428-F34F-9743-B7C9-0212F6B23615}" type="datetime1">
              <a:rPr lang="sv-SE" smtClean="0"/>
              <a:t>2026-05-04</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910830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Headline and content, light blue ">
    <p:bg>
      <p:bgPr>
        <a:solidFill>
          <a:schemeClr val="accent4"/>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DF729698-E3F7-5571-57F4-6705C007B1EC}"/>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r="70668" b="27986"/>
          <a:stretch/>
        </p:blipFill>
        <p:spPr>
          <a:xfrm rot="10800000">
            <a:off x="8615880" y="1919288"/>
            <a:ext cx="3576120" cy="4938712"/>
          </a:xfrm>
          <a:prstGeom prst="rect">
            <a:avLst/>
          </a:prstGeom>
        </p:spPr>
      </p:pic>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a:xfrm>
            <a:off x="600076" y="1795850"/>
            <a:ext cx="8805182" cy="45303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117AD585-73D1-4C4C-9D7C-030D27625895}" type="datetime1">
              <a:rPr lang="sv-SE" smtClean="0"/>
              <a:t>2026-05-04</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526984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Headline and content, sand">
    <p:bg>
      <p:bgPr>
        <a:solidFill>
          <a:schemeClr val="bg2"/>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DF729698-E3F7-5571-57F4-6705C007B1EC}"/>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r="70668" b="27986"/>
          <a:stretch/>
        </p:blipFill>
        <p:spPr>
          <a:xfrm rot="10800000">
            <a:off x="8615880" y="1919288"/>
            <a:ext cx="3576120" cy="4938712"/>
          </a:xfrm>
          <a:prstGeom prst="rect">
            <a:avLst/>
          </a:prstGeom>
        </p:spPr>
      </p:pic>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a:xfrm>
            <a:off x="600076" y="1795850"/>
            <a:ext cx="8750754" cy="45303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07E8514D-D455-9E46-BC18-4265F6A85EC5}" type="datetime1">
              <a:rPr lang="sv-SE" smtClean="0"/>
              <a:t>2026-05-04</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3850852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art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4959C9-2F76-B9B0-59E8-58FE65006E5D}"/>
              </a:ext>
            </a:extLst>
          </p:cNvPr>
          <p:cNvSpPr>
            <a:spLocks noGrp="1"/>
          </p:cNvSpPr>
          <p:nvPr>
            <p:ph type="title"/>
          </p:nvPr>
        </p:nvSpPr>
        <p:spPr/>
        <p:txBody>
          <a:bodyPr/>
          <a:lstStyle/>
          <a:p>
            <a:r>
              <a:rPr lang="en-US"/>
              <a:t>Click to edit Master title style</a:t>
            </a:r>
            <a:endParaRPr lang="sv-SE" dirty="0"/>
          </a:p>
        </p:txBody>
      </p:sp>
      <p:sp>
        <p:nvSpPr>
          <p:cNvPr id="3" name="Platshållare för innehåll 2">
            <a:extLst>
              <a:ext uri="{FF2B5EF4-FFF2-40B4-BE49-F238E27FC236}">
                <a16:creationId xmlns:a16="http://schemas.microsoft.com/office/drawing/2014/main" id="{902AE670-4D80-39DE-5AAA-236D68C5E4FE}"/>
              </a:ext>
            </a:extLst>
          </p:cNvPr>
          <p:cNvSpPr>
            <a:spLocks noGrp="1"/>
          </p:cNvSpPr>
          <p:nvPr>
            <p:ph sz="half" idx="1"/>
          </p:nvPr>
        </p:nvSpPr>
        <p:spPr>
          <a:xfrm>
            <a:off x="600075" y="1795850"/>
            <a:ext cx="5314950" cy="45319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innehåll 3">
            <a:extLst>
              <a:ext uri="{FF2B5EF4-FFF2-40B4-BE49-F238E27FC236}">
                <a16:creationId xmlns:a16="http://schemas.microsoft.com/office/drawing/2014/main" id="{540C6723-9D57-3BE7-0314-142789CF9371}"/>
              </a:ext>
            </a:extLst>
          </p:cNvPr>
          <p:cNvSpPr>
            <a:spLocks noGrp="1"/>
          </p:cNvSpPr>
          <p:nvPr>
            <p:ph sz="half" idx="2"/>
          </p:nvPr>
        </p:nvSpPr>
        <p:spPr>
          <a:xfrm>
            <a:off x="6275388" y="1795851"/>
            <a:ext cx="5314950" cy="45319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Platshållare för datum 4">
            <a:extLst>
              <a:ext uri="{FF2B5EF4-FFF2-40B4-BE49-F238E27FC236}">
                <a16:creationId xmlns:a16="http://schemas.microsoft.com/office/drawing/2014/main" id="{E2533F65-F144-E57C-127B-9A8D7ABE671A}"/>
              </a:ext>
            </a:extLst>
          </p:cNvPr>
          <p:cNvSpPr>
            <a:spLocks noGrp="1"/>
          </p:cNvSpPr>
          <p:nvPr>
            <p:ph type="dt" sz="half" idx="10"/>
          </p:nvPr>
        </p:nvSpPr>
        <p:spPr/>
        <p:txBody>
          <a:bodyPr/>
          <a:lstStyle/>
          <a:p>
            <a:fld id="{A67A58AE-A0B6-FF4E-B30B-64917FEAC316}" type="datetime1">
              <a:rPr lang="sv-SE" smtClean="0"/>
              <a:t>2026-05-04</a:t>
            </a:fld>
            <a:endParaRPr lang="sv-SE"/>
          </a:p>
        </p:txBody>
      </p:sp>
      <p:sp>
        <p:nvSpPr>
          <p:cNvPr id="6" name="Platshållare för sidfot 5">
            <a:extLst>
              <a:ext uri="{FF2B5EF4-FFF2-40B4-BE49-F238E27FC236}">
                <a16:creationId xmlns:a16="http://schemas.microsoft.com/office/drawing/2014/main" id="{F6C0DB15-F374-5A00-4880-4AA76C675F94}"/>
              </a:ext>
            </a:extLst>
          </p:cNvPr>
          <p:cNvSpPr>
            <a:spLocks noGrp="1"/>
          </p:cNvSpPr>
          <p:nvPr>
            <p:ph type="ftr" sz="quarter" idx="11"/>
          </p:nvPr>
        </p:nvSpPr>
        <p:spPr/>
        <p:txBody>
          <a:bodyPr/>
          <a:lstStyle/>
          <a:p>
            <a:r>
              <a:rPr lang="sv-SE"/>
              <a:t>Presentation footer</a:t>
            </a:r>
          </a:p>
        </p:txBody>
      </p:sp>
      <p:sp>
        <p:nvSpPr>
          <p:cNvPr id="7" name="Platshållare för bildnummer 6">
            <a:extLst>
              <a:ext uri="{FF2B5EF4-FFF2-40B4-BE49-F238E27FC236}">
                <a16:creationId xmlns:a16="http://schemas.microsoft.com/office/drawing/2014/main" id="{12539EF3-2889-FC04-31FC-8AF48EAFC002}"/>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548705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parts, subheader">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C63C1EB8-E569-DA98-4D95-5FC12FB4C459}"/>
              </a:ext>
            </a:extLst>
          </p:cNvPr>
          <p:cNvSpPr>
            <a:spLocks noGrp="1"/>
          </p:cNvSpPr>
          <p:nvPr>
            <p:ph type="title"/>
          </p:nvPr>
        </p:nvSpPr>
        <p:spPr/>
        <p:txBody>
          <a:body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8DE1978A-D59D-BEB3-3574-B37CA68E4323}"/>
              </a:ext>
            </a:extLst>
          </p:cNvPr>
          <p:cNvSpPr>
            <a:spLocks noGrp="1"/>
          </p:cNvSpPr>
          <p:nvPr>
            <p:ph type="body" idx="1"/>
          </p:nvPr>
        </p:nvSpPr>
        <p:spPr>
          <a:xfrm>
            <a:off x="600075" y="1797111"/>
            <a:ext cx="5314950" cy="319971"/>
          </a:xfrm>
        </p:spPr>
        <p:txBody>
          <a:bodyPr anchor="b">
            <a:noAutofit/>
          </a:bodyPr>
          <a:lstStyle>
            <a:lvl1pPr marL="0" indent="0">
              <a:buNone/>
              <a:defRPr sz="18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Platshållare för innehåll 3">
            <a:extLst>
              <a:ext uri="{FF2B5EF4-FFF2-40B4-BE49-F238E27FC236}">
                <a16:creationId xmlns:a16="http://schemas.microsoft.com/office/drawing/2014/main" id="{3FDE66B4-4491-C676-4004-9327D92F0111}"/>
              </a:ext>
            </a:extLst>
          </p:cNvPr>
          <p:cNvSpPr>
            <a:spLocks noGrp="1"/>
          </p:cNvSpPr>
          <p:nvPr>
            <p:ph sz="half" idx="2"/>
          </p:nvPr>
        </p:nvSpPr>
        <p:spPr>
          <a:xfrm>
            <a:off x="600075" y="2179165"/>
            <a:ext cx="5314950" cy="41486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Platshållare för text 4">
            <a:extLst>
              <a:ext uri="{FF2B5EF4-FFF2-40B4-BE49-F238E27FC236}">
                <a16:creationId xmlns:a16="http://schemas.microsoft.com/office/drawing/2014/main" id="{F55884CC-21E7-90D7-61AB-0459599D097A}"/>
              </a:ext>
            </a:extLst>
          </p:cNvPr>
          <p:cNvSpPr>
            <a:spLocks noGrp="1"/>
          </p:cNvSpPr>
          <p:nvPr>
            <p:ph type="body" sz="quarter" idx="3"/>
          </p:nvPr>
        </p:nvSpPr>
        <p:spPr>
          <a:xfrm>
            <a:off x="6275388" y="1797111"/>
            <a:ext cx="5314950" cy="319971"/>
          </a:xfrm>
        </p:spPr>
        <p:txBody>
          <a:bodyPr anchor="b">
            <a:noAutofit/>
          </a:bodyPr>
          <a:lstStyle>
            <a:lvl1pPr marL="0" indent="0">
              <a:buNone/>
              <a:defRPr sz="18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Platshållare för innehåll 5">
            <a:extLst>
              <a:ext uri="{FF2B5EF4-FFF2-40B4-BE49-F238E27FC236}">
                <a16:creationId xmlns:a16="http://schemas.microsoft.com/office/drawing/2014/main" id="{C9A9E6FC-CBB8-1BD8-F388-D4BAEC7E1F13}"/>
              </a:ext>
            </a:extLst>
          </p:cNvPr>
          <p:cNvSpPr>
            <a:spLocks noGrp="1"/>
          </p:cNvSpPr>
          <p:nvPr>
            <p:ph sz="quarter" idx="4"/>
          </p:nvPr>
        </p:nvSpPr>
        <p:spPr>
          <a:xfrm>
            <a:off x="6275388" y="2179163"/>
            <a:ext cx="5314950" cy="41486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7" name="Platshållare för datum 6">
            <a:extLst>
              <a:ext uri="{FF2B5EF4-FFF2-40B4-BE49-F238E27FC236}">
                <a16:creationId xmlns:a16="http://schemas.microsoft.com/office/drawing/2014/main" id="{CAFDD56A-1297-3792-8143-D555882FE2CA}"/>
              </a:ext>
            </a:extLst>
          </p:cNvPr>
          <p:cNvSpPr>
            <a:spLocks noGrp="1"/>
          </p:cNvSpPr>
          <p:nvPr>
            <p:ph type="dt" sz="half" idx="10"/>
          </p:nvPr>
        </p:nvSpPr>
        <p:spPr/>
        <p:txBody>
          <a:bodyPr/>
          <a:lstStyle/>
          <a:p>
            <a:fld id="{3626A2DA-BD88-784C-A132-57FFB928491A}" type="datetime1">
              <a:rPr lang="sv-SE" smtClean="0"/>
              <a:t>2026-05-04</a:t>
            </a:fld>
            <a:endParaRPr lang="sv-SE"/>
          </a:p>
        </p:txBody>
      </p:sp>
      <p:sp>
        <p:nvSpPr>
          <p:cNvPr id="8" name="Platshållare för sidfot 7">
            <a:extLst>
              <a:ext uri="{FF2B5EF4-FFF2-40B4-BE49-F238E27FC236}">
                <a16:creationId xmlns:a16="http://schemas.microsoft.com/office/drawing/2014/main" id="{A57BD6EF-A167-CE86-7A77-2162641605FD}"/>
              </a:ext>
            </a:extLst>
          </p:cNvPr>
          <p:cNvSpPr>
            <a:spLocks noGrp="1"/>
          </p:cNvSpPr>
          <p:nvPr>
            <p:ph type="ftr" sz="quarter" idx="11"/>
          </p:nvPr>
        </p:nvSpPr>
        <p:spPr/>
        <p:txBody>
          <a:bodyPr/>
          <a:lstStyle/>
          <a:p>
            <a:r>
              <a:rPr lang="sv-SE"/>
              <a:t>Presentation footer</a:t>
            </a:r>
          </a:p>
        </p:txBody>
      </p:sp>
      <p:sp>
        <p:nvSpPr>
          <p:cNvPr id="9" name="Platshållare för bildnummer 8">
            <a:extLst>
              <a:ext uri="{FF2B5EF4-FFF2-40B4-BE49-F238E27FC236}">
                <a16:creationId xmlns:a16="http://schemas.microsoft.com/office/drawing/2014/main" id="{CDB4B22B-EE55-F7F6-4734-928F7B66EC5D}"/>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71976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9B9D78B8-14EA-7C8B-0F6E-5FC0A61A7676}"/>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6" name="Platshållare för innehåll 2">
            <a:extLst>
              <a:ext uri="{FF2B5EF4-FFF2-40B4-BE49-F238E27FC236}">
                <a16:creationId xmlns:a16="http://schemas.microsoft.com/office/drawing/2014/main" id="{C8E71948-DDFC-93D6-07D4-FA5E9923A9C4}"/>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Platshållare för bild 2">
            <a:extLst>
              <a:ext uri="{FF2B5EF4-FFF2-40B4-BE49-F238E27FC236}">
                <a16:creationId xmlns:a16="http://schemas.microsoft.com/office/drawing/2014/main" id="{A51C4AA9-7CC2-70C9-89B3-A18AC9ECAA35}"/>
              </a:ext>
            </a:extLst>
          </p:cNvPr>
          <p:cNvSpPr>
            <a:spLocks noGrp="1"/>
          </p:cNvSpPr>
          <p:nvPr>
            <p:ph type="pic" sz="quarter" idx="13" hasCustomPrompt="1"/>
          </p:nvPr>
        </p:nvSpPr>
        <p:spPr>
          <a:xfrm>
            <a:off x="6096000"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AC15C714-122B-4048-9D2D-1F5A3BEA504A}" type="datetime1">
              <a:rPr lang="sv-SE" smtClean="0"/>
              <a:t>2026-05-04</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3622685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navy blue">
    <p:bg>
      <p:bgPr>
        <a:solidFill>
          <a:schemeClr val="accent3"/>
        </a:solidFill>
        <a:effectLst/>
      </p:bgPr>
    </p:bg>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063A90AC-AA0F-4983-942B-962F71B301C4}"/>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r="73936" b="32409"/>
          <a:stretch/>
        </p:blipFill>
        <p:spPr>
          <a:xfrm>
            <a:off x="-1" y="1"/>
            <a:ext cx="3177767" cy="4635374"/>
          </a:xfrm>
          <a:prstGeom prst="rect">
            <a:avLst/>
          </a:prstGeom>
        </p:spPr>
      </p:pic>
      <p:pic>
        <p:nvPicPr>
          <p:cNvPr id="10" name="Bild 9">
            <a:extLst>
              <a:ext uri="{FF2B5EF4-FFF2-40B4-BE49-F238E27FC236}">
                <a16:creationId xmlns:a16="http://schemas.microsoft.com/office/drawing/2014/main" id="{73BDFF50-BF25-9A02-09D1-C21E45C0BA8F}"/>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72740" r="75198" b="-1"/>
          <a:stretch/>
        </p:blipFill>
        <p:spPr>
          <a:xfrm flipH="1">
            <a:off x="9166550" y="4988459"/>
            <a:ext cx="3023858" cy="1869540"/>
          </a:xfrm>
          <a:prstGeom prst="rect">
            <a:avLst/>
          </a:prstGeom>
        </p:spPr>
      </p:pic>
      <p:pic>
        <p:nvPicPr>
          <p:cNvPr id="9" name="Logotype">
            <a:extLst>
              <a:ext uri="{FF2B5EF4-FFF2-40B4-BE49-F238E27FC236}">
                <a16:creationId xmlns:a16="http://schemas.microsoft.com/office/drawing/2014/main" id="{5CB0B686-93A0-FA00-859F-3930A6FB741E}"/>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13011" y="998292"/>
            <a:ext cx="1764387" cy="1974432"/>
          </a:xfrm>
          <a:prstGeom prst="rect">
            <a:avLst/>
          </a:prstGeom>
        </p:spPr>
      </p:pic>
      <p:sp>
        <p:nvSpPr>
          <p:cNvPr id="2" name="Rubrik 1">
            <a:extLst>
              <a:ext uri="{FF2B5EF4-FFF2-40B4-BE49-F238E27FC236}">
                <a16:creationId xmlns:a16="http://schemas.microsoft.com/office/drawing/2014/main" id="{191A984F-EC06-FCDC-F274-D5275A60CDCA}"/>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3" name="Underrubrik 2">
            <a:extLst>
              <a:ext uri="{FF2B5EF4-FFF2-40B4-BE49-F238E27FC236}">
                <a16:creationId xmlns:a16="http://schemas.microsoft.com/office/drawing/2014/main" id="{7A3458D8-0B11-6CF5-7CF4-C5CA80850FBF}"/>
              </a:ext>
            </a:extLst>
          </p:cNvPr>
          <p:cNvSpPr>
            <a:spLocks noGrp="1"/>
          </p:cNvSpPr>
          <p:nvPr>
            <p:ph type="subTitle" idx="1" hasCustomPrompt="1"/>
          </p:nvPr>
        </p:nvSpPr>
        <p:spPr>
          <a:xfrm>
            <a:off x="2132013" y="5776913"/>
            <a:ext cx="7926387" cy="461962"/>
          </a:xfrm>
        </p:spPr>
        <p:txBody>
          <a:bodyPr>
            <a:normAutofit/>
          </a:bodyPr>
          <a:lstStyle>
            <a:lvl1pPr marL="0" indent="0" algn="ctr">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p:txBody>
          <a:bodyPr/>
          <a:lstStyle>
            <a:lvl1pPr>
              <a:defRPr>
                <a:solidFill>
                  <a:schemeClr val="bg1"/>
                </a:solidFill>
              </a:defRPr>
            </a:lvl1pPr>
          </a:lstStyle>
          <a:p>
            <a:fld id="{D7F93862-881E-DF46-AD81-FDB1501BAD48}" type="datetime1">
              <a:rPr lang="sv-SE" smtClean="0"/>
              <a:t>2026-05-04</a:t>
            </a:fld>
            <a:endParaRPr lang="sv-SE"/>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Tree>
    <p:extLst>
      <p:ext uri="{BB962C8B-B14F-4D97-AF65-F5344CB8AC3E}">
        <p14:creationId xmlns:p14="http://schemas.microsoft.com/office/powerpoint/2010/main" val="966584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light blue">
    <p:bg>
      <p:bgPr>
        <a:solidFill>
          <a:schemeClr val="accent4"/>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3CE53B21-3BB0-7776-1C8F-14570934732F}"/>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2681" y="164553"/>
            <a:ext cx="648592" cy="725806"/>
          </a:xfrm>
          <a:prstGeom prst="rect">
            <a:avLst/>
          </a:prstGeom>
        </p:spPr>
      </p:pic>
      <p:sp>
        <p:nvSpPr>
          <p:cNvPr id="10" name="Rubrik 1">
            <a:extLst>
              <a:ext uri="{FF2B5EF4-FFF2-40B4-BE49-F238E27FC236}">
                <a16:creationId xmlns:a16="http://schemas.microsoft.com/office/drawing/2014/main" id="{70BAD773-C5A8-1DD6-DAEF-296346C1E1B4}"/>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8" name="Platshållare för innehåll 1">
            <a:extLst>
              <a:ext uri="{FF2B5EF4-FFF2-40B4-BE49-F238E27FC236}">
                <a16:creationId xmlns:a16="http://schemas.microsoft.com/office/drawing/2014/main" id="{9E21FC13-6345-3248-A947-DE8A8903EE8D}"/>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1" name="Rubrik 2">
            <a:extLst>
              <a:ext uri="{FF2B5EF4-FFF2-40B4-BE49-F238E27FC236}">
                <a16:creationId xmlns:a16="http://schemas.microsoft.com/office/drawing/2014/main" id="{45E054D9-4635-C7AD-5248-012C9290BBA9}"/>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9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9" name="Platshållare för innehåll 2">
            <a:extLst>
              <a:ext uri="{FF2B5EF4-FFF2-40B4-BE49-F238E27FC236}">
                <a16:creationId xmlns:a16="http://schemas.microsoft.com/office/drawing/2014/main" id="{08973148-6FE0-2E5B-CDAC-B5A8EFA5DCAF}"/>
              </a:ext>
            </a:extLst>
          </p:cNvPr>
          <p:cNvSpPr>
            <a:spLocks noGrp="1"/>
          </p:cNvSpPr>
          <p:nvPr>
            <p:ph sz="half" idx="13"/>
          </p:nvPr>
        </p:nvSpPr>
        <p:spPr>
          <a:xfrm>
            <a:off x="6661947" y="2281473"/>
            <a:ext cx="4928391"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EE5E874D-60F8-8B45-B36B-3029A6FA7FCB}" type="datetime1">
              <a:rPr lang="sv-SE" smtClean="0"/>
              <a:t>2026-05-04</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3179425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sand">
    <p:bg>
      <p:bgPr>
        <a:solidFill>
          <a:schemeClr val="bg2"/>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D98A3471-E78E-5A25-CDCD-A70A1BA88DD1}"/>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A2A70668-AB85-7E63-22C0-B9431D72BC07}"/>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1" name="Platshållare för innehåll 1">
            <a:extLst>
              <a:ext uri="{FF2B5EF4-FFF2-40B4-BE49-F238E27FC236}">
                <a16:creationId xmlns:a16="http://schemas.microsoft.com/office/drawing/2014/main" id="{65773533-9418-9BC8-07BE-DE1982D8EE15}"/>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592051F6-14B7-8364-56E9-FC036767257B}"/>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9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BF2B79C1-A27F-5DA9-D1F0-FC96C9A68BC7}"/>
              </a:ext>
            </a:extLst>
          </p:cNvPr>
          <p:cNvSpPr>
            <a:spLocks noGrp="1"/>
          </p:cNvSpPr>
          <p:nvPr>
            <p:ph sz="half" idx="13"/>
          </p:nvPr>
        </p:nvSpPr>
        <p:spPr>
          <a:xfrm>
            <a:off x="6661947" y="2281473"/>
            <a:ext cx="4928391"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7FE3A002-8AA0-194E-81B1-1ADE5B52840E}" type="datetime1">
              <a:rPr lang="sv-SE" smtClean="0"/>
              <a:t>2026-05-04</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61694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KTH blue">
    <p:bg>
      <p:bgPr>
        <a:solidFill>
          <a:schemeClr val="accent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83C6AD54-EED3-3960-39F1-6C44C49ED29A}"/>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3B85E6DD-F8DF-4BBD-E46A-52EC6D703C63}"/>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3" name="Platshållare för innehåll 1">
            <a:extLst>
              <a:ext uri="{FF2B5EF4-FFF2-40B4-BE49-F238E27FC236}">
                <a16:creationId xmlns:a16="http://schemas.microsoft.com/office/drawing/2014/main" id="{DD1CE06C-E8A4-9360-B155-3B7D11D411EA}"/>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CC32D746-BC2A-D4E0-4FDE-8026A3339744}"/>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90000"/>
              </a:lnSpc>
              <a:buNone/>
              <a:defRPr sz="3600" b="1">
                <a:solidFill>
                  <a:schemeClr val="bg1"/>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0B6CAC2E-851A-9B60-91F5-AEEA25AB753E}"/>
              </a:ext>
            </a:extLst>
          </p:cNvPr>
          <p:cNvSpPr>
            <a:spLocks noGrp="1"/>
          </p:cNvSpPr>
          <p:nvPr>
            <p:ph sz="half" idx="13"/>
          </p:nvPr>
        </p:nvSpPr>
        <p:spPr>
          <a:xfrm>
            <a:off x="6661947" y="2281473"/>
            <a:ext cx="4928391" cy="404630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B003E109-5503-A446-83DE-4F0349794E27}" type="datetime1">
              <a:rPr lang="sv-SE" smtClean="0"/>
              <a:t>2026-05-04</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2371567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navy blue">
    <p:bg>
      <p:bgPr>
        <a:solidFill>
          <a:schemeClr val="tx2"/>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4BFF3707-BCF8-3B40-4A6E-BB485A3058DD}"/>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7E30C4E1-FD13-FB51-43E8-4F36CF652781}"/>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3" name="Platshållare för innehåll 1">
            <a:extLst>
              <a:ext uri="{FF2B5EF4-FFF2-40B4-BE49-F238E27FC236}">
                <a16:creationId xmlns:a16="http://schemas.microsoft.com/office/drawing/2014/main" id="{E649F8F8-B8DB-7C5C-A600-75F519BA5D5A}"/>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D24132AE-47F1-716B-6975-B6DE84BD7143}"/>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90000"/>
              </a:lnSpc>
              <a:buNone/>
              <a:defRPr sz="3600" b="1">
                <a:solidFill>
                  <a:schemeClr val="bg1"/>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C2860E0A-4616-275E-6EEB-5B0EBBD9F7E3}"/>
              </a:ext>
            </a:extLst>
          </p:cNvPr>
          <p:cNvSpPr>
            <a:spLocks noGrp="1"/>
          </p:cNvSpPr>
          <p:nvPr>
            <p:ph sz="half" idx="13"/>
          </p:nvPr>
        </p:nvSpPr>
        <p:spPr>
          <a:xfrm>
            <a:off x="6661947" y="2281473"/>
            <a:ext cx="4928391" cy="4046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1F9706F9-3770-3C47-9C0E-E405B1F87DBD}" type="datetime1">
              <a:rPr lang="sv-SE" smtClean="0"/>
              <a:t>2026-05-04</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334309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green">
    <p:bg>
      <p:bgPr>
        <a:solidFill>
          <a:srgbClr val="C7EBBA"/>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3C498978-27A1-BC36-D1C0-F12E64FC5C0E}"/>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58CDF499-9790-E8A2-3B44-8DDFA267A94F}"/>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1" name="Platshållare för innehåll 1">
            <a:extLst>
              <a:ext uri="{FF2B5EF4-FFF2-40B4-BE49-F238E27FC236}">
                <a16:creationId xmlns:a16="http://schemas.microsoft.com/office/drawing/2014/main" id="{86430320-1A4F-412F-300A-456151767E30}"/>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9B510906-94F4-6B14-FDC7-76CDBAF81A19}"/>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9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334025BC-079F-EA86-F798-CAD6618E645E}"/>
              </a:ext>
            </a:extLst>
          </p:cNvPr>
          <p:cNvSpPr>
            <a:spLocks noGrp="1"/>
          </p:cNvSpPr>
          <p:nvPr>
            <p:ph sz="half" idx="13"/>
          </p:nvPr>
        </p:nvSpPr>
        <p:spPr>
          <a:xfrm>
            <a:off x="6661947" y="2281473"/>
            <a:ext cx="4928391"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8E503FC7-D8F6-4243-8CCB-9A739180F56A}" type="datetime1">
              <a:rPr lang="sv-SE" smtClean="0"/>
              <a:t>2026-05-04</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121250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teal">
    <p:bg>
      <p:bgPr>
        <a:solidFill>
          <a:srgbClr val="B2E0E0"/>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925A3E22-BA62-7F69-450C-20B52F594B73}"/>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E1E07B9C-02BD-AC56-ABC5-455CEBB24ACF}"/>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1" name="Platshållare för innehåll 1">
            <a:extLst>
              <a:ext uri="{FF2B5EF4-FFF2-40B4-BE49-F238E27FC236}">
                <a16:creationId xmlns:a16="http://schemas.microsoft.com/office/drawing/2014/main" id="{22D67319-CD30-B99B-C636-4905BD0CE9D9}"/>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FE151B58-3B63-330E-7BE5-9A36F8D82000}"/>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9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1BA7EFEF-D6C1-C9F7-8504-107188FC0566}"/>
              </a:ext>
            </a:extLst>
          </p:cNvPr>
          <p:cNvSpPr>
            <a:spLocks noGrp="1"/>
          </p:cNvSpPr>
          <p:nvPr>
            <p:ph sz="half" idx="13"/>
          </p:nvPr>
        </p:nvSpPr>
        <p:spPr>
          <a:xfrm>
            <a:off x="6661947" y="2281473"/>
            <a:ext cx="4928391"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9719EDF7-C24A-7E4C-9EBB-98C778ECC35A}" type="datetime1">
              <a:rPr lang="sv-SE" smtClean="0"/>
              <a:t>2026-05-04</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3906217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red">
    <p:bg>
      <p:bgPr>
        <a:solidFill>
          <a:srgbClr val="FFCCC4"/>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0A12FA56-217E-78A9-0201-C28109AB8E93}"/>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214F56B9-DEF6-409D-736C-E96172170452}"/>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1" name="Platshållare för innehåll 1">
            <a:extLst>
              <a:ext uri="{FF2B5EF4-FFF2-40B4-BE49-F238E27FC236}">
                <a16:creationId xmlns:a16="http://schemas.microsoft.com/office/drawing/2014/main" id="{C0ECC4A3-C076-B625-7E77-9DE3F047B9BB}"/>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0A9AF8D0-B58B-0439-D162-96136F7DA0C7}"/>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9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BC163C54-5959-5606-C36B-9E364C931E73}"/>
              </a:ext>
            </a:extLst>
          </p:cNvPr>
          <p:cNvSpPr>
            <a:spLocks noGrp="1"/>
          </p:cNvSpPr>
          <p:nvPr>
            <p:ph sz="half" idx="13"/>
          </p:nvPr>
        </p:nvSpPr>
        <p:spPr>
          <a:xfrm>
            <a:off x="6661947" y="2281473"/>
            <a:ext cx="4928391"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6DB96772-CADE-B345-804B-3DF93A11AE0A}" type="datetime1">
              <a:rPr lang="sv-SE" smtClean="0"/>
              <a:t>2026-05-04</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417844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yellow">
    <p:bg>
      <p:bgPr>
        <a:solidFill>
          <a:srgbClr val="FFF0B0"/>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A5D08FD5-CEDA-760E-6063-D0EA59B0D676}"/>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F9485CCE-1723-48F8-36F7-B271C8911C85}"/>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1" name="Platshållare för innehåll 1">
            <a:extLst>
              <a:ext uri="{FF2B5EF4-FFF2-40B4-BE49-F238E27FC236}">
                <a16:creationId xmlns:a16="http://schemas.microsoft.com/office/drawing/2014/main" id="{020AD7BA-30E7-614D-F529-872AA9BB7A1A}"/>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976FF026-F97C-9444-5B6A-C4AF50690ADD}"/>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9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93803107-D46C-D12D-AAD7-E84641384E1F}"/>
              </a:ext>
            </a:extLst>
          </p:cNvPr>
          <p:cNvSpPr>
            <a:spLocks noGrp="1"/>
          </p:cNvSpPr>
          <p:nvPr>
            <p:ph sz="half" idx="13"/>
          </p:nvPr>
        </p:nvSpPr>
        <p:spPr>
          <a:xfrm>
            <a:off x="6661947" y="2281473"/>
            <a:ext cx="4928391"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669F8B43-28B6-0949-93DC-6B291391CFD4}" type="datetime1">
              <a:rPr lang="sv-SE" smtClean="0"/>
              <a:t>2026-05-04</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2650259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and 1 ima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4" y="1919288"/>
            <a:ext cx="10990263"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3450A6BD-1EFB-BD42-9DC0-F0A6BEB4C27D}" type="datetime1">
              <a:rPr lang="sv-SE" smtClean="0"/>
              <a:t>2026-05-04</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456669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and 2 imag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5314950"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6273800" y="1919288"/>
            <a:ext cx="5314950"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ADBDFCF2-2839-8D4F-B5E5-9B488CE2E4EE}" type="datetime1">
              <a:rPr lang="sv-SE" smtClean="0"/>
              <a:t>2026-05-04</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906981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4E20116-AB17-4A1A-F8AD-05FA68213302}"/>
              </a:ext>
            </a:extLst>
          </p:cNvPr>
          <p:cNvSpPr/>
          <p:nvPr userDrawn="1"/>
        </p:nvSpPr>
        <p:spPr>
          <a:xfrm>
            <a:off x="0" y="0"/>
            <a:ext cx="12192000" cy="6858000"/>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Logotype">
            <a:extLst>
              <a:ext uri="{FF2B5EF4-FFF2-40B4-BE49-F238E27FC236}">
                <a16:creationId xmlns:a16="http://schemas.microsoft.com/office/drawing/2014/main" id="{5CB0B686-93A0-FA00-859F-3930A6FB741E}"/>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3011" y="998292"/>
            <a:ext cx="1764387" cy="1974432"/>
          </a:xfrm>
          <a:prstGeom prst="rect">
            <a:avLst/>
          </a:prstGeom>
        </p:spPr>
      </p:pic>
      <p:sp>
        <p:nvSpPr>
          <p:cNvPr id="2" name="Rubrik 1">
            <a:extLst>
              <a:ext uri="{FF2B5EF4-FFF2-40B4-BE49-F238E27FC236}">
                <a16:creationId xmlns:a16="http://schemas.microsoft.com/office/drawing/2014/main" id="{191A984F-EC06-FCDC-F274-D5275A60CDCA}"/>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3" name="Underrubrik 2">
            <a:extLst>
              <a:ext uri="{FF2B5EF4-FFF2-40B4-BE49-F238E27FC236}">
                <a16:creationId xmlns:a16="http://schemas.microsoft.com/office/drawing/2014/main" id="{7A3458D8-0B11-6CF5-7CF4-C5CA80850FBF}"/>
              </a:ext>
            </a:extLst>
          </p:cNvPr>
          <p:cNvSpPr>
            <a:spLocks noGrp="1"/>
          </p:cNvSpPr>
          <p:nvPr>
            <p:ph type="subTitle" idx="1" hasCustomPrompt="1"/>
          </p:nvPr>
        </p:nvSpPr>
        <p:spPr>
          <a:xfrm>
            <a:off x="2132013" y="5776913"/>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p:txBody>
          <a:bodyPr/>
          <a:lstStyle>
            <a:lvl1pPr>
              <a:defRPr>
                <a:solidFill>
                  <a:schemeClr val="bg1"/>
                </a:solidFill>
              </a:defRPr>
            </a:lvl1pPr>
          </a:lstStyle>
          <a:p>
            <a:fld id="{A1A0D637-CC39-0F47-97F1-76AAE59A5700}" type="datetime1">
              <a:rPr lang="sv-SE" smtClean="0"/>
              <a:t>2026-05-04</a:t>
            </a:fld>
            <a:endParaRPr lang="sv-SE"/>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
        <p:nvSpPr>
          <p:cNvPr id="8" name="Rektangel 7">
            <a:extLst>
              <a:ext uri="{FF2B5EF4-FFF2-40B4-BE49-F238E27FC236}">
                <a16:creationId xmlns:a16="http://schemas.microsoft.com/office/drawing/2014/main" id="{599C849E-1E62-7E27-4099-2DEB2C85E99A}"/>
              </a:ext>
            </a:extLst>
          </p:cNvPr>
          <p:cNvSpPr/>
          <p:nvPr userDrawn="1"/>
        </p:nvSpPr>
        <p:spPr>
          <a:xfrm>
            <a:off x="12496799" y="0"/>
            <a:ext cx="2209799" cy="2405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spAutoFit/>
          </a:bodyPr>
          <a:lstStyle/>
          <a:p>
            <a:pPr algn="l">
              <a:spcAft>
                <a:spcPts val="800"/>
              </a:spcAft>
            </a:pPr>
            <a:r>
              <a:rPr lang="en-US" sz="1100" noProof="0" dirty="0">
                <a:latin typeface="+mj-lt"/>
              </a:rPr>
              <a:t>Change background image</a:t>
            </a:r>
          </a:p>
          <a:p>
            <a:pPr marL="162900" indent="-162900" algn="l">
              <a:spcAft>
                <a:spcPts val="600"/>
              </a:spcAft>
              <a:buFont typeface="+mj-lt"/>
              <a:buAutoNum type="arabicPeriod"/>
            </a:pPr>
            <a:r>
              <a:rPr lang="en-US" sz="1000" noProof="0" dirty="0"/>
              <a:t>Select Design &gt; Format Background.</a:t>
            </a:r>
          </a:p>
          <a:p>
            <a:pPr marL="162900" indent="-162900" algn="l">
              <a:spcAft>
                <a:spcPts val="600"/>
              </a:spcAft>
              <a:buFont typeface="+mj-lt"/>
              <a:buAutoNum type="arabicPeriod"/>
            </a:pPr>
            <a:r>
              <a:rPr lang="en-US" sz="1000" noProof="0" dirty="0"/>
              <a:t>In the Format Background pane, select Picture or texture fill.</a:t>
            </a:r>
          </a:p>
          <a:p>
            <a:pPr marL="162900" indent="-162900" algn="l">
              <a:spcAft>
                <a:spcPts val="600"/>
              </a:spcAft>
              <a:buFont typeface="+mj-lt"/>
              <a:buAutoNum type="arabicPeriod"/>
            </a:pPr>
            <a:r>
              <a:rPr lang="en-US" sz="1000" noProof="0" dirty="0"/>
              <a:t>Select File.</a:t>
            </a:r>
          </a:p>
          <a:p>
            <a:pPr marL="162900" indent="-162900" algn="l">
              <a:spcAft>
                <a:spcPts val="600"/>
              </a:spcAft>
              <a:buFont typeface="+mj-lt"/>
              <a:buAutoNum type="arabicPeriod"/>
            </a:pPr>
            <a:r>
              <a:rPr lang="en-US" sz="1000" noProof="0" dirty="0"/>
              <a:t>In the Insert Picture dialog box, choose the picture you want to use and then select Insert.</a:t>
            </a:r>
          </a:p>
        </p:txBody>
      </p:sp>
    </p:spTree>
    <p:extLst>
      <p:ext uri="{BB962C8B-B14F-4D97-AF65-F5344CB8AC3E}">
        <p14:creationId xmlns:p14="http://schemas.microsoft.com/office/powerpoint/2010/main" val="1939952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and 2 image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5314950"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9" name="Platshållare för text 2">
            <a:extLst>
              <a:ext uri="{FF2B5EF4-FFF2-40B4-BE49-F238E27FC236}">
                <a16:creationId xmlns:a16="http://schemas.microsoft.com/office/drawing/2014/main" id="{BC674729-23CB-CE55-418D-9B4DA58EC148}"/>
              </a:ext>
            </a:extLst>
          </p:cNvPr>
          <p:cNvSpPr>
            <a:spLocks noGrp="1"/>
          </p:cNvSpPr>
          <p:nvPr>
            <p:ph type="body" sz="quarter" idx="16"/>
          </p:nvPr>
        </p:nvSpPr>
        <p:spPr>
          <a:xfrm>
            <a:off x="600075" y="5226050"/>
            <a:ext cx="5314950"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6273800" y="1919288"/>
            <a:ext cx="5314950"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0" name="Platshållare för text 3">
            <a:extLst>
              <a:ext uri="{FF2B5EF4-FFF2-40B4-BE49-F238E27FC236}">
                <a16:creationId xmlns:a16="http://schemas.microsoft.com/office/drawing/2014/main" id="{4E2E81CD-B9BA-4D4B-D687-9453DEF10687}"/>
              </a:ext>
            </a:extLst>
          </p:cNvPr>
          <p:cNvSpPr>
            <a:spLocks noGrp="1"/>
          </p:cNvSpPr>
          <p:nvPr>
            <p:ph type="body" sz="quarter" idx="17"/>
          </p:nvPr>
        </p:nvSpPr>
        <p:spPr>
          <a:xfrm>
            <a:off x="6275388" y="5226050"/>
            <a:ext cx="5314950"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47A9746E-62D8-944D-99B0-D98695592DCF}" type="datetime1">
              <a:rPr lang="sv-SE" smtClean="0"/>
              <a:t>2026-05-04</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469727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and 3 imag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3424238"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4383881" y="1919288"/>
            <a:ext cx="3424238"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8" name="Platshållare för bild 4">
            <a:extLst>
              <a:ext uri="{FF2B5EF4-FFF2-40B4-BE49-F238E27FC236}">
                <a16:creationId xmlns:a16="http://schemas.microsoft.com/office/drawing/2014/main" id="{D890193F-9CCD-2775-F25C-FAC1CA41A744}"/>
              </a:ext>
            </a:extLst>
          </p:cNvPr>
          <p:cNvSpPr>
            <a:spLocks noGrp="1"/>
          </p:cNvSpPr>
          <p:nvPr>
            <p:ph type="pic" sz="quarter" idx="15" hasCustomPrompt="1"/>
          </p:nvPr>
        </p:nvSpPr>
        <p:spPr>
          <a:xfrm>
            <a:off x="8167687" y="1919288"/>
            <a:ext cx="3424238"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EC42A3C6-0141-7544-8502-44E44E5AD51F}" type="datetime1">
              <a:rPr lang="sv-SE" smtClean="0"/>
              <a:t>2026-05-04</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121971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line and 3 image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3424238"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0" name="Platshållare för text 2">
            <a:extLst>
              <a:ext uri="{FF2B5EF4-FFF2-40B4-BE49-F238E27FC236}">
                <a16:creationId xmlns:a16="http://schemas.microsoft.com/office/drawing/2014/main" id="{E8F9620A-7B37-2787-0C61-0CB4A6519E3C}"/>
              </a:ext>
            </a:extLst>
          </p:cNvPr>
          <p:cNvSpPr>
            <a:spLocks noGrp="1"/>
          </p:cNvSpPr>
          <p:nvPr>
            <p:ph type="body" sz="quarter" idx="16"/>
          </p:nvPr>
        </p:nvSpPr>
        <p:spPr>
          <a:xfrm>
            <a:off x="600075" y="5226050"/>
            <a:ext cx="3424238"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4383881" y="1919288"/>
            <a:ext cx="3424238"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1" name="Platshållare för text 3">
            <a:extLst>
              <a:ext uri="{FF2B5EF4-FFF2-40B4-BE49-F238E27FC236}">
                <a16:creationId xmlns:a16="http://schemas.microsoft.com/office/drawing/2014/main" id="{81E59C72-4325-9697-1B8F-6876044359F2}"/>
              </a:ext>
            </a:extLst>
          </p:cNvPr>
          <p:cNvSpPr>
            <a:spLocks noGrp="1"/>
          </p:cNvSpPr>
          <p:nvPr>
            <p:ph type="body" sz="quarter" idx="17"/>
          </p:nvPr>
        </p:nvSpPr>
        <p:spPr>
          <a:xfrm>
            <a:off x="4383881" y="5226050"/>
            <a:ext cx="3424238"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Platshållare för bild 4">
            <a:extLst>
              <a:ext uri="{FF2B5EF4-FFF2-40B4-BE49-F238E27FC236}">
                <a16:creationId xmlns:a16="http://schemas.microsoft.com/office/drawing/2014/main" id="{D890193F-9CCD-2775-F25C-FAC1CA41A744}"/>
              </a:ext>
            </a:extLst>
          </p:cNvPr>
          <p:cNvSpPr>
            <a:spLocks noGrp="1"/>
          </p:cNvSpPr>
          <p:nvPr>
            <p:ph type="pic" sz="quarter" idx="15" hasCustomPrompt="1"/>
          </p:nvPr>
        </p:nvSpPr>
        <p:spPr>
          <a:xfrm>
            <a:off x="8167687" y="1919288"/>
            <a:ext cx="3424238"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2" name="Platshållare för text 4">
            <a:extLst>
              <a:ext uri="{FF2B5EF4-FFF2-40B4-BE49-F238E27FC236}">
                <a16:creationId xmlns:a16="http://schemas.microsoft.com/office/drawing/2014/main" id="{04B71E10-09CE-4F1F-5969-3DD959F0102C}"/>
              </a:ext>
            </a:extLst>
          </p:cNvPr>
          <p:cNvSpPr>
            <a:spLocks noGrp="1"/>
          </p:cNvSpPr>
          <p:nvPr>
            <p:ph type="body" sz="quarter" idx="18"/>
          </p:nvPr>
        </p:nvSpPr>
        <p:spPr>
          <a:xfrm>
            <a:off x="8167687" y="5226050"/>
            <a:ext cx="3424238"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5A8E03F6-2D99-9C4F-8DF5-D169CFDD1A0C}" type="datetime1">
              <a:rPr lang="sv-SE" smtClean="0"/>
              <a:t>2026-05-04</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702957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and 4 imag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2450307"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3446727" y="1919288"/>
            <a:ext cx="2450307"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8" name="Platshållare för bild 4">
            <a:extLst>
              <a:ext uri="{FF2B5EF4-FFF2-40B4-BE49-F238E27FC236}">
                <a16:creationId xmlns:a16="http://schemas.microsoft.com/office/drawing/2014/main" id="{D890193F-9CCD-2775-F25C-FAC1CA41A744}"/>
              </a:ext>
            </a:extLst>
          </p:cNvPr>
          <p:cNvSpPr>
            <a:spLocks noGrp="1"/>
          </p:cNvSpPr>
          <p:nvPr>
            <p:ph type="pic" sz="quarter" idx="15" hasCustomPrompt="1"/>
          </p:nvPr>
        </p:nvSpPr>
        <p:spPr>
          <a:xfrm>
            <a:off x="6293379" y="1919288"/>
            <a:ext cx="2450307"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9" name="Platshållare för bild 5">
            <a:extLst>
              <a:ext uri="{FF2B5EF4-FFF2-40B4-BE49-F238E27FC236}">
                <a16:creationId xmlns:a16="http://schemas.microsoft.com/office/drawing/2014/main" id="{E4D25720-B2A9-9FB1-1BDD-4161DED099B2}"/>
              </a:ext>
            </a:extLst>
          </p:cNvPr>
          <p:cNvSpPr>
            <a:spLocks noGrp="1"/>
          </p:cNvSpPr>
          <p:nvPr>
            <p:ph type="pic" sz="quarter" idx="16" hasCustomPrompt="1"/>
          </p:nvPr>
        </p:nvSpPr>
        <p:spPr>
          <a:xfrm>
            <a:off x="9140031" y="1919288"/>
            <a:ext cx="2450307"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8AF63115-71BE-3E46-BB5A-A4600F1506C7}" type="datetime1">
              <a:rPr lang="sv-SE" smtClean="0"/>
              <a:t>2026-05-04</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735712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and 4 image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2450307"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0" name="Platshållare för text 2">
            <a:extLst>
              <a:ext uri="{FF2B5EF4-FFF2-40B4-BE49-F238E27FC236}">
                <a16:creationId xmlns:a16="http://schemas.microsoft.com/office/drawing/2014/main" id="{D90C2B5D-CFFA-002C-8403-A5BA4FD6C513}"/>
              </a:ext>
            </a:extLst>
          </p:cNvPr>
          <p:cNvSpPr>
            <a:spLocks noGrp="1"/>
          </p:cNvSpPr>
          <p:nvPr>
            <p:ph type="body" sz="quarter" idx="17"/>
          </p:nvPr>
        </p:nvSpPr>
        <p:spPr>
          <a:xfrm>
            <a:off x="600075" y="5226050"/>
            <a:ext cx="2450307"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3446727" y="1919288"/>
            <a:ext cx="2450307"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4" name="Platshållare för text 3">
            <a:extLst>
              <a:ext uri="{FF2B5EF4-FFF2-40B4-BE49-F238E27FC236}">
                <a16:creationId xmlns:a16="http://schemas.microsoft.com/office/drawing/2014/main" id="{F4E32133-1B05-00E9-FC72-16105F20E5D8}"/>
              </a:ext>
            </a:extLst>
          </p:cNvPr>
          <p:cNvSpPr>
            <a:spLocks noGrp="1"/>
          </p:cNvSpPr>
          <p:nvPr>
            <p:ph type="body" sz="quarter" idx="18"/>
          </p:nvPr>
        </p:nvSpPr>
        <p:spPr>
          <a:xfrm>
            <a:off x="3446727" y="5226050"/>
            <a:ext cx="2450307"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Platshållare för bild 4">
            <a:extLst>
              <a:ext uri="{FF2B5EF4-FFF2-40B4-BE49-F238E27FC236}">
                <a16:creationId xmlns:a16="http://schemas.microsoft.com/office/drawing/2014/main" id="{D890193F-9CCD-2775-F25C-FAC1CA41A744}"/>
              </a:ext>
            </a:extLst>
          </p:cNvPr>
          <p:cNvSpPr>
            <a:spLocks noGrp="1"/>
          </p:cNvSpPr>
          <p:nvPr>
            <p:ph type="pic" sz="quarter" idx="15" hasCustomPrompt="1"/>
          </p:nvPr>
        </p:nvSpPr>
        <p:spPr>
          <a:xfrm>
            <a:off x="6293379" y="1919288"/>
            <a:ext cx="2450307"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5" name="Platshållare för text 4">
            <a:extLst>
              <a:ext uri="{FF2B5EF4-FFF2-40B4-BE49-F238E27FC236}">
                <a16:creationId xmlns:a16="http://schemas.microsoft.com/office/drawing/2014/main" id="{9FBEA034-4378-57AD-9BAA-D23952A616CE}"/>
              </a:ext>
            </a:extLst>
          </p:cNvPr>
          <p:cNvSpPr>
            <a:spLocks noGrp="1"/>
          </p:cNvSpPr>
          <p:nvPr>
            <p:ph type="body" sz="quarter" idx="19"/>
          </p:nvPr>
        </p:nvSpPr>
        <p:spPr>
          <a:xfrm>
            <a:off x="6293379" y="5226050"/>
            <a:ext cx="2450307"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Platshållare för bild 5">
            <a:extLst>
              <a:ext uri="{FF2B5EF4-FFF2-40B4-BE49-F238E27FC236}">
                <a16:creationId xmlns:a16="http://schemas.microsoft.com/office/drawing/2014/main" id="{E4D25720-B2A9-9FB1-1BDD-4161DED099B2}"/>
              </a:ext>
            </a:extLst>
          </p:cNvPr>
          <p:cNvSpPr>
            <a:spLocks noGrp="1"/>
          </p:cNvSpPr>
          <p:nvPr>
            <p:ph type="pic" sz="quarter" idx="16" hasCustomPrompt="1"/>
          </p:nvPr>
        </p:nvSpPr>
        <p:spPr>
          <a:xfrm>
            <a:off x="9140031" y="1919288"/>
            <a:ext cx="2450307"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6" name="Platshållare för text 5">
            <a:extLst>
              <a:ext uri="{FF2B5EF4-FFF2-40B4-BE49-F238E27FC236}">
                <a16:creationId xmlns:a16="http://schemas.microsoft.com/office/drawing/2014/main" id="{06D592E5-8C13-50D1-1CCC-8F6917A28780}"/>
              </a:ext>
            </a:extLst>
          </p:cNvPr>
          <p:cNvSpPr>
            <a:spLocks noGrp="1"/>
          </p:cNvSpPr>
          <p:nvPr>
            <p:ph type="body" sz="quarter" idx="20"/>
          </p:nvPr>
        </p:nvSpPr>
        <p:spPr>
          <a:xfrm>
            <a:off x="9140030" y="5226050"/>
            <a:ext cx="2450307"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309FED66-59CE-6445-BA05-B37954B8CE47}" type="datetime1">
              <a:rPr lang="sv-SE" smtClean="0"/>
              <a:t>2026-05-04</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448386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8C332B6B-9A86-944B-B689-8453757791DF}" type="datetime1">
              <a:rPr lang="sv-SE" smtClean="0"/>
              <a:t>2026-05-04</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spTree>
    <p:extLst>
      <p:ext uri="{BB962C8B-B14F-4D97-AF65-F5344CB8AC3E}">
        <p14:creationId xmlns:p14="http://schemas.microsoft.com/office/powerpoint/2010/main" val="4012770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only, light blue lin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1957E16A-1246-F744-BDA8-D5896FB385F8}" type="datetime1">
              <a:rPr lang="sv-SE" smtClean="0"/>
              <a:t>2026-05-04</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pic>
        <p:nvPicPr>
          <p:cNvPr id="6" name="Bild 5">
            <a:extLst>
              <a:ext uri="{FF2B5EF4-FFF2-40B4-BE49-F238E27FC236}">
                <a16:creationId xmlns:a16="http://schemas.microsoft.com/office/drawing/2014/main" id="{2CD49F62-B17F-4256-87E8-B48CEC1AECFD}"/>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r="70668" b="27986"/>
          <a:stretch/>
        </p:blipFill>
        <p:spPr>
          <a:xfrm rot="10800000">
            <a:off x="8615880" y="1919288"/>
            <a:ext cx="3576120" cy="4938712"/>
          </a:xfrm>
          <a:prstGeom prst="rect">
            <a:avLst/>
          </a:prstGeom>
        </p:spPr>
      </p:pic>
    </p:spTree>
    <p:extLst>
      <p:ext uri="{BB962C8B-B14F-4D97-AF65-F5344CB8AC3E}">
        <p14:creationId xmlns:p14="http://schemas.microsoft.com/office/powerpoint/2010/main" val="4285149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line only, sand lin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68888E78-A3E8-2E47-A37C-B0DACC4AC38C}" type="datetime1">
              <a:rPr lang="sv-SE" smtClean="0"/>
              <a:t>2026-05-04</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pic>
        <p:nvPicPr>
          <p:cNvPr id="6" name="Bild 5">
            <a:extLst>
              <a:ext uri="{FF2B5EF4-FFF2-40B4-BE49-F238E27FC236}">
                <a16:creationId xmlns:a16="http://schemas.microsoft.com/office/drawing/2014/main" id="{70BC9548-E26C-77A2-1994-5B2D723366A9}"/>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r="70668" b="27986"/>
          <a:stretch/>
        </p:blipFill>
        <p:spPr>
          <a:xfrm rot="10800000">
            <a:off x="8615880" y="1919288"/>
            <a:ext cx="3576120" cy="4938712"/>
          </a:xfrm>
          <a:prstGeom prst="rect">
            <a:avLst/>
          </a:prstGeom>
        </p:spPr>
      </p:pic>
    </p:spTree>
    <p:extLst>
      <p:ext uri="{BB962C8B-B14F-4D97-AF65-F5344CB8AC3E}">
        <p14:creationId xmlns:p14="http://schemas.microsoft.com/office/powerpoint/2010/main" val="567527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line only, light blue">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AC1801B8-2ABD-E645-B0F3-2F4D3FFFF5AE}" type="datetime1">
              <a:rPr lang="sv-SE" smtClean="0"/>
              <a:t>2026-05-04</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pic>
        <p:nvPicPr>
          <p:cNvPr id="6" name="Bild 5">
            <a:extLst>
              <a:ext uri="{FF2B5EF4-FFF2-40B4-BE49-F238E27FC236}">
                <a16:creationId xmlns:a16="http://schemas.microsoft.com/office/drawing/2014/main" id="{C21FC7DD-9D09-44CA-0597-9DEB74E2004D}"/>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r="70668" b="27986"/>
          <a:stretch/>
        </p:blipFill>
        <p:spPr>
          <a:xfrm rot="10800000">
            <a:off x="8615880" y="1919288"/>
            <a:ext cx="3576120" cy="4938712"/>
          </a:xfrm>
          <a:prstGeom prst="rect">
            <a:avLst/>
          </a:prstGeom>
        </p:spPr>
      </p:pic>
    </p:spTree>
    <p:extLst>
      <p:ext uri="{BB962C8B-B14F-4D97-AF65-F5344CB8AC3E}">
        <p14:creationId xmlns:p14="http://schemas.microsoft.com/office/powerpoint/2010/main" val="3776879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only, san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164FA935-6078-184F-946C-D8B2130A7BC4}" type="datetime1">
              <a:rPr lang="sv-SE" smtClean="0"/>
              <a:t>2026-05-04</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pic>
        <p:nvPicPr>
          <p:cNvPr id="6" name="Bild 5">
            <a:extLst>
              <a:ext uri="{FF2B5EF4-FFF2-40B4-BE49-F238E27FC236}">
                <a16:creationId xmlns:a16="http://schemas.microsoft.com/office/drawing/2014/main" id="{B0E08DE0-7713-2F89-9CAE-718563F453A7}"/>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r="70668" b="27986"/>
          <a:stretch/>
        </p:blipFill>
        <p:spPr>
          <a:xfrm rot="10800000">
            <a:off x="8615880" y="1919288"/>
            <a:ext cx="3576120" cy="4938712"/>
          </a:xfrm>
          <a:prstGeom prst="rect">
            <a:avLst/>
          </a:prstGeom>
        </p:spPr>
      </p:pic>
    </p:spTree>
    <p:extLst>
      <p:ext uri="{BB962C8B-B14F-4D97-AF65-F5344CB8AC3E}">
        <p14:creationId xmlns:p14="http://schemas.microsoft.com/office/powerpoint/2010/main" val="2293152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chapter, light blue">
    <p:bg>
      <p:bgPr>
        <a:solidFill>
          <a:schemeClr val="accent4"/>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90C470E2-DC28-87C0-F617-C04E8F72383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7218363" cy="2852737"/>
          </a:xfrm>
        </p:spPr>
        <p:txBody>
          <a:bodyPr anchor="b"/>
          <a:lstStyle>
            <a:lvl1pPr>
              <a:defRPr sz="6000"/>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7218363" cy="863600"/>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p>
            <a:fld id="{FC84D86F-77A2-B649-9DAB-4D28280CD96F}" type="datetime1">
              <a:rPr lang="sv-SE" smtClean="0"/>
              <a:t>2026-05-04</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33083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B35DBFB-5CDF-E32D-0562-6D92213809A1}"/>
              </a:ext>
            </a:extLst>
          </p:cNvPr>
          <p:cNvSpPr>
            <a:spLocks noGrp="1"/>
          </p:cNvSpPr>
          <p:nvPr>
            <p:ph type="dt" sz="half" idx="10"/>
          </p:nvPr>
        </p:nvSpPr>
        <p:spPr/>
        <p:txBody>
          <a:bodyPr/>
          <a:lstStyle/>
          <a:p>
            <a:fld id="{878DDE6C-6786-8C48-9317-AF0776715ACF}" type="datetime1">
              <a:rPr lang="sv-SE" smtClean="0"/>
              <a:t>2026-05-04</a:t>
            </a:fld>
            <a:endParaRPr lang="sv-SE"/>
          </a:p>
        </p:txBody>
      </p:sp>
      <p:sp>
        <p:nvSpPr>
          <p:cNvPr id="3" name="Platshållare för sidfot 2">
            <a:extLst>
              <a:ext uri="{FF2B5EF4-FFF2-40B4-BE49-F238E27FC236}">
                <a16:creationId xmlns:a16="http://schemas.microsoft.com/office/drawing/2014/main" id="{9757DD51-31A9-0B97-878B-DC725BEF456D}"/>
              </a:ext>
            </a:extLst>
          </p:cNvPr>
          <p:cNvSpPr>
            <a:spLocks noGrp="1"/>
          </p:cNvSpPr>
          <p:nvPr>
            <p:ph type="ftr" sz="quarter" idx="11"/>
          </p:nvPr>
        </p:nvSpPr>
        <p:spPr/>
        <p:txBody>
          <a:bodyPr/>
          <a:lstStyle/>
          <a:p>
            <a:r>
              <a:rPr lang="sv-SE"/>
              <a:t>Presentation footer</a:t>
            </a:r>
          </a:p>
        </p:txBody>
      </p:sp>
      <p:sp>
        <p:nvSpPr>
          <p:cNvPr id="4" name="Platshållare för bildnummer 3">
            <a:extLst>
              <a:ext uri="{FF2B5EF4-FFF2-40B4-BE49-F238E27FC236}">
                <a16:creationId xmlns:a16="http://schemas.microsoft.com/office/drawing/2014/main" id="{49810C51-F518-224E-FB91-8421FD7D6879}"/>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4134940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Headline and content, top">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a:xfrm>
            <a:off x="1006764" y="326841"/>
            <a:ext cx="10583574" cy="591127"/>
          </a:xfrm>
        </p:spPr>
        <p:txBody>
          <a:bodyPr anchor="ctr"/>
          <a:lstStyle>
            <a:lvl1pPr>
              <a:defRPr sz="3200"/>
            </a:lvl1pPr>
          </a:lstStyle>
          <a:p>
            <a:r>
              <a:rPr lang="en-US"/>
              <a:t>Click to edit Master title style</a:t>
            </a:r>
            <a:endParaRPr lang="sv-SE" dirty="0"/>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a:xfrm>
            <a:off x="600075" y="1366838"/>
            <a:ext cx="10990263" cy="495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31CF0965-93C0-9548-8879-5851BCBC049F}" type="datetime1">
              <a:rPr lang="sv-SE" smtClean="0"/>
              <a:t>2026-05-04</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605808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line only, top">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a:xfrm>
            <a:off x="1006764" y="326841"/>
            <a:ext cx="10583574" cy="591127"/>
          </a:xfrm>
        </p:spPr>
        <p:txBody>
          <a:bodyPr anchor="ctr"/>
          <a:lstStyle>
            <a:lvl1pPr>
              <a:defRPr sz="3200"/>
            </a:lvl1pPr>
          </a:lstStyle>
          <a:p>
            <a:r>
              <a:rPr lang="en-US"/>
              <a:t>Click to edit Master title style</a:t>
            </a:r>
            <a:endParaRPr lang="sv-SE" dirty="0"/>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31CF0965-93C0-9548-8879-5851BCBC049F}" type="datetime1">
              <a:rPr lang="sv-SE" smtClean="0"/>
              <a:t>2026-05-04</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283336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1B17365A-01B8-2D8F-B418-972C1DD7281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804380" y="1703220"/>
            <a:ext cx="2583240" cy="2890766"/>
          </a:xfrm>
          <a:prstGeom prst="rect">
            <a:avLst/>
          </a:prstGeom>
        </p:spPr>
      </p:pic>
      <p:sp>
        <p:nvSpPr>
          <p:cNvPr id="7" name="Platshållare för datum 6">
            <a:extLst>
              <a:ext uri="{FF2B5EF4-FFF2-40B4-BE49-F238E27FC236}">
                <a16:creationId xmlns:a16="http://schemas.microsoft.com/office/drawing/2014/main" id="{E7822B93-C60B-84AC-BEA5-4B6CD8FBD648}"/>
              </a:ext>
            </a:extLst>
          </p:cNvPr>
          <p:cNvSpPr>
            <a:spLocks noGrp="1"/>
          </p:cNvSpPr>
          <p:nvPr>
            <p:ph type="dt" sz="half" idx="10"/>
          </p:nvPr>
        </p:nvSpPr>
        <p:spPr/>
        <p:txBody>
          <a:bodyPr/>
          <a:lstStyle>
            <a:lvl1pPr>
              <a:defRPr>
                <a:solidFill>
                  <a:schemeClr val="bg1"/>
                </a:solidFill>
              </a:defRPr>
            </a:lvl1pPr>
          </a:lstStyle>
          <a:p>
            <a:fld id="{3A3328FD-6257-AC43-9CE4-2903A4D2BB9D}" type="datetime1">
              <a:rPr lang="sv-SE" smtClean="0"/>
              <a:t>2026-05-04</a:t>
            </a:fld>
            <a:endParaRPr lang="sv-SE" dirty="0"/>
          </a:p>
        </p:txBody>
      </p:sp>
      <p:sp>
        <p:nvSpPr>
          <p:cNvPr id="8" name="Platshållare för sidfot 7">
            <a:extLst>
              <a:ext uri="{FF2B5EF4-FFF2-40B4-BE49-F238E27FC236}">
                <a16:creationId xmlns:a16="http://schemas.microsoft.com/office/drawing/2014/main" id="{86CD18D2-CF8B-E9B4-ECC2-C81820148A41}"/>
              </a:ext>
            </a:extLst>
          </p:cNvPr>
          <p:cNvSpPr>
            <a:spLocks noGrp="1"/>
          </p:cNvSpPr>
          <p:nvPr>
            <p:ph type="ftr" sz="quarter" idx="11"/>
          </p:nvPr>
        </p:nvSpPr>
        <p:spPr/>
        <p:txBody>
          <a:bodyPr/>
          <a:lstStyle>
            <a:lvl1pPr>
              <a:defRPr>
                <a:solidFill>
                  <a:schemeClr val="bg1"/>
                </a:solidFill>
              </a:defRPr>
            </a:lvl1pPr>
          </a:lstStyle>
          <a:p>
            <a:r>
              <a:rPr lang="sv-SE"/>
              <a:t>Presentation footer</a:t>
            </a:r>
            <a:endParaRPr lang="sv-SE" dirty="0"/>
          </a:p>
        </p:txBody>
      </p:sp>
      <p:sp>
        <p:nvSpPr>
          <p:cNvPr id="9" name="Platshållare för bildnummer 8">
            <a:extLst>
              <a:ext uri="{FF2B5EF4-FFF2-40B4-BE49-F238E27FC236}">
                <a16:creationId xmlns:a16="http://schemas.microsoft.com/office/drawing/2014/main" id="{652B8956-F2A5-52B7-8331-65942CA3C8C0}"/>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dirty="0"/>
          </a:p>
        </p:txBody>
      </p:sp>
      <p:pic>
        <p:nvPicPr>
          <p:cNvPr id="2" name="Bild 1">
            <a:extLst>
              <a:ext uri="{FF2B5EF4-FFF2-40B4-BE49-F238E27FC236}">
                <a16:creationId xmlns:a16="http://schemas.microsoft.com/office/drawing/2014/main" id="{B31C6E16-A8C5-A850-CB5B-D4A530D7DE27}"/>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73936" b="32409"/>
          <a:stretch/>
        </p:blipFill>
        <p:spPr>
          <a:xfrm>
            <a:off x="-1" y="1"/>
            <a:ext cx="3177767" cy="4635374"/>
          </a:xfrm>
          <a:prstGeom prst="rect">
            <a:avLst/>
          </a:prstGeom>
        </p:spPr>
      </p:pic>
      <p:pic>
        <p:nvPicPr>
          <p:cNvPr id="3" name="Bild 2">
            <a:extLst>
              <a:ext uri="{FF2B5EF4-FFF2-40B4-BE49-F238E27FC236}">
                <a16:creationId xmlns:a16="http://schemas.microsoft.com/office/drawing/2014/main" id="{4EDED1D2-CC81-27E6-259D-AC4805594BE1}"/>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72740" r="75198" b="-1"/>
          <a:stretch/>
        </p:blipFill>
        <p:spPr>
          <a:xfrm flipH="1">
            <a:off x="9166550" y="4988459"/>
            <a:ext cx="3023858" cy="1869540"/>
          </a:xfrm>
          <a:prstGeom prst="rect">
            <a:avLst/>
          </a:prstGeom>
        </p:spPr>
      </p:pic>
    </p:spTree>
    <p:extLst>
      <p:ext uri="{BB962C8B-B14F-4D97-AF65-F5344CB8AC3E}">
        <p14:creationId xmlns:p14="http://schemas.microsoft.com/office/powerpoint/2010/main" val="2326059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ogo, navy blue">
    <p:bg>
      <p:bgPr>
        <a:solidFill>
          <a:schemeClr val="tx2"/>
        </a:solidFill>
        <a:effectLst/>
      </p:bgPr>
    </p:bg>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1B17365A-01B8-2D8F-B418-972C1DD7281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804380" y="1703220"/>
            <a:ext cx="2583240" cy="2890766"/>
          </a:xfrm>
          <a:prstGeom prst="rect">
            <a:avLst/>
          </a:prstGeom>
        </p:spPr>
      </p:pic>
      <p:sp>
        <p:nvSpPr>
          <p:cNvPr id="7" name="Platshållare för datum 6">
            <a:extLst>
              <a:ext uri="{FF2B5EF4-FFF2-40B4-BE49-F238E27FC236}">
                <a16:creationId xmlns:a16="http://schemas.microsoft.com/office/drawing/2014/main" id="{E7822B93-C60B-84AC-BEA5-4B6CD8FBD648}"/>
              </a:ext>
            </a:extLst>
          </p:cNvPr>
          <p:cNvSpPr>
            <a:spLocks noGrp="1"/>
          </p:cNvSpPr>
          <p:nvPr>
            <p:ph type="dt" sz="half" idx="10"/>
          </p:nvPr>
        </p:nvSpPr>
        <p:spPr/>
        <p:txBody>
          <a:bodyPr/>
          <a:lstStyle>
            <a:lvl1pPr>
              <a:defRPr>
                <a:solidFill>
                  <a:schemeClr val="bg1"/>
                </a:solidFill>
              </a:defRPr>
            </a:lvl1pPr>
          </a:lstStyle>
          <a:p>
            <a:fld id="{32BABC24-2A82-014C-9256-A51302708EE4}" type="datetime1">
              <a:rPr lang="sv-SE" smtClean="0"/>
              <a:t>2026-05-04</a:t>
            </a:fld>
            <a:endParaRPr lang="sv-SE" dirty="0"/>
          </a:p>
        </p:txBody>
      </p:sp>
      <p:sp>
        <p:nvSpPr>
          <p:cNvPr id="8" name="Platshållare för sidfot 7">
            <a:extLst>
              <a:ext uri="{FF2B5EF4-FFF2-40B4-BE49-F238E27FC236}">
                <a16:creationId xmlns:a16="http://schemas.microsoft.com/office/drawing/2014/main" id="{86CD18D2-CF8B-E9B4-ECC2-C81820148A41}"/>
              </a:ext>
            </a:extLst>
          </p:cNvPr>
          <p:cNvSpPr>
            <a:spLocks noGrp="1"/>
          </p:cNvSpPr>
          <p:nvPr>
            <p:ph type="ftr" sz="quarter" idx="11"/>
          </p:nvPr>
        </p:nvSpPr>
        <p:spPr/>
        <p:txBody>
          <a:bodyPr/>
          <a:lstStyle>
            <a:lvl1pPr>
              <a:defRPr>
                <a:solidFill>
                  <a:schemeClr val="bg1"/>
                </a:solidFill>
              </a:defRPr>
            </a:lvl1pPr>
          </a:lstStyle>
          <a:p>
            <a:r>
              <a:rPr lang="sv-SE"/>
              <a:t>Presentation footer</a:t>
            </a:r>
            <a:endParaRPr lang="sv-SE" dirty="0"/>
          </a:p>
        </p:txBody>
      </p:sp>
      <p:sp>
        <p:nvSpPr>
          <p:cNvPr id="9" name="Platshållare för bildnummer 8">
            <a:extLst>
              <a:ext uri="{FF2B5EF4-FFF2-40B4-BE49-F238E27FC236}">
                <a16:creationId xmlns:a16="http://schemas.microsoft.com/office/drawing/2014/main" id="{652B8956-F2A5-52B7-8331-65942CA3C8C0}"/>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dirty="0"/>
          </a:p>
        </p:txBody>
      </p:sp>
      <p:pic>
        <p:nvPicPr>
          <p:cNvPr id="2" name="Bild 1">
            <a:extLst>
              <a:ext uri="{FF2B5EF4-FFF2-40B4-BE49-F238E27FC236}">
                <a16:creationId xmlns:a16="http://schemas.microsoft.com/office/drawing/2014/main" id="{0D27DED8-EA09-1EA2-8C8D-DCB1C9F0377C}"/>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73936" b="32409"/>
          <a:stretch/>
        </p:blipFill>
        <p:spPr>
          <a:xfrm>
            <a:off x="-1" y="1"/>
            <a:ext cx="3177767" cy="4635374"/>
          </a:xfrm>
          <a:prstGeom prst="rect">
            <a:avLst/>
          </a:prstGeom>
        </p:spPr>
      </p:pic>
      <p:pic>
        <p:nvPicPr>
          <p:cNvPr id="3" name="Bild 2">
            <a:extLst>
              <a:ext uri="{FF2B5EF4-FFF2-40B4-BE49-F238E27FC236}">
                <a16:creationId xmlns:a16="http://schemas.microsoft.com/office/drawing/2014/main" id="{004E1202-DA06-9B02-2B87-6713C953C357}"/>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72740" r="75198" b="-1"/>
          <a:stretch/>
        </p:blipFill>
        <p:spPr>
          <a:xfrm flipH="1">
            <a:off x="9166550" y="4988459"/>
            <a:ext cx="3023858" cy="1869540"/>
          </a:xfrm>
          <a:prstGeom prst="rect">
            <a:avLst/>
          </a:prstGeom>
        </p:spPr>
      </p:pic>
    </p:spTree>
    <p:extLst>
      <p:ext uri="{BB962C8B-B14F-4D97-AF65-F5344CB8AC3E}">
        <p14:creationId xmlns:p14="http://schemas.microsoft.com/office/powerpoint/2010/main" val="4150311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w to use template">
    <p:spTree>
      <p:nvGrpSpPr>
        <p:cNvPr id="1" name=""/>
        <p:cNvGrpSpPr/>
        <p:nvPr/>
      </p:nvGrpSpPr>
      <p:grpSpPr>
        <a:xfrm>
          <a:off x="0" y="0"/>
          <a:ext cx="0" cy="0"/>
          <a:chOff x="0" y="0"/>
          <a:chExt cx="0" cy="0"/>
        </a:xfrm>
      </p:grpSpPr>
      <p:grpSp>
        <p:nvGrpSpPr>
          <p:cNvPr id="16" name="Grupp 15">
            <a:extLst>
              <a:ext uri="{FF2B5EF4-FFF2-40B4-BE49-F238E27FC236}">
                <a16:creationId xmlns:a16="http://schemas.microsoft.com/office/drawing/2014/main" id="{CE19B76B-69BE-2CE8-2691-D7F57CA2A986}"/>
              </a:ext>
            </a:extLst>
          </p:cNvPr>
          <p:cNvGrpSpPr>
            <a:grpSpLocks noChangeAspect="1"/>
          </p:cNvGrpSpPr>
          <p:nvPr userDrawn="1"/>
        </p:nvGrpSpPr>
        <p:grpSpPr>
          <a:xfrm>
            <a:off x="2347236" y="2028884"/>
            <a:ext cx="1806522" cy="3150398"/>
            <a:chOff x="3971925" y="-1798194"/>
            <a:chExt cx="6248400" cy="10896600"/>
          </a:xfrm>
        </p:grpSpPr>
        <p:pic>
          <p:nvPicPr>
            <p:cNvPr id="13" name="Bildobjekt 12" descr="En bild som visar text, skärmbild, programvara, diagram&#10;&#10;Automatiskt genererad beskrivning">
              <a:extLst>
                <a:ext uri="{FF2B5EF4-FFF2-40B4-BE49-F238E27FC236}">
                  <a16:creationId xmlns:a16="http://schemas.microsoft.com/office/drawing/2014/main" id="{77182B8F-9D5B-E130-993A-698BFACD82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71925" y="3650106"/>
              <a:ext cx="6248400" cy="5448300"/>
            </a:xfrm>
            <a:prstGeom prst="rect">
              <a:avLst/>
            </a:prstGeom>
          </p:spPr>
        </p:pic>
        <p:pic>
          <p:nvPicPr>
            <p:cNvPr id="15" name="Bildobjekt 14" descr="En bild som visar text, skärmbild, programvara, Datorikon&#10;&#10;Automatiskt genererad beskrivning">
              <a:extLst>
                <a:ext uri="{FF2B5EF4-FFF2-40B4-BE49-F238E27FC236}">
                  <a16:creationId xmlns:a16="http://schemas.microsoft.com/office/drawing/2014/main" id="{7DA50AB1-F7A2-EBC7-FB82-E0BBB147318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971925" y="-1798194"/>
              <a:ext cx="6248400" cy="5448300"/>
            </a:xfrm>
            <a:prstGeom prst="rect">
              <a:avLst/>
            </a:prstGeom>
          </p:spPr>
        </p:pic>
      </p:grpSp>
      <p:sp>
        <p:nvSpPr>
          <p:cNvPr id="3" name="Platshållare för datum 2">
            <a:extLst>
              <a:ext uri="{FF2B5EF4-FFF2-40B4-BE49-F238E27FC236}">
                <a16:creationId xmlns:a16="http://schemas.microsoft.com/office/drawing/2014/main" id="{3968F577-4190-D3A2-B5A8-E34ADF1ABC61}"/>
              </a:ext>
            </a:extLst>
          </p:cNvPr>
          <p:cNvSpPr>
            <a:spLocks noGrp="1"/>
          </p:cNvSpPr>
          <p:nvPr>
            <p:ph type="dt" sz="half" idx="10"/>
          </p:nvPr>
        </p:nvSpPr>
        <p:spPr/>
        <p:txBody>
          <a:bodyPr/>
          <a:lstStyle/>
          <a:p>
            <a:fld id="{77AA192B-9140-F746-B429-ACF197DC5439}" type="datetime1">
              <a:rPr lang="sv-SE" smtClean="0"/>
              <a:t>2026-05-04</a:t>
            </a:fld>
            <a:endParaRPr lang="sv-SE" dirty="0"/>
          </a:p>
        </p:txBody>
      </p:sp>
      <p:sp>
        <p:nvSpPr>
          <p:cNvPr id="4" name="Platshållare för sidfot 3">
            <a:extLst>
              <a:ext uri="{FF2B5EF4-FFF2-40B4-BE49-F238E27FC236}">
                <a16:creationId xmlns:a16="http://schemas.microsoft.com/office/drawing/2014/main" id="{2AD44966-3286-DD76-F24B-E5B897B19E36}"/>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618B16DD-2293-3CEC-1E7B-F472FFA64C04}"/>
              </a:ext>
            </a:extLst>
          </p:cNvPr>
          <p:cNvSpPr>
            <a:spLocks noGrp="1"/>
          </p:cNvSpPr>
          <p:nvPr>
            <p:ph type="sldNum" sz="quarter" idx="12"/>
          </p:nvPr>
        </p:nvSpPr>
        <p:spPr/>
        <p:txBody>
          <a:bodyPr/>
          <a:lstStyle/>
          <a:p>
            <a:fld id="{B716C8F4-20CD-364A-8A8E-DE130115B178}" type="slidenum">
              <a:rPr lang="sv-SE" smtClean="0"/>
              <a:pPr/>
              <a:t>‹#›</a:t>
            </a:fld>
            <a:endParaRPr lang="sv-SE"/>
          </a:p>
        </p:txBody>
      </p:sp>
      <p:sp>
        <p:nvSpPr>
          <p:cNvPr id="7" name="textruta 6">
            <a:extLst>
              <a:ext uri="{FF2B5EF4-FFF2-40B4-BE49-F238E27FC236}">
                <a16:creationId xmlns:a16="http://schemas.microsoft.com/office/drawing/2014/main" id="{90ED1EC6-276A-A06E-A517-156B8EACE0DE}"/>
              </a:ext>
            </a:extLst>
          </p:cNvPr>
          <p:cNvSpPr txBox="1"/>
          <p:nvPr userDrawn="1"/>
        </p:nvSpPr>
        <p:spPr>
          <a:xfrm>
            <a:off x="600076" y="1046036"/>
            <a:ext cx="10991850" cy="796252"/>
          </a:xfrm>
          <a:prstGeom prst="rect">
            <a:avLst/>
          </a:prstGeom>
          <a:noFill/>
        </p:spPr>
        <p:txBody>
          <a:bodyPr wrap="square" anchor="t">
            <a:noAutofit/>
          </a:bodyPr>
          <a:lstStyle/>
          <a:p>
            <a:r>
              <a:rPr lang="en-US" sz="3600" b="1" noProof="0" dirty="0">
                <a:solidFill>
                  <a:schemeClr val="tx2"/>
                </a:solidFill>
                <a:latin typeface="+mj-lt"/>
              </a:rPr>
              <a:t>How to use this template</a:t>
            </a:r>
          </a:p>
        </p:txBody>
      </p:sp>
      <p:sp>
        <p:nvSpPr>
          <p:cNvPr id="6" name="textruta 5">
            <a:extLst>
              <a:ext uri="{FF2B5EF4-FFF2-40B4-BE49-F238E27FC236}">
                <a16:creationId xmlns:a16="http://schemas.microsoft.com/office/drawing/2014/main" id="{A169F84A-F3A8-EFE5-7C9A-F2537DED6605}"/>
              </a:ext>
            </a:extLst>
          </p:cNvPr>
          <p:cNvSpPr txBox="1"/>
          <p:nvPr userDrawn="1"/>
        </p:nvSpPr>
        <p:spPr>
          <a:xfrm>
            <a:off x="716536" y="2472816"/>
            <a:ext cx="1469735" cy="723275"/>
          </a:xfrm>
          <a:prstGeom prst="rect">
            <a:avLst/>
          </a:prstGeom>
          <a:noFill/>
        </p:spPr>
        <p:txBody>
          <a:bodyPr wrap="square" lIns="0" tIns="0" rIns="0" bIns="0" rtlCol="0">
            <a:spAutoFit/>
          </a:bodyPr>
          <a:lstStyle/>
          <a:p>
            <a:pPr>
              <a:spcAft>
                <a:spcPts val="600"/>
              </a:spcAft>
            </a:pPr>
            <a:r>
              <a:rPr lang="en-US" sz="1000" b="1" noProof="0" dirty="0">
                <a:solidFill>
                  <a:schemeClr val="tx2"/>
                </a:solidFill>
              </a:rPr>
              <a:t>Slide templates</a:t>
            </a:r>
          </a:p>
          <a:p>
            <a:pPr>
              <a:spcAft>
                <a:spcPts val="600"/>
              </a:spcAft>
            </a:pPr>
            <a:r>
              <a:rPr lang="en-US" sz="800" noProof="0" dirty="0"/>
              <a:t>Click on </a:t>
            </a:r>
            <a:r>
              <a:rPr lang="en-US" sz="800" i="1" noProof="0" dirty="0"/>
              <a:t>New slide</a:t>
            </a:r>
            <a:r>
              <a:rPr lang="en-US" sz="800" noProof="0" dirty="0"/>
              <a:t> to see the templates various template slide. Choose one to suite </a:t>
            </a:r>
            <a:br>
              <a:rPr lang="en-US" sz="800" noProof="0" dirty="0"/>
            </a:br>
            <a:r>
              <a:rPr lang="en-US" sz="800" noProof="0" dirty="0"/>
              <a:t>your content.</a:t>
            </a:r>
          </a:p>
        </p:txBody>
      </p:sp>
      <p:sp>
        <p:nvSpPr>
          <p:cNvPr id="8" name="textruta 7">
            <a:extLst>
              <a:ext uri="{FF2B5EF4-FFF2-40B4-BE49-F238E27FC236}">
                <a16:creationId xmlns:a16="http://schemas.microsoft.com/office/drawing/2014/main" id="{768BCC39-F9DA-DF60-4025-17B6E0131556}"/>
              </a:ext>
            </a:extLst>
          </p:cNvPr>
          <p:cNvSpPr txBox="1"/>
          <p:nvPr userDrawn="1"/>
        </p:nvSpPr>
        <p:spPr>
          <a:xfrm>
            <a:off x="716537" y="3685917"/>
            <a:ext cx="1469735" cy="692497"/>
          </a:xfrm>
          <a:prstGeom prst="rect">
            <a:avLst/>
          </a:prstGeom>
          <a:noFill/>
        </p:spPr>
        <p:txBody>
          <a:bodyPr wrap="square" lIns="0" tIns="0" rIns="0" bIns="0" rtlCol="0">
            <a:spAutoFit/>
          </a:bodyPr>
          <a:lstStyle/>
          <a:p>
            <a:pPr>
              <a:spcAft>
                <a:spcPts val="600"/>
              </a:spcAft>
            </a:pPr>
            <a:r>
              <a:rPr lang="en-US" sz="800" b="1" noProof="0" dirty="0">
                <a:solidFill>
                  <a:schemeClr val="tx2"/>
                </a:solidFill>
              </a:rPr>
              <a:t>Layout</a:t>
            </a:r>
          </a:p>
          <a:p>
            <a:pPr>
              <a:spcAft>
                <a:spcPts val="600"/>
              </a:spcAft>
            </a:pPr>
            <a:r>
              <a:rPr lang="en-US" sz="800" noProof="0" dirty="0"/>
              <a:t>If you’d like to change slide template on an existing slide, click on </a:t>
            </a:r>
            <a:r>
              <a:rPr lang="en-US" sz="800" i="1" noProof="0" dirty="0"/>
              <a:t>Layout</a:t>
            </a:r>
            <a:r>
              <a:rPr lang="en-US" sz="800" noProof="0" dirty="0"/>
              <a:t> and select a new template. </a:t>
            </a:r>
          </a:p>
        </p:txBody>
      </p:sp>
      <p:sp>
        <p:nvSpPr>
          <p:cNvPr id="9" name="textruta 8">
            <a:extLst>
              <a:ext uri="{FF2B5EF4-FFF2-40B4-BE49-F238E27FC236}">
                <a16:creationId xmlns:a16="http://schemas.microsoft.com/office/drawing/2014/main" id="{F266C024-6842-2553-28D2-931168DE2970}"/>
              </a:ext>
            </a:extLst>
          </p:cNvPr>
          <p:cNvSpPr txBox="1"/>
          <p:nvPr userDrawn="1"/>
        </p:nvSpPr>
        <p:spPr>
          <a:xfrm>
            <a:off x="716536" y="4881301"/>
            <a:ext cx="1469735" cy="569387"/>
          </a:xfrm>
          <a:prstGeom prst="rect">
            <a:avLst/>
          </a:prstGeom>
          <a:noFill/>
        </p:spPr>
        <p:txBody>
          <a:bodyPr wrap="square" lIns="0" tIns="0" rIns="0" bIns="0" rtlCol="0">
            <a:spAutoFit/>
          </a:bodyPr>
          <a:lstStyle/>
          <a:p>
            <a:pPr>
              <a:spcAft>
                <a:spcPts val="600"/>
              </a:spcAft>
            </a:pPr>
            <a:r>
              <a:rPr lang="en-US" sz="800" b="1" noProof="0" dirty="0">
                <a:solidFill>
                  <a:schemeClr val="tx2"/>
                </a:solidFill>
              </a:rPr>
              <a:t>Reset</a:t>
            </a:r>
          </a:p>
          <a:p>
            <a:pPr>
              <a:spcAft>
                <a:spcPts val="600"/>
              </a:spcAft>
            </a:pPr>
            <a:r>
              <a:rPr lang="en-US" sz="800" noProof="0" dirty="0"/>
              <a:t>Reset a slide to the slide templates design by </a:t>
            </a:r>
            <a:br>
              <a:rPr lang="en-US" sz="800" noProof="0" dirty="0"/>
            </a:br>
            <a:r>
              <a:rPr lang="en-US" sz="800" noProof="0" dirty="0"/>
              <a:t>clicking on </a:t>
            </a:r>
            <a:r>
              <a:rPr lang="en-US" sz="800" i="1" noProof="0" dirty="0"/>
              <a:t>Reset</a:t>
            </a:r>
            <a:r>
              <a:rPr lang="en-US" sz="800" noProof="0" dirty="0"/>
              <a:t>. </a:t>
            </a:r>
          </a:p>
        </p:txBody>
      </p:sp>
      <p:sp>
        <p:nvSpPr>
          <p:cNvPr id="10" name="textruta 9">
            <a:extLst>
              <a:ext uri="{FF2B5EF4-FFF2-40B4-BE49-F238E27FC236}">
                <a16:creationId xmlns:a16="http://schemas.microsoft.com/office/drawing/2014/main" id="{C49C5967-B80A-E7A8-432B-804EA96184DA}"/>
              </a:ext>
            </a:extLst>
          </p:cNvPr>
          <p:cNvSpPr txBox="1"/>
          <p:nvPr userDrawn="1"/>
        </p:nvSpPr>
        <p:spPr>
          <a:xfrm>
            <a:off x="4586575" y="2066955"/>
            <a:ext cx="1361445" cy="1092607"/>
          </a:xfrm>
          <a:prstGeom prst="rect">
            <a:avLst/>
          </a:prstGeom>
          <a:noFill/>
        </p:spPr>
        <p:txBody>
          <a:bodyPr wrap="square" lIns="0" tIns="0" rIns="0" bIns="0" rtlCol="0">
            <a:spAutoFit/>
          </a:bodyPr>
          <a:lstStyle/>
          <a:p>
            <a:pPr>
              <a:spcAft>
                <a:spcPts val="600"/>
              </a:spcAft>
            </a:pPr>
            <a:r>
              <a:rPr lang="en-US" sz="1000" b="1" noProof="0" dirty="0">
                <a:solidFill>
                  <a:schemeClr val="tx2"/>
                </a:solidFill>
              </a:rPr>
              <a:t>Colors</a:t>
            </a:r>
          </a:p>
          <a:p>
            <a:pPr>
              <a:spcAft>
                <a:spcPts val="600"/>
              </a:spcAft>
            </a:pPr>
            <a:r>
              <a:rPr lang="en-US" sz="800" noProof="0" dirty="0"/>
              <a:t>This template is programmed with the KTH color palette. The correct colors are the in top row under </a:t>
            </a:r>
            <a:r>
              <a:rPr lang="en-US" sz="800" i="1" noProof="0" dirty="0"/>
              <a:t>Theme Colors</a:t>
            </a:r>
            <a:r>
              <a:rPr lang="en-US" sz="800" noProof="0" dirty="0"/>
              <a:t> and all colors under </a:t>
            </a:r>
            <a:r>
              <a:rPr lang="en-US" sz="800" i="1" noProof="0" dirty="0"/>
              <a:t>Custom Colors</a:t>
            </a:r>
            <a:r>
              <a:rPr lang="en-US" sz="800" noProof="0" dirty="0"/>
              <a:t>. Only use the correct colors.</a:t>
            </a:r>
          </a:p>
        </p:txBody>
      </p:sp>
      <p:sp>
        <p:nvSpPr>
          <p:cNvPr id="17" name="textruta 16">
            <a:extLst>
              <a:ext uri="{FF2B5EF4-FFF2-40B4-BE49-F238E27FC236}">
                <a16:creationId xmlns:a16="http://schemas.microsoft.com/office/drawing/2014/main" id="{5077E03A-6420-92EB-FBAB-1A11484F6E1E}"/>
              </a:ext>
            </a:extLst>
          </p:cNvPr>
          <p:cNvSpPr txBox="1"/>
          <p:nvPr userDrawn="1"/>
        </p:nvSpPr>
        <p:spPr>
          <a:xfrm>
            <a:off x="6938221" y="2303726"/>
            <a:ext cx="598588" cy="307777"/>
          </a:xfrm>
          <a:prstGeom prst="rect">
            <a:avLst/>
          </a:prstGeom>
          <a:noFill/>
        </p:spPr>
        <p:txBody>
          <a:bodyPr wrap="square" lIns="0" tIns="0" rIns="0" bIns="0" rtlCol="0">
            <a:spAutoFit/>
          </a:bodyPr>
          <a:lstStyle/>
          <a:p>
            <a:r>
              <a:rPr lang="en-US" sz="500" noProof="0" dirty="0">
                <a:solidFill>
                  <a:srgbClr val="F9535C"/>
                </a:solidFill>
              </a:rPr>
              <a:t>Do </a:t>
            </a:r>
            <a:r>
              <a:rPr lang="en-US" sz="500" u="sng" noProof="0" dirty="0">
                <a:solidFill>
                  <a:srgbClr val="F9535C"/>
                </a:solidFill>
              </a:rPr>
              <a:t>NOT</a:t>
            </a:r>
            <a:r>
              <a:rPr lang="en-US" sz="500" noProof="0" dirty="0">
                <a:solidFill>
                  <a:srgbClr val="F9535C"/>
                </a:solidFill>
              </a:rPr>
              <a:t> use the colors PowerPoint auto generates. They are not on brand. </a:t>
            </a:r>
          </a:p>
        </p:txBody>
      </p:sp>
      <p:sp>
        <p:nvSpPr>
          <p:cNvPr id="21" name="textruta 20">
            <a:extLst>
              <a:ext uri="{FF2B5EF4-FFF2-40B4-BE49-F238E27FC236}">
                <a16:creationId xmlns:a16="http://schemas.microsoft.com/office/drawing/2014/main" id="{8926CA3B-DA70-E9B7-6DA6-A695DCFB4726}"/>
              </a:ext>
            </a:extLst>
          </p:cNvPr>
          <p:cNvSpPr txBox="1"/>
          <p:nvPr userDrawn="1"/>
        </p:nvSpPr>
        <p:spPr>
          <a:xfrm>
            <a:off x="8095279" y="2061013"/>
            <a:ext cx="1588210" cy="2185214"/>
          </a:xfrm>
          <a:prstGeom prst="rect">
            <a:avLst/>
          </a:prstGeom>
          <a:noFill/>
        </p:spPr>
        <p:txBody>
          <a:bodyPr wrap="square" lIns="0" tIns="0" rIns="0" bIns="0" rtlCol="0">
            <a:spAutoFit/>
          </a:bodyPr>
          <a:lstStyle/>
          <a:p>
            <a:pPr>
              <a:spcAft>
                <a:spcPts val="600"/>
              </a:spcAft>
            </a:pPr>
            <a:r>
              <a:rPr lang="en-US" sz="1000" b="1" noProof="0" dirty="0">
                <a:solidFill>
                  <a:schemeClr val="tx2"/>
                </a:solidFill>
              </a:rPr>
              <a:t>Change the image crop</a:t>
            </a:r>
          </a:p>
          <a:p>
            <a:pPr>
              <a:spcAft>
                <a:spcPts val="600"/>
              </a:spcAft>
            </a:pPr>
            <a:r>
              <a:rPr lang="en-US" sz="800" noProof="0" dirty="0"/>
              <a:t>When an image is placed in an image place holder, PowerPoint automatically crops the image to fit the placeholder. To alter what part of the image is shown:</a:t>
            </a:r>
          </a:p>
          <a:p>
            <a:pPr marL="120600" indent="-120600">
              <a:spcAft>
                <a:spcPts val="600"/>
              </a:spcAft>
              <a:buClr>
                <a:schemeClr val="accent1"/>
              </a:buClr>
              <a:buFont typeface="+mj-lt"/>
              <a:buAutoNum type="arabicPeriod"/>
            </a:pPr>
            <a:r>
              <a:rPr lang="en-US" sz="800" noProof="0" dirty="0"/>
              <a:t>Select the image and go to </a:t>
            </a:r>
            <a:br>
              <a:rPr lang="en-US" sz="800" noProof="0" dirty="0"/>
            </a:br>
            <a:r>
              <a:rPr lang="en-US" sz="800" noProof="0" dirty="0"/>
              <a:t>the </a:t>
            </a:r>
            <a:r>
              <a:rPr lang="en-US" sz="800" i="1" noProof="0" dirty="0"/>
              <a:t>Picture Format </a:t>
            </a:r>
            <a:r>
              <a:rPr lang="en-US" sz="800" noProof="0" dirty="0"/>
              <a:t>tab. </a:t>
            </a:r>
          </a:p>
          <a:p>
            <a:pPr marL="120600" indent="-120600">
              <a:spcAft>
                <a:spcPts val="600"/>
              </a:spcAft>
              <a:buClr>
                <a:schemeClr val="accent1"/>
              </a:buClr>
              <a:buFont typeface="+mj-lt"/>
              <a:buAutoNum type="arabicPeriod"/>
            </a:pPr>
            <a:r>
              <a:rPr lang="en-US" sz="800" noProof="0" dirty="0"/>
              <a:t>Choose </a:t>
            </a:r>
            <a:r>
              <a:rPr lang="en-US" sz="800" i="1" noProof="0" dirty="0"/>
              <a:t>Crop</a:t>
            </a:r>
            <a:r>
              <a:rPr lang="en-US" sz="800" noProof="0" dirty="0"/>
              <a:t>. Now, the entire image is visible, the cropped out parts are darker. </a:t>
            </a:r>
          </a:p>
          <a:p>
            <a:pPr marL="120600" indent="-120600">
              <a:spcAft>
                <a:spcPts val="600"/>
              </a:spcAft>
              <a:buClr>
                <a:schemeClr val="accent1"/>
              </a:buClr>
              <a:buFont typeface="+mj-lt"/>
              <a:buAutoNum type="arabicPeriod"/>
            </a:pPr>
            <a:r>
              <a:rPr lang="en-US" sz="800" noProof="0" dirty="0"/>
              <a:t>Now you can move the image around within the placeholder and/or zoom in by pulling the corners of the image. </a:t>
            </a:r>
          </a:p>
        </p:txBody>
      </p:sp>
      <p:sp>
        <p:nvSpPr>
          <p:cNvPr id="23" name="textruta 22">
            <a:extLst>
              <a:ext uri="{FF2B5EF4-FFF2-40B4-BE49-F238E27FC236}">
                <a16:creationId xmlns:a16="http://schemas.microsoft.com/office/drawing/2014/main" id="{4FF18537-A6AC-E08C-1D06-F4EFDB0287B8}"/>
              </a:ext>
            </a:extLst>
          </p:cNvPr>
          <p:cNvSpPr txBox="1"/>
          <p:nvPr userDrawn="1"/>
        </p:nvSpPr>
        <p:spPr>
          <a:xfrm>
            <a:off x="10058400" y="2061013"/>
            <a:ext cx="1486590" cy="1692771"/>
          </a:xfrm>
          <a:prstGeom prst="rect">
            <a:avLst/>
          </a:prstGeom>
          <a:noFill/>
        </p:spPr>
        <p:txBody>
          <a:bodyPr wrap="square" lIns="0" tIns="0" rIns="0" bIns="0" rtlCol="0">
            <a:spAutoFit/>
          </a:bodyPr>
          <a:lstStyle/>
          <a:p>
            <a:pPr>
              <a:spcAft>
                <a:spcPts val="600"/>
              </a:spcAft>
            </a:pPr>
            <a:r>
              <a:rPr lang="en-US" sz="1000" b="1" noProof="0" dirty="0">
                <a:solidFill>
                  <a:schemeClr val="tx2"/>
                </a:solidFill>
              </a:rPr>
              <a:t>Edit image background</a:t>
            </a:r>
          </a:p>
          <a:p>
            <a:pPr marL="120600" indent="-120600">
              <a:spcAft>
                <a:spcPts val="600"/>
              </a:spcAft>
              <a:buClr>
                <a:schemeClr val="accent1"/>
              </a:buClr>
              <a:buAutoNum type="arabicPeriod"/>
            </a:pPr>
            <a:r>
              <a:rPr lang="en-US" sz="800" noProof="0" dirty="0"/>
              <a:t>Select </a:t>
            </a:r>
            <a:r>
              <a:rPr lang="en-US" sz="800" i="1" noProof="0" dirty="0"/>
              <a:t>Design</a:t>
            </a:r>
            <a:r>
              <a:rPr lang="en-US" sz="800" noProof="0" dirty="0"/>
              <a:t> &gt; </a:t>
            </a:r>
            <a:r>
              <a:rPr lang="en-US" sz="800" i="1" noProof="0" dirty="0"/>
              <a:t>Format Background</a:t>
            </a:r>
            <a:r>
              <a:rPr lang="en-US" sz="800" noProof="0" dirty="0"/>
              <a:t>.</a:t>
            </a:r>
          </a:p>
          <a:p>
            <a:pPr marL="120600" indent="-120600">
              <a:spcAft>
                <a:spcPts val="600"/>
              </a:spcAft>
              <a:buClr>
                <a:schemeClr val="accent1"/>
              </a:buClr>
              <a:buAutoNum type="arabicPeriod"/>
            </a:pPr>
            <a:r>
              <a:rPr lang="en-US" sz="800" noProof="0" dirty="0"/>
              <a:t>In the </a:t>
            </a:r>
            <a:r>
              <a:rPr lang="en-US" sz="800" i="1" noProof="0" dirty="0"/>
              <a:t>Format Background pane</a:t>
            </a:r>
            <a:r>
              <a:rPr lang="en-US" sz="800" noProof="0" dirty="0"/>
              <a:t>, select </a:t>
            </a:r>
            <a:r>
              <a:rPr lang="en-US" sz="800" i="1" noProof="0" dirty="0"/>
              <a:t>Picture or texture fill</a:t>
            </a:r>
            <a:r>
              <a:rPr lang="en-US" sz="800" noProof="0" dirty="0"/>
              <a:t>.</a:t>
            </a:r>
          </a:p>
          <a:p>
            <a:pPr marL="120600" indent="-120600">
              <a:spcAft>
                <a:spcPts val="600"/>
              </a:spcAft>
              <a:buClr>
                <a:schemeClr val="accent1"/>
              </a:buClr>
              <a:buAutoNum type="arabicPeriod"/>
            </a:pPr>
            <a:r>
              <a:rPr lang="en-US" sz="800" noProof="0" dirty="0"/>
              <a:t>Select </a:t>
            </a:r>
            <a:r>
              <a:rPr lang="en-US" sz="800" i="1" noProof="0" dirty="0"/>
              <a:t>File</a:t>
            </a:r>
            <a:r>
              <a:rPr lang="en-US" sz="800" noProof="0" dirty="0"/>
              <a:t>.</a:t>
            </a:r>
          </a:p>
          <a:p>
            <a:pPr marL="120600" indent="-120600">
              <a:spcAft>
                <a:spcPts val="600"/>
              </a:spcAft>
              <a:buClr>
                <a:schemeClr val="accent1"/>
              </a:buClr>
              <a:buAutoNum type="arabicPeriod"/>
            </a:pPr>
            <a:r>
              <a:rPr lang="en-US" sz="800" noProof="0" dirty="0"/>
              <a:t>In the </a:t>
            </a:r>
            <a:r>
              <a:rPr lang="en-US" sz="800" i="1" noProof="0" dirty="0"/>
              <a:t>Insert Picture</a:t>
            </a:r>
            <a:r>
              <a:rPr lang="en-US" sz="800" noProof="0" dirty="0"/>
              <a:t> dialog box, choose the picture </a:t>
            </a:r>
            <a:br>
              <a:rPr lang="en-US" sz="800" noProof="0" dirty="0"/>
            </a:br>
            <a:r>
              <a:rPr lang="en-US" sz="800" noProof="0" dirty="0"/>
              <a:t>you want to use and then select </a:t>
            </a:r>
            <a:r>
              <a:rPr lang="en-US" sz="800" i="1" noProof="0" dirty="0"/>
              <a:t>Insert</a:t>
            </a:r>
            <a:r>
              <a:rPr lang="en-US" sz="800" noProof="0" dirty="0"/>
              <a:t>.</a:t>
            </a:r>
          </a:p>
        </p:txBody>
      </p:sp>
      <p:sp>
        <p:nvSpPr>
          <p:cNvPr id="24" name="textruta 23">
            <a:extLst>
              <a:ext uri="{FF2B5EF4-FFF2-40B4-BE49-F238E27FC236}">
                <a16:creationId xmlns:a16="http://schemas.microsoft.com/office/drawing/2014/main" id="{49208D86-4998-5146-37DE-48F0F8DCB7BC}"/>
              </a:ext>
            </a:extLst>
          </p:cNvPr>
          <p:cNvSpPr txBox="1"/>
          <p:nvPr userDrawn="1"/>
        </p:nvSpPr>
        <p:spPr>
          <a:xfrm>
            <a:off x="4586575" y="4075714"/>
            <a:ext cx="1295401" cy="1569660"/>
          </a:xfrm>
          <a:prstGeom prst="rect">
            <a:avLst/>
          </a:prstGeom>
          <a:noFill/>
        </p:spPr>
        <p:txBody>
          <a:bodyPr wrap="square" lIns="0" tIns="0" rIns="0" bIns="0" rtlCol="0">
            <a:spAutoFit/>
          </a:bodyPr>
          <a:lstStyle/>
          <a:p>
            <a:pPr>
              <a:spcAft>
                <a:spcPts val="600"/>
              </a:spcAft>
            </a:pPr>
            <a:r>
              <a:rPr lang="en-US" sz="1000" b="1" noProof="0" dirty="0">
                <a:solidFill>
                  <a:schemeClr val="tx2"/>
                </a:solidFill>
              </a:rPr>
              <a:t>Header and footer</a:t>
            </a:r>
          </a:p>
          <a:p>
            <a:pPr>
              <a:spcAft>
                <a:spcPts val="600"/>
              </a:spcAft>
            </a:pPr>
            <a:r>
              <a:rPr lang="en-US" sz="800" noProof="0" dirty="0"/>
              <a:t>Insert header/footer, </a:t>
            </a:r>
            <a:br>
              <a:rPr lang="en-US" sz="800" noProof="0" dirty="0"/>
            </a:br>
            <a:r>
              <a:rPr lang="en-US" sz="800" noProof="0" dirty="0"/>
              <a:t>date and page numbers:</a:t>
            </a:r>
          </a:p>
          <a:p>
            <a:pPr marL="120600" indent="-120600">
              <a:spcAft>
                <a:spcPts val="600"/>
              </a:spcAft>
              <a:buClr>
                <a:schemeClr val="accent1"/>
              </a:buClr>
              <a:buFont typeface="+mj-lt"/>
              <a:buAutoNum type="arabicPeriod"/>
            </a:pPr>
            <a:r>
              <a:rPr lang="en-US" sz="800" noProof="0" dirty="0"/>
              <a:t>On the </a:t>
            </a:r>
            <a:r>
              <a:rPr lang="en-US" sz="800" i="1" noProof="0" dirty="0"/>
              <a:t>Insert</a:t>
            </a:r>
            <a:r>
              <a:rPr lang="en-US" sz="800" noProof="0" dirty="0"/>
              <a:t> tab, </a:t>
            </a:r>
            <a:br>
              <a:rPr lang="en-US" sz="800" noProof="0" dirty="0"/>
            </a:br>
            <a:r>
              <a:rPr lang="en-US" sz="800" noProof="0" dirty="0"/>
              <a:t>click </a:t>
            </a:r>
            <a:r>
              <a:rPr lang="en-US" sz="800" i="1" noProof="0" dirty="0"/>
              <a:t>Header &amp; Footer</a:t>
            </a:r>
            <a:r>
              <a:rPr lang="en-US" sz="800" noProof="0" dirty="0"/>
              <a:t>.</a:t>
            </a:r>
          </a:p>
          <a:p>
            <a:pPr marL="120600" indent="-120600">
              <a:spcAft>
                <a:spcPts val="600"/>
              </a:spcAft>
              <a:buClr>
                <a:schemeClr val="accent1"/>
              </a:buClr>
              <a:buFont typeface="+mj-lt"/>
              <a:buAutoNum type="arabicPeriod"/>
            </a:pPr>
            <a:r>
              <a:rPr lang="en-US" sz="800" noProof="0" dirty="0"/>
              <a:t>In the Header and Footer box, on the Slide tab, select the information you want.</a:t>
            </a:r>
          </a:p>
          <a:p>
            <a:pPr marL="120600" indent="-120600">
              <a:spcAft>
                <a:spcPts val="600"/>
              </a:spcAft>
              <a:buClr>
                <a:schemeClr val="accent1"/>
              </a:buClr>
              <a:buFont typeface="+mj-lt"/>
              <a:buAutoNum type="arabicPeriod"/>
            </a:pPr>
            <a:r>
              <a:rPr lang="en-US" sz="800" noProof="0" dirty="0"/>
              <a:t>Click </a:t>
            </a:r>
            <a:r>
              <a:rPr lang="en-US" sz="800" i="1" noProof="0" dirty="0"/>
              <a:t>Apply to All</a:t>
            </a:r>
            <a:r>
              <a:rPr lang="en-US" sz="800" noProof="0" dirty="0"/>
              <a:t>.</a:t>
            </a:r>
          </a:p>
        </p:txBody>
      </p:sp>
      <p:pic>
        <p:nvPicPr>
          <p:cNvPr id="32" name="Bildobjekt 31" descr="En bild som visar moln, utomhus, himmel, byggnad&#10;&#10;Automatiskt genererad beskrivning">
            <a:extLst>
              <a:ext uri="{FF2B5EF4-FFF2-40B4-BE49-F238E27FC236}">
                <a16:creationId xmlns:a16="http://schemas.microsoft.com/office/drawing/2014/main" id="{94D13EAB-F856-BC62-1623-0235CE917A4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66200" y="4318565"/>
            <a:ext cx="1493231" cy="1981989"/>
          </a:xfrm>
          <a:prstGeom prst="rect">
            <a:avLst/>
          </a:prstGeom>
        </p:spPr>
      </p:pic>
      <p:pic>
        <p:nvPicPr>
          <p:cNvPr id="34" name="Picture 4" descr="Microsoft PowerPoint 365 Overview and Supported File Types">
            <a:extLst>
              <a:ext uri="{FF2B5EF4-FFF2-40B4-BE49-F238E27FC236}">
                <a16:creationId xmlns:a16="http://schemas.microsoft.com/office/drawing/2014/main" id="{6B95C2D0-3101-BE06-9875-AF2510CF817D}"/>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a:ext>
            </a:extLst>
          </a:blip>
          <a:srcRect/>
          <a:stretch/>
        </p:blipFill>
        <p:spPr bwMode="auto">
          <a:xfrm>
            <a:off x="721644" y="2028884"/>
            <a:ext cx="208587" cy="3343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Microsoft PowerPoint 365 Overview and Supported File Types">
            <a:extLst>
              <a:ext uri="{FF2B5EF4-FFF2-40B4-BE49-F238E27FC236}">
                <a16:creationId xmlns:a16="http://schemas.microsoft.com/office/drawing/2014/main" id="{D259F975-3B73-BC3A-B353-F3B57056CAFE}"/>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716536" y="3527233"/>
            <a:ext cx="328130" cy="1053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Microsoft PowerPoint 365 Overview and Supported File Types">
            <a:extLst>
              <a:ext uri="{FF2B5EF4-FFF2-40B4-BE49-F238E27FC236}">
                <a16:creationId xmlns:a16="http://schemas.microsoft.com/office/drawing/2014/main" id="{C0490137-5992-062D-6D6B-7856F08EDE8C}"/>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a:stretch/>
        </p:blipFill>
        <p:spPr bwMode="auto">
          <a:xfrm>
            <a:off x="716536" y="4708556"/>
            <a:ext cx="256300" cy="1053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ader and Footer on slides - Microsoft PowerPoint 365">
            <a:extLst>
              <a:ext uri="{FF2B5EF4-FFF2-40B4-BE49-F238E27FC236}">
                <a16:creationId xmlns:a16="http://schemas.microsoft.com/office/drawing/2014/main" id="{514F44FF-F14B-3D48-E9D1-E7E8BB20F671}"/>
              </a:ext>
            </a:extLst>
          </p:cNvPr>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6062042" y="4075714"/>
            <a:ext cx="1493231" cy="1103568"/>
          </a:xfrm>
          <a:prstGeom prst="rect">
            <a:avLst/>
          </a:prstGeom>
          <a:noFill/>
          <a:extLst>
            <a:ext uri="{909E8E84-426E-40DD-AFC4-6F175D3DCCD1}">
              <a14:hiddenFill xmlns:a14="http://schemas.microsoft.com/office/drawing/2010/main">
                <a:solidFill>
                  <a:srgbClr val="FFFFFF"/>
                </a:solidFill>
              </a14:hiddenFill>
            </a:ext>
          </a:extLst>
        </p:spPr>
      </p:pic>
      <p:grpSp>
        <p:nvGrpSpPr>
          <p:cNvPr id="1125" name="Grupp 1124">
            <a:extLst>
              <a:ext uri="{FF2B5EF4-FFF2-40B4-BE49-F238E27FC236}">
                <a16:creationId xmlns:a16="http://schemas.microsoft.com/office/drawing/2014/main" id="{918579BF-BDEF-7B25-9DCA-62CC6D39793B}"/>
              </a:ext>
            </a:extLst>
          </p:cNvPr>
          <p:cNvGrpSpPr/>
          <p:nvPr userDrawn="1"/>
        </p:nvGrpSpPr>
        <p:grpSpPr>
          <a:xfrm>
            <a:off x="6063783" y="2031850"/>
            <a:ext cx="800155" cy="1688467"/>
            <a:chOff x="6063783" y="2031850"/>
            <a:chExt cx="1800691" cy="3799773"/>
          </a:xfrm>
        </p:grpSpPr>
        <p:pic>
          <p:nvPicPr>
            <p:cNvPr id="1030" name="Picture 6" descr="Hacking PowerPoint to create custom colors | BrightCarbon">
              <a:extLst>
                <a:ext uri="{FF2B5EF4-FFF2-40B4-BE49-F238E27FC236}">
                  <a16:creationId xmlns:a16="http://schemas.microsoft.com/office/drawing/2014/main" id="{1E944A0E-9B5A-F599-847C-0737479E7BC1}"/>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a:ext>
              </a:extLst>
            </a:blip>
            <a:srcRect l="36641" r="36664"/>
            <a:stretch/>
          </p:blipFill>
          <p:spPr bwMode="auto">
            <a:xfrm>
              <a:off x="6063783" y="2031850"/>
              <a:ext cx="1800691" cy="3799773"/>
            </a:xfrm>
            <a:prstGeom prst="rect">
              <a:avLst/>
            </a:prstGeom>
            <a:noFill/>
            <a:extLst>
              <a:ext uri="{909E8E84-426E-40DD-AFC4-6F175D3DCCD1}">
                <a14:hiddenFill xmlns:a14="http://schemas.microsoft.com/office/drawing/2010/main">
                  <a:solidFill>
                    <a:srgbClr val="FFFFFF"/>
                  </a:solidFill>
                </a14:hiddenFill>
              </a:ext>
            </a:extLst>
          </p:spPr>
        </p:pic>
        <p:sp>
          <p:nvSpPr>
            <p:cNvPr id="1123" name="Rektangel 1122">
              <a:extLst>
                <a:ext uri="{FF2B5EF4-FFF2-40B4-BE49-F238E27FC236}">
                  <a16:creationId xmlns:a16="http://schemas.microsoft.com/office/drawing/2014/main" id="{1ED61660-0DB3-CEA4-C27E-195D3290C063}"/>
                </a:ext>
              </a:extLst>
            </p:cNvPr>
            <p:cNvSpPr/>
            <p:nvPr userDrawn="1"/>
          </p:nvSpPr>
          <p:spPr>
            <a:xfrm>
              <a:off x="6095206" y="3789106"/>
              <a:ext cx="1743870" cy="7370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24" name="Rektangel 1123">
              <a:extLst>
                <a:ext uri="{FF2B5EF4-FFF2-40B4-BE49-F238E27FC236}">
                  <a16:creationId xmlns:a16="http://schemas.microsoft.com/office/drawing/2014/main" id="{97E61731-FF1C-C73E-9B81-82B5C53D7931}"/>
                </a:ext>
              </a:extLst>
            </p:cNvPr>
            <p:cNvSpPr/>
            <p:nvPr userDrawn="1"/>
          </p:nvSpPr>
          <p:spPr>
            <a:xfrm>
              <a:off x="6451542" y="2363219"/>
              <a:ext cx="1378008" cy="983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9" name="Rektangel 18">
              <a:extLst>
                <a:ext uri="{FF2B5EF4-FFF2-40B4-BE49-F238E27FC236}">
                  <a16:creationId xmlns:a16="http://schemas.microsoft.com/office/drawing/2014/main" id="{71A7971D-8FD8-6FAF-FBCA-543DAC638849}"/>
                </a:ext>
              </a:extLst>
            </p:cNvPr>
            <p:cNvSpPr/>
            <p:nvPr userDrawn="1"/>
          </p:nvSpPr>
          <p:spPr>
            <a:xfrm>
              <a:off x="6637090" y="2388295"/>
              <a:ext cx="126305" cy="12630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0" name="Rektangel 19">
              <a:extLst>
                <a:ext uri="{FF2B5EF4-FFF2-40B4-BE49-F238E27FC236}">
                  <a16:creationId xmlns:a16="http://schemas.microsoft.com/office/drawing/2014/main" id="{C9DDD11C-85E2-44BE-6A91-D72279994B26}"/>
                </a:ext>
              </a:extLst>
            </p:cNvPr>
            <p:cNvSpPr/>
            <p:nvPr userDrawn="1"/>
          </p:nvSpPr>
          <p:spPr>
            <a:xfrm>
              <a:off x="6812622" y="2388295"/>
              <a:ext cx="126305" cy="1263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2" name="Rektangel 21">
              <a:extLst>
                <a:ext uri="{FF2B5EF4-FFF2-40B4-BE49-F238E27FC236}">
                  <a16:creationId xmlns:a16="http://schemas.microsoft.com/office/drawing/2014/main" id="{A5F72BB2-8D37-F99C-624D-D6B83AEDB706}"/>
                </a:ext>
              </a:extLst>
            </p:cNvPr>
            <p:cNvSpPr/>
            <p:nvPr userDrawn="1"/>
          </p:nvSpPr>
          <p:spPr>
            <a:xfrm>
              <a:off x="6988154" y="2388295"/>
              <a:ext cx="126305" cy="1263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5" name="Rektangel 24">
              <a:extLst>
                <a:ext uri="{FF2B5EF4-FFF2-40B4-BE49-F238E27FC236}">
                  <a16:creationId xmlns:a16="http://schemas.microsoft.com/office/drawing/2014/main" id="{84DFF5F4-D1BE-880D-87D8-99BD8D5986B4}"/>
                </a:ext>
              </a:extLst>
            </p:cNvPr>
            <p:cNvSpPr/>
            <p:nvPr userDrawn="1"/>
          </p:nvSpPr>
          <p:spPr>
            <a:xfrm>
              <a:off x="7163686" y="2388295"/>
              <a:ext cx="126305" cy="12630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Rektangel 25">
              <a:extLst>
                <a:ext uri="{FF2B5EF4-FFF2-40B4-BE49-F238E27FC236}">
                  <a16:creationId xmlns:a16="http://schemas.microsoft.com/office/drawing/2014/main" id="{57799422-9E37-147F-C5EF-BD69600A0259}"/>
                </a:ext>
              </a:extLst>
            </p:cNvPr>
            <p:cNvSpPr/>
            <p:nvPr userDrawn="1"/>
          </p:nvSpPr>
          <p:spPr>
            <a:xfrm>
              <a:off x="7339218" y="2388295"/>
              <a:ext cx="126305" cy="12630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Rektangel 26">
              <a:extLst>
                <a:ext uri="{FF2B5EF4-FFF2-40B4-BE49-F238E27FC236}">
                  <a16:creationId xmlns:a16="http://schemas.microsoft.com/office/drawing/2014/main" id="{CF0BD3BD-CA59-5181-6A7D-85BA481CF469}"/>
                </a:ext>
              </a:extLst>
            </p:cNvPr>
            <p:cNvSpPr/>
            <p:nvPr userDrawn="1"/>
          </p:nvSpPr>
          <p:spPr>
            <a:xfrm>
              <a:off x="7514750" y="2388295"/>
              <a:ext cx="126305" cy="12630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Rektangel 27">
              <a:extLst>
                <a:ext uri="{FF2B5EF4-FFF2-40B4-BE49-F238E27FC236}">
                  <a16:creationId xmlns:a16="http://schemas.microsoft.com/office/drawing/2014/main" id="{AD483FB7-DFED-6269-FDB3-DA99BF8F1738}"/>
                </a:ext>
              </a:extLst>
            </p:cNvPr>
            <p:cNvSpPr/>
            <p:nvPr userDrawn="1"/>
          </p:nvSpPr>
          <p:spPr>
            <a:xfrm>
              <a:off x="7690282" y="2388295"/>
              <a:ext cx="126305" cy="1263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1" name="Rektangel 30">
              <a:extLst>
                <a:ext uri="{FF2B5EF4-FFF2-40B4-BE49-F238E27FC236}">
                  <a16:creationId xmlns:a16="http://schemas.microsoft.com/office/drawing/2014/main" id="{53C50CD2-78C6-259C-97BD-526C014CEC81}"/>
                </a:ext>
              </a:extLst>
            </p:cNvPr>
            <p:cNvSpPr/>
            <p:nvPr userDrawn="1"/>
          </p:nvSpPr>
          <p:spPr>
            <a:xfrm>
              <a:off x="6637090" y="2661345"/>
              <a:ext cx="126305" cy="1320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7" name="Rektangel 46">
              <a:extLst>
                <a:ext uri="{FF2B5EF4-FFF2-40B4-BE49-F238E27FC236}">
                  <a16:creationId xmlns:a16="http://schemas.microsoft.com/office/drawing/2014/main" id="{8C1EA23D-35AA-C628-1834-7EC9974FAFA4}"/>
                </a:ext>
              </a:extLst>
            </p:cNvPr>
            <p:cNvSpPr/>
            <p:nvPr userDrawn="1"/>
          </p:nvSpPr>
          <p:spPr>
            <a:xfrm>
              <a:off x="6637090" y="2794041"/>
              <a:ext cx="126305" cy="132095"/>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5" name="Rektangel 54">
              <a:extLst>
                <a:ext uri="{FF2B5EF4-FFF2-40B4-BE49-F238E27FC236}">
                  <a16:creationId xmlns:a16="http://schemas.microsoft.com/office/drawing/2014/main" id="{583F96BE-E130-3FDD-576F-874BDC4A6C90}"/>
                </a:ext>
              </a:extLst>
            </p:cNvPr>
            <p:cNvSpPr/>
            <p:nvPr userDrawn="1"/>
          </p:nvSpPr>
          <p:spPr>
            <a:xfrm>
              <a:off x="6637090" y="2926737"/>
              <a:ext cx="126305" cy="13209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3" name="Rektangel 62">
              <a:extLst>
                <a:ext uri="{FF2B5EF4-FFF2-40B4-BE49-F238E27FC236}">
                  <a16:creationId xmlns:a16="http://schemas.microsoft.com/office/drawing/2014/main" id="{33F1335E-E254-7491-5F15-30754BBD151E}"/>
                </a:ext>
              </a:extLst>
            </p:cNvPr>
            <p:cNvSpPr/>
            <p:nvPr userDrawn="1"/>
          </p:nvSpPr>
          <p:spPr>
            <a:xfrm>
              <a:off x="6637090" y="3059433"/>
              <a:ext cx="126305" cy="132095"/>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33" name="Rektangel 1032">
              <a:extLst>
                <a:ext uri="{FF2B5EF4-FFF2-40B4-BE49-F238E27FC236}">
                  <a16:creationId xmlns:a16="http://schemas.microsoft.com/office/drawing/2014/main" id="{B691ED7D-5446-C50C-8BC0-D7AB6D614765}"/>
                </a:ext>
              </a:extLst>
            </p:cNvPr>
            <p:cNvSpPr/>
            <p:nvPr userDrawn="1"/>
          </p:nvSpPr>
          <p:spPr>
            <a:xfrm>
              <a:off x="6637090" y="3192130"/>
              <a:ext cx="126305" cy="132095"/>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2" name="Rektangel 1041">
              <a:extLst>
                <a:ext uri="{FF2B5EF4-FFF2-40B4-BE49-F238E27FC236}">
                  <a16:creationId xmlns:a16="http://schemas.microsoft.com/office/drawing/2014/main" id="{7F5FD652-25CD-24B4-271B-3CFC6E465C27}"/>
                </a:ext>
              </a:extLst>
            </p:cNvPr>
            <p:cNvSpPr/>
            <p:nvPr userDrawn="1"/>
          </p:nvSpPr>
          <p:spPr>
            <a:xfrm>
              <a:off x="6812622" y="2661345"/>
              <a:ext cx="126305" cy="13209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3" name="Rektangel 1042">
              <a:extLst>
                <a:ext uri="{FF2B5EF4-FFF2-40B4-BE49-F238E27FC236}">
                  <a16:creationId xmlns:a16="http://schemas.microsoft.com/office/drawing/2014/main" id="{46276B80-6A92-8513-3337-2E24980A3660}"/>
                </a:ext>
              </a:extLst>
            </p:cNvPr>
            <p:cNvSpPr/>
            <p:nvPr userDrawn="1"/>
          </p:nvSpPr>
          <p:spPr>
            <a:xfrm>
              <a:off x="6812622" y="2794041"/>
              <a:ext cx="126305" cy="13209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4" name="Rektangel 1043">
              <a:extLst>
                <a:ext uri="{FF2B5EF4-FFF2-40B4-BE49-F238E27FC236}">
                  <a16:creationId xmlns:a16="http://schemas.microsoft.com/office/drawing/2014/main" id="{DF08EB8B-05A1-5D1E-3453-E35F156EA44C}"/>
                </a:ext>
              </a:extLst>
            </p:cNvPr>
            <p:cNvSpPr/>
            <p:nvPr userDrawn="1"/>
          </p:nvSpPr>
          <p:spPr>
            <a:xfrm>
              <a:off x="6812622" y="2926737"/>
              <a:ext cx="126305" cy="13209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5" name="Rektangel 1044">
              <a:extLst>
                <a:ext uri="{FF2B5EF4-FFF2-40B4-BE49-F238E27FC236}">
                  <a16:creationId xmlns:a16="http://schemas.microsoft.com/office/drawing/2014/main" id="{73BCDEB0-F256-9D9A-1735-36C73E5A4254}"/>
                </a:ext>
              </a:extLst>
            </p:cNvPr>
            <p:cNvSpPr/>
            <p:nvPr userDrawn="1"/>
          </p:nvSpPr>
          <p:spPr>
            <a:xfrm>
              <a:off x="6812622" y="3059433"/>
              <a:ext cx="126305" cy="13209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6" name="Rektangel 1045">
              <a:extLst>
                <a:ext uri="{FF2B5EF4-FFF2-40B4-BE49-F238E27FC236}">
                  <a16:creationId xmlns:a16="http://schemas.microsoft.com/office/drawing/2014/main" id="{8FB9E9DD-EB3E-746C-2937-90EBE84B3B2A}"/>
                </a:ext>
              </a:extLst>
            </p:cNvPr>
            <p:cNvSpPr/>
            <p:nvPr userDrawn="1"/>
          </p:nvSpPr>
          <p:spPr>
            <a:xfrm>
              <a:off x="6812622" y="3192130"/>
              <a:ext cx="126305" cy="13209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7" name="Rektangel 1046">
              <a:extLst>
                <a:ext uri="{FF2B5EF4-FFF2-40B4-BE49-F238E27FC236}">
                  <a16:creationId xmlns:a16="http://schemas.microsoft.com/office/drawing/2014/main" id="{BF36CC62-D665-E681-0504-9607980B29D1}"/>
                </a:ext>
              </a:extLst>
            </p:cNvPr>
            <p:cNvSpPr/>
            <p:nvPr userDrawn="1"/>
          </p:nvSpPr>
          <p:spPr>
            <a:xfrm>
              <a:off x="6988154" y="2661345"/>
              <a:ext cx="126305" cy="13209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8" name="Rektangel 1047">
              <a:extLst>
                <a:ext uri="{FF2B5EF4-FFF2-40B4-BE49-F238E27FC236}">
                  <a16:creationId xmlns:a16="http://schemas.microsoft.com/office/drawing/2014/main" id="{2ED8E59C-4621-6900-D5FB-392B5F63EB15}"/>
                </a:ext>
              </a:extLst>
            </p:cNvPr>
            <p:cNvSpPr/>
            <p:nvPr userDrawn="1"/>
          </p:nvSpPr>
          <p:spPr>
            <a:xfrm>
              <a:off x="6988154" y="2794041"/>
              <a:ext cx="126305" cy="13209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9" name="Rektangel 1048">
              <a:extLst>
                <a:ext uri="{FF2B5EF4-FFF2-40B4-BE49-F238E27FC236}">
                  <a16:creationId xmlns:a16="http://schemas.microsoft.com/office/drawing/2014/main" id="{1D1DFB72-8F94-C092-AB42-28E3BBF12D65}"/>
                </a:ext>
              </a:extLst>
            </p:cNvPr>
            <p:cNvSpPr/>
            <p:nvPr userDrawn="1"/>
          </p:nvSpPr>
          <p:spPr>
            <a:xfrm>
              <a:off x="6988154" y="2926737"/>
              <a:ext cx="126305" cy="132095"/>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0" name="Rektangel 1049">
              <a:extLst>
                <a:ext uri="{FF2B5EF4-FFF2-40B4-BE49-F238E27FC236}">
                  <a16:creationId xmlns:a16="http://schemas.microsoft.com/office/drawing/2014/main" id="{9B388C52-8786-0F82-B433-3A79F1A4541A}"/>
                </a:ext>
              </a:extLst>
            </p:cNvPr>
            <p:cNvSpPr/>
            <p:nvPr userDrawn="1"/>
          </p:nvSpPr>
          <p:spPr>
            <a:xfrm>
              <a:off x="6988154" y="3059433"/>
              <a:ext cx="126305" cy="13209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1" name="Rektangel 1050">
              <a:extLst>
                <a:ext uri="{FF2B5EF4-FFF2-40B4-BE49-F238E27FC236}">
                  <a16:creationId xmlns:a16="http://schemas.microsoft.com/office/drawing/2014/main" id="{D4A998FA-E595-5120-1049-A3CC1C33E72E}"/>
                </a:ext>
              </a:extLst>
            </p:cNvPr>
            <p:cNvSpPr/>
            <p:nvPr userDrawn="1"/>
          </p:nvSpPr>
          <p:spPr>
            <a:xfrm>
              <a:off x="6988154" y="3192130"/>
              <a:ext cx="126305" cy="13209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2" name="Rektangel 1051">
              <a:extLst>
                <a:ext uri="{FF2B5EF4-FFF2-40B4-BE49-F238E27FC236}">
                  <a16:creationId xmlns:a16="http://schemas.microsoft.com/office/drawing/2014/main" id="{C8E27C97-6977-891F-B3C0-4CDE580AF57D}"/>
                </a:ext>
              </a:extLst>
            </p:cNvPr>
            <p:cNvSpPr/>
            <p:nvPr userDrawn="1"/>
          </p:nvSpPr>
          <p:spPr>
            <a:xfrm>
              <a:off x="7163686" y="2661345"/>
              <a:ext cx="126305" cy="132095"/>
            </a:xfrm>
            <a:prstGeom prst="rect">
              <a:avLst/>
            </a:prstGeom>
            <a:solidFill>
              <a:schemeClr val="accent3">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3" name="Rektangel 1052">
              <a:extLst>
                <a:ext uri="{FF2B5EF4-FFF2-40B4-BE49-F238E27FC236}">
                  <a16:creationId xmlns:a16="http://schemas.microsoft.com/office/drawing/2014/main" id="{19FB03B5-BA18-74B7-9DEB-889CA8566539}"/>
                </a:ext>
              </a:extLst>
            </p:cNvPr>
            <p:cNvSpPr/>
            <p:nvPr userDrawn="1"/>
          </p:nvSpPr>
          <p:spPr>
            <a:xfrm>
              <a:off x="7163686" y="2794041"/>
              <a:ext cx="126305" cy="132095"/>
            </a:xfrm>
            <a:prstGeom prst="rect">
              <a:avLst/>
            </a:prstGeom>
            <a:solidFill>
              <a:schemeClr val="accent3">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4" name="Rektangel 1053">
              <a:extLst>
                <a:ext uri="{FF2B5EF4-FFF2-40B4-BE49-F238E27FC236}">
                  <a16:creationId xmlns:a16="http://schemas.microsoft.com/office/drawing/2014/main" id="{57CEB0A0-35F5-997A-61EB-3E655B67D34B}"/>
                </a:ext>
              </a:extLst>
            </p:cNvPr>
            <p:cNvSpPr/>
            <p:nvPr userDrawn="1"/>
          </p:nvSpPr>
          <p:spPr>
            <a:xfrm>
              <a:off x="7163686" y="2926737"/>
              <a:ext cx="126305" cy="132095"/>
            </a:xfrm>
            <a:prstGeom prst="rect">
              <a:avLst/>
            </a:prstGeom>
            <a:solidFill>
              <a:schemeClr val="accent3">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5" name="Rektangel 1054">
              <a:extLst>
                <a:ext uri="{FF2B5EF4-FFF2-40B4-BE49-F238E27FC236}">
                  <a16:creationId xmlns:a16="http://schemas.microsoft.com/office/drawing/2014/main" id="{187C5504-CF38-10EF-6656-9D373F47022B}"/>
                </a:ext>
              </a:extLst>
            </p:cNvPr>
            <p:cNvSpPr/>
            <p:nvPr userDrawn="1"/>
          </p:nvSpPr>
          <p:spPr>
            <a:xfrm>
              <a:off x="7163686" y="3059433"/>
              <a:ext cx="126305" cy="132095"/>
            </a:xfrm>
            <a:prstGeom prst="rect">
              <a:avLst/>
            </a:prstGeom>
            <a:solidFill>
              <a:schemeClr val="accent3">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6" name="Rektangel 1055">
              <a:extLst>
                <a:ext uri="{FF2B5EF4-FFF2-40B4-BE49-F238E27FC236}">
                  <a16:creationId xmlns:a16="http://schemas.microsoft.com/office/drawing/2014/main" id="{00ECB6FD-B078-6ED8-3BF0-E6FFFB4125FF}"/>
                </a:ext>
              </a:extLst>
            </p:cNvPr>
            <p:cNvSpPr/>
            <p:nvPr userDrawn="1"/>
          </p:nvSpPr>
          <p:spPr>
            <a:xfrm>
              <a:off x="7163686" y="3192130"/>
              <a:ext cx="126305" cy="132095"/>
            </a:xfrm>
            <a:prstGeom prst="rect">
              <a:avLst/>
            </a:prstGeom>
            <a:solidFill>
              <a:schemeClr val="accent3">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7" name="Rektangel 1056">
              <a:extLst>
                <a:ext uri="{FF2B5EF4-FFF2-40B4-BE49-F238E27FC236}">
                  <a16:creationId xmlns:a16="http://schemas.microsoft.com/office/drawing/2014/main" id="{2A81D134-CDD5-3A11-68DD-9A7DA325C5E2}"/>
                </a:ext>
              </a:extLst>
            </p:cNvPr>
            <p:cNvSpPr/>
            <p:nvPr userDrawn="1"/>
          </p:nvSpPr>
          <p:spPr>
            <a:xfrm>
              <a:off x="7339331" y="2661345"/>
              <a:ext cx="126305" cy="132095"/>
            </a:xfrm>
            <a:prstGeom prst="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8" name="Rektangel 1057">
              <a:extLst>
                <a:ext uri="{FF2B5EF4-FFF2-40B4-BE49-F238E27FC236}">
                  <a16:creationId xmlns:a16="http://schemas.microsoft.com/office/drawing/2014/main" id="{A3E6B7BF-B8DF-4895-BFF7-E48F3EA56C3C}"/>
                </a:ext>
              </a:extLst>
            </p:cNvPr>
            <p:cNvSpPr/>
            <p:nvPr userDrawn="1"/>
          </p:nvSpPr>
          <p:spPr>
            <a:xfrm>
              <a:off x="7339331" y="2794041"/>
              <a:ext cx="126305" cy="13209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9" name="Rektangel 1058">
              <a:extLst>
                <a:ext uri="{FF2B5EF4-FFF2-40B4-BE49-F238E27FC236}">
                  <a16:creationId xmlns:a16="http://schemas.microsoft.com/office/drawing/2014/main" id="{C9880F48-FE6A-D652-5F55-4BD96B03F4E4}"/>
                </a:ext>
              </a:extLst>
            </p:cNvPr>
            <p:cNvSpPr/>
            <p:nvPr userDrawn="1"/>
          </p:nvSpPr>
          <p:spPr>
            <a:xfrm>
              <a:off x="7339331" y="2926737"/>
              <a:ext cx="126305" cy="132095"/>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0" name="Rektangel 1059">
              <a:extLst>
                <a:ext uri="{FF2B5EF4-FFF2-40B4-BE49-F238E27FC236}">
                  <a16:creationId xmlns:a16="http://schemas.microsoft.com/office/drawing/2014/main" id="{3D6EF6E0-55EF-D427-7BD3-3F9C9599C746}"/>
                </a:ext>
              </a:extLst>
            </p:cNvPr>
            <p:cNvSpPr/>
            <p:nvPr userDrawn="1"/>
          </p:nvSpPr>
          <p:spPr>
            <a:xfrm>
              <a:off x="7339331" y="3059433"/>
              <a:ext cx="126305" cy="132095"/>
            </a:xfrm>
            <a:prstGeom prst="rect">
              <a:avLst/>
            </a:prstGeom>
            <a:solidFill>
              <a:schemeClr val="accent4">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1" name="Rektangel 1060">
              <a:extLst>
                <a:ext uri="{FF2B5EF4-FFF2-40B4-BE49-F238E27FC236}">
                  <a16:creationId xmlns:a16="http://schemas.microsoft.com/office/drawing/2014/main" id="{BB5DD28F-1631-1EC1-63A2-5C34A28B0C19}"/>
                </a:ext>
              </a:extLst>
            </p:cNvPr>
            <p:cNvSpPr/>
            <p:nvPr userDrawn="1"/>
          </p:nvSpPr>
          <p:spPr>
            <a:xfrm>
              <a:off x="7339331" y="3192130"/>
              <a:ext cx="126305" cy="132095"/>
            </a:xfrm>
            <a:prstGeom prst="rect">
              <a:avLst/>
            </a:prstGeom>
            <a:solidFill>
              <a:schemeClr val="accent4">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2" name="Rektangel 1061">
              <a:extLst>
                <a:ext uri="{FF2B5EF4-FFF2-40B4-BE49-F238E27FC236}">
                  <a16:creationId xmlns:a16="http://schemas.microsoft.com/office/drawing/2014/main" id="{C2846DE4-F371-1BF5-4167-59B95320B756}"/>
                </a:ext>
              </a:extLst>
            </p:cNvPr>
            <p:cNvSpPr/>
            <p:nvPr userDrawn="1"/>
          </p:nvSpPr>
          <p:spPr>
            <a:xfrm>
              <a:off x="7513832" y="2661345"/>
              <a:ext cx="126305" cy="132095"/>
            </a:xfrm>
            <a:prstGeom prst="rect">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3" name="Rektangel 1062">
              <a:extLst>
                <a:ext uri="{FF2B5EF4-FFF2-40B4-BE49-F238E27FC236}">
                  <a16:creationId xmlns:a16="http://schemas.microsoft.com/office/drawing/2014/main" id="{D1FCE270-22E9-6108-5292-0A2E890C7042}"/>
                </a:ext>
              </a:extLst>
            </p:cNvPr>
            <p:cNvSpPr/>
            <p:nvPr userDrawn="1"/>
          </p:nvSpPr>
          <p:spPr>
            <a:xfrm>
              <a:off x="7513832" y="2794041"/>
              <a:ext cx="126305" cy="13209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4" name="Rektangel 1063">
              <a:extLst>
                <a:ext uri="{FF2B5EF4-FFF2-40B4-BE49-F238E27FC236}">
                  <a16:creationId xmlns:a16="http://schemas.microsoft.com/office/drawing/2014/main" id="{E0AB0C3D-3E2C-BA8B-F8FF-D1BAE2FD78AB}"/>
                </a:ext>
              </a:extLst>
            </p:cNvPr>
            <p:cNvSpPr/>
            <p:nvPr userDrawn="1"/>
          </p:nvSpPr>
          <p:spPr>
            <a:xfrm>
              <a:off x="7513832" y="2926737"/>
              <a:ext cx="126305" cy="132095"/>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5" name="Rektangel 1064">
              <a:extLst>
                <a:ext uri="{FF2B5EF4-FFF2-40B4-BE49-F238E27FC236}">
                  <a16:creationId xmlns:a16="http://schemas.microsoft.com/office/drawing/2014/main" id="{A5B9B835-C0B3-CE1F-0F4F-E77B314EE265}"/>
                </a:ext>
              </a:extLst>
            </p:cNvPr>
            <p:cNvSpPr/>
            <p:nvPr userDrawn="1"/>
          </p:nvSpPr>
          <p:spPr>
            <a:xfrm>
              <a:off x="7513832" y="3059433"/>
              <a:ext cx="126305" cy="132095"/>
            </a:xfrm>
            <a:prstGeom prst="rect">
              <a:avLst/>
            </a:prstGeom>
            <a:solidFill>
              <a:schemeClr val="accent5">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6" name="Rektangel 1065">
              <a:extLst>
                <a:ext uri="{FF2B5EF4-FFF2-40B4-BE49-F238E27FC236}">
                  <a16:creationId xmlns:a16="http://schemas.microsoft.com/office/drawing/2014/main" id="{B6F46CE6-CCAF-9D3F-1627-61487FF99D45}"/>
                </a:ext>
              </a:extLst>
            </p:cNvPr>
            <p:cNvSpPr/>
            <p:nvPr userDrawn="1"/>
          </p:nvSpPr>
          <p:spPr>
            <a:xfrm>
              <a:off x="7513832" y="3192130"/>
              <a:ext cx="126305" cy="132095"/>
            </a:xfrm>
            <a:prstGeom prst="rect">
              <a:avLst/>
            </a:prstGeom>
            <a:solidFill>
              <a:schemeClr val="accent5">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7" name="Rektangel 1066">
              <a:extLst>
                <a:ext uri="{FF2B5EF4-FFF2-40B4-BE49-F238E27FC236}">
                  <a16:creationId xmlns:a16="http://schemas.microsoft.com/office/drawing/2014/main" id="{B0D96E62-E6D5-5382-108B-2D8B21B1C7C0}"/>
                </a:ext>
              </a:extLst>
            </p:cNvPr>
            <p:cNvSpPr/>
            <p:nvPr userDrawn="1"/>
          </p:nvSpPr>
          <p:spPr>
            <a:xfrm>
              <a:off x="7690674" y="2661345"/>
              <a:ext cx="126305" cy="13209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8" name="Rektangel 1067">
              <a:extLst>
                <a:ext uri="{FF2B5EF4-FFF2-40B4-BE49-F238E27FC236}">
                  <a16:creationId xmlns:a16="http://schemas.microsoft.com/office/drawing/2014/main" id="{589AC037-F773-58BF-FA0E-B29A0BAE94D6}"/>
                </a:ext>
              </a:extLst>
            </p:cNvPr>
            <p:cNvSpPr/>
            <p:nvPr userDrawn="1"/>
          </p:nvSpPr>
          <p:spPr>
            <a:xfrm>
              <a:off x="7690674" y="2794041"/>
              <a:ext cx="126305" cy="132095"/>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9" name="Rektangel 1068">
              <a:extLst>
                <a:ext uri="{FF2B5EF4-FFF2-40B4-BE49-F238E27FC236}">
                  <a16:creationId xmlns:a16="http://schemas.microsoft.com/office/drawing/2014/main" id="{07045815-7B67-4A94-7C17-8D64E287040A}"/>
                </a:ext>
              </a:extLst>
            </p:cNvPr>
            <p:cNvSpPr/>
            <p:nvPr userDrawn="1"/>
          </p:nvSpPr>
          <p:spPr>
            <a:xfrm>
              <a:off x="7690674" y="2926737"/>
              <a:ext cx="126305" cy="132095"/>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0" name="Rektangel 1069">
              <a:extLst>
                <a:ext uri="{FF2B5EF4-FFF2-40B4-BE49-F238E27FC236}">
                  <a16:creationId xmlns:a16="http://schemas.microsoft.com/office/drawing/2014/main" id="{D85D7A99-C5CD-38F6-939F-A3EF9E12781C}"/>
                </a:ext>
              </a:extLst>
            </p:cNvPr>
            <p:cNvSpPr/>
            <p:nvPr userDrawn="1"/>
          </p:nvSpPr>
          <p:spPr>
            <a:xfrm>
              <a:off x="7690674" y="3059433"/>
              <a:ext cx="126305" cy="1320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1" name="Rektangel 1070">
              <a:extLst>
                <a:ext uri="{FF2B5EF4-FFF2-40B4-BE49-F238E27FC236}">
                  <a16:creationId xmlns:a16="http://schemas.microsoft.com/office/drawing/2014/main" id="{32FB7A58-1D8F-5665-AC4F-BA2FE1869B27}"/>
                </a:ext>
              </a:extLst>
            </p:cNvPr>
            <p:cNvSpPr/>
            <p:nvPr userDrawn="1"/>
          </p:nvSpPr>
          <p:spPr>
            <a:xfrm>
              <a:off x="7690674" y="3192130"/>
              <a:ext cx="126305" cy="132095"/>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7" name="Rektangel 1076">
              <a:extLst>
                <a:ext uri="{FF2B5EF4-FFF2-40B4-BE49-F238E27FC236}">
                  <a16:creationId xmlns:a16="http://schemas.microsoft.com/office/drawing/2014/main" id="{5F9AF638-6FAD-3C50-00FA-ADD872158CE5}"/>
                </a:ext>
              </a:extLst>
            </p:cNvPr>
            <p:cNvSpPr/>
            <p:nvPr userDrawn="1"/>
          </p:nvSpPr>
          <p:spPr>
            <a:xfrm>
              <a:off x="6464595" y="2388295"/>
              <a:ext cx="126305" cy="12630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8" name="Rektangel 1077">
              <a:extLst>
                <a:ext uri="{FF2B5EF4-FFF2-40B4-BE49-F238E27FC236}">
                  <a16:creationId xmlns:a16="http://schemas.microsoft.com/office/drawing/2014/main" id="{C4749DD0-3DD2-A386-7BED-084BA84DBBE6}"/>
                </a:ext>
              </a:extLst>
            </p:cNvPr>
            <p:cNvSpPr/>
            <p:nvPr userDrawn="1"/>
          </p:nvSpPr>
          <p:spPr>
            <a:xfrm>
              <a:off x="6464595" y="2661345"/>
              <a:ext cx="126305" cy="132095"/>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9" name="Rektangel 1078">
              <a:extLst>
                <a:ext uri="{FF2B5EF4-FFF2-40B4-BE49-F238E27FC236}">
                  <a16:creationId xmlns:a16="http://schemas.microsoft.com/office/drawing/2014/main" id="{B4499066-323D-EE08-E5A2-F43B0807892C}"/>
                </a:ext>
              </a:extLst>
            </p:cNvPr>
            <p:cNvSpPr/>
            <p:nvPr userDrawn="1"/>
          </p:nvSpPr>
          <p:spPr>
            <a:xfrm>
              <a:off x="6464595" y="2794041"/>
              <a:ext cx="126305" cy="132095"/>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0" name="Rektangel 1079">
              <a:extLst>
                <a:ext uri="{FF2B5EF4-FFF2-40B4-BE49-F238E27FC236}">
                  <a16:creationId xmlns:a16="http://schemas.microsoft.com/office/drawing/2014/main" id="{1BBF49EA-C637-CAB3-6569-11A2CFD31079}"/>
                </a:ext>
              </a:extLst>
            </p:cNvPr>
            <p:cNvSpPr/>
            <p:nvPr userDrawn="1"/>
          </p:nvSpPr>
          <p:spPr>
            <a:xfrm>
              <a:off x="6464595" y="2926737"/>
              <a:ext cx="126305" cy="13209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1" name="Rektangel 1080">
              <a:extLst>
                <a:ext uri="{FF2B5EF4-FFF2-40B4-BE49-F238E27FC236}">
                  <a16:creationId xmlns:a16="http://schemas.microsoft.com/office/drawing/2014/main" id="{1F27D949-C326-6486-1CD4-2B8AF35ADE78}"/>
                </a:ext>
              </a:extLst>
            </p:cNvPr>
            <p:cNvSpPr/>
            <p:nvPr userDrawn="1"/>
          </p:nvSpPr>
          <p:spPr>
            <a:xfrm>
              <a:off x="6464595" y="3059433"/>
              <a:ext cx="126305" cy="132095"/>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2" name="Rektangel 1081">
              <a:extLst>
                <a:ext uri="{FF2B5EF4-FFF2-40B4-BE49-F238E27FC236}">
                  <a16:creationId xmlns:a16="http://schemas.microsoft.com/office/drawing/2014/main" id="{F216B4A1-3944-F8CE-8C9B-FA88B4D03E26}"/>
                </a:ext>
              </a:extLst>
            </p:cNvPr>
            <p:cNvSpPr/>
            <p:nvPr userDrawn="1"/>
          </p:nvSpPr>
          <p:spPr>
            <a:xfrm>
              <a:off x="6464595" y="3192130"/>
              <a:ext cx="126305" cy="132095"/>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3" name="Rektangel 1082">
              <a:extLst>
                <a:ext uri="{FF2B5EF4-FFF2-40B4-BE49-F238E27FC236}">
                  <a16:creationId xmlns:a16="http://schemas.microsoft.com/office/drawing/2014/main" id="{5F4ADBA2-1A1B-A4CA-F30B-B0C82CEC3557}"/>
                </a:ext>
              </a:extLst>
            </p:cNvPr>
            <p:cNvSpPr/>
            <p:nvPr userDrawn="1"/>
          </p:nvSpPr>
          <p:spPr>
            <a:xfrm>
              <a:off x="6108995" y="3810695"/>
              <a:ext cx="126305" cy="12630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4" name="Rektangel 1083">
              <a:extLst>
                <a:ext uri="{FF2B5EF4-FFF2-40B4-BE49-F238E27FC236}">
                  <a16:creationId xmlns:a16="http://schemas.microsoft.com/office/drawing/2014/main" id="{374BD5DA-8482-21B6-9413-9B1A45CF76C1}"/>
                </a:ext>
              </a:extLst>
            </p:cNvPr>
            <p:cNvSpPr/>
            <p:nvPr userDrawn="1"/>
          </p:nvSpPr>
          <p:spPr>
            <a:xfrm>
              <a:off x="6108995" y="3986378"/>
              <a:ext cx="126305" cy="126305"/>
            </a:xfrm>
            <a:prstGeom prst="rect">
              <a:avLst/>
            </a:prstGeom>
            <a:solidFill>
              <a:srgbClr val="0D4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5" name="Rektangel 1084">
              <a:extLst>
                <a:ext uri="{FF2B5EF4-FFF2-40B4-BE49-F238E27FC236}">
                  <a16:creationId xmlns:a16="http://schemas.microsoft.com/office/drawing/2014/main" id="{5F6020BD-6733-E876-2089-C3084AEA1A1C}"/>
                </a:ext>
              </a:extLst>
            </p:cNvPr>
            <p:cNvSpPr/>
            <p:nvPr userDrawn="1"/>
          </p:nvSpPr>
          <p:spPr>
            <a:xfrm>
              <a:off x="6108995" y="4162061"/>
              <a:ext cx="126305" cy="126305"/>
            </a:xfrm>
            <a:prstGeom prst="rect">
              <a:avLst/>
            </a:prstGeom>
            <a:solidFill>
              <a:srgbClr val="4DA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6" name="Rektangel 1085">
              <a:extLst>
                <a:ext uri="{FF2B5EF4-FFF2-40B4-BE49-F238E27FC236}">
                  <a16:creationId xmlns:a16="http://schemas.microsoft.com/office/drawing/2014/main" id="{C4348C5F-5E10-920F-C2FB-889532E2F622}"/>
                </a:ext>
              </a:extLst>
            </p:cNvPr>
            <p:cNvSpPr/>
            <p:nvPr userDrawn="1"/>
          </p:nvSpPr>
          <p:spPr>
            <a:xfrm>
              <a:off x="6108995" y="4337745"/>
              <a:ext cx="126305" cy="126305"/>
            </a:xfrm>
            <a:prstGeom prst="rect">
              <a:avLst/>
            </a:prstGeom>
            <a:solidFill>
              <a:srgbClr val="C7EB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7" name="Rektangel 1086">
              <a:extLst>
                <a:ext uri="{FF2B5EF4-FFF2-40B4-BE49-F238E27FC236}">
                  <a16:creationId xmlns:a16="http://schemas.microsoft.com/office/drawing/2014/main" id="{D2D321FD-AE36-8DCA-8744-C0F46B88F58C}"/>
                </a:ext>
              </a:extLst>
            </p:cNvPr>
            <p:cNvSpPr/>
            <p:nvPr userDrawn="1"/>
          </p:nvSpPr>
          <p:spPr>
            <a:xfrm>
              <a:off x="6285031" y="3810695"/>
              <a:ext cx="126305" cy="12630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8" name="Rektangel 1087">
              <a:extLst>
                <a:ext uri="{FF2B5EF4-FFF2-40B4-BE49-F238E27FC236}">
                  <a16:creationId xmlns:a16="http://schemas.microsoft.com/office/drawing/2014/main" id="{A93DF2FE-61D7-AA01-C339-B2ECCF6D103B}"/>
                </a:ext>
              </a:extLst>
            </p:cNvPr>
            <p:cNvSpPr/>
            <p:nvPr userDrawn="1"/>
          </p:nvSpPr>
          <p:spPr>
            <a:xfrm>
              <a:off x="6285031" y="3986378"/>
              <a:ext cx="126305" cy="126305"/>
            </a:xfrm>
            <a:prstGeom prst="rect">
              <a:avLst/>
            </a:prstGeom>
            <a:solidFill>
              <a:srgbClr val="1C43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9" name="Rektangel 1088">
              <a:extLst>
                <a:ext uri="{FF2B5EF4-FFF2-40B4-BE49-F238E27FC236}">
                  <a16:creationId xmlns:a16="http://schemas.microsoft.com/office/drawing/2014/main" id="{89244240-2B76-F8CB-21C9-2B1FA90DD280}"/>
                </a:ext>
              </a:extLst>
            </p:cNvPr>
            <p:cNvSpPr/>
            <p:nvPr userDrawn="1"/>
          </p:nvSpPr>
          <p:spPr>
            <a:xfrm>
              <a:off x="6285031" y="4162061"/>
              <a:ext cx="126305" cy="126305"/>
            </a:xfrm>
            <a:prstGeom prst="rect">
              <a:avLst/>
            </a:prstGeom>
            <a:solidFill>
              <a:srgbClr val="33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0" name="Rektangel 1089">
              <a:extLst>
                <a:ext uri="{FF2B5EF4-FFF2-40B4-BE49-F238E27FC236}">
                  <a16:creationId xmlns:a16="http://schemas.microsoft.com/office/drawing/2014/main" id="{33D9BE51-B8F2-F451-C1A3-3725C01F9D93}"/>
                </a:ext>
              </a:extLst>
            </p:cNvPr>
            <p:cNvSpPr/>
            <p:nvPr userDrawn="1"/>
          </p:nvSpPr>
          <p:spPr>
            <a:xfrm>
              <a:off x="6285031" y="4337745"/>
              <a:ext cx="126305" cy="126305"/>
            </a:xfrm>
            <a:prstGeom prst="rect">
              <a:avLst/>
            </a:prstGeom>
            <a:solidFill>
              <a:srgbClr val="B2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1" name="Rektangel 1090">
              <a:extLst>
                <a:ext uri="{FF2B5EF4-FFF2-40B4-BE49-F238E27FC236}">
                  <a16:creationId xmlns:a16="http://schemas.microsoft.com/office/drawing/2014/main" id="{ACA30911-7D60-921E-C70A-F693BE675834}"/>
                </a:ext>
              </a:extLst>
            </p:cNvPr>
            <p:cNvSpPr/>
            <p:nvPr userDrawn="1"/>
          </p:nvSpPr>
          <p:spPr>
            <a:xfrm>
              <a:off x="6461067" y="3810695"/>
              <a:ext cx="126305" cy="1263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2" name="Rektangel 1091">
              <a:extLst>
                <a:ext uri="{FF2B5EF4-FFF2-40B4-BE49-F238E27FC236}">
                  <a16:creationId xmlns:a16="http://schemas.microsoft.com/office/drawing/2014/main" id="{7C3A2D5F-4466-B210-4CF0-4DBBC6BB3BA6}"/>
                </a:ext>
              </a:extLst>
            </p:cNvPr>
            <p:cNvSpPr/>
            <p:nvPr userDrawn="1"/>
          </p:nvSpPr>
          <p:spPr>
            <a:xfrm>
              <a:off x="6461067" y="3986378"/>
              <a:ext cx="126305" cy="126305"/>
            </a:xfrm>
            <a:prstGeom prst="rect">
              <a:avLst/>
            </a:prstGeom>
            <a:solidFill>
              <a:srgbClr val="7800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3" name="Rektangel 1092">
              <a:extLst>
                <a:ext uri="{FF2B5EF4-FFF2-40B4-BE49-F238E27FC236}">
                  <a16:creationId xmlns:a16="http://schemas.microsoft.com/office/drawing/2014/main" id="{3DB1223D-C353-676D-5093-C19368A843EA}"/>
                </a:ext>
              </a:extLst>
            </p:cNvPr>
            <p:cNvSpPr/>
            <p:nvPr userDrawn="1"/>
          </p:nvSpPr>
          <p:spPr>
            <a:xfrm>
              <a:off x="6461067" y="4162061"/>
              <a:ext cx="126305" cy="126305"/>
            </a:xfrm>
            <a:prstGeom prst="rect">
              <a:avLst/>
            </a:prstGeom>
            <a:solidFill>
              <a:srgbClr val="E86A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4" name="Rektangel 1093">
              <a:extLst>
                <a:ext uri="{FF2B5EF4-FFF2-40B4-BE49-F238E27FC236}">
                  <a16:creationId xmlns:a16="http://schemas.microsoft.com/office/drawing/2014/main" id="{ECBE00DC-9A99-ED4F-7AB0-E71447F5BE95}"/>
                </a:ext>
              </a:extLst>
            </p:cNvPr>
            <p:cNvSpPr/>
            <p:nvPr userDrawn="1"/>
          </p:nvSpPr>
          <p:spPr>
            <a:xfrm>
              <a:off x="6461067" y="4337745"/>
              <a:ext cx="126305" cy="126305"/>
            </a:xfrm>
            <a:prstGeom prst="rect">
              <a:avLst/>
            </a:prstGeom>
            <a:solidFill>
              <a:srgbClr val="FFCC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5" name="Rektangel 1094">
              <a:extLst>
                <a:ext uri="{FF2B5EF4-FFF2-40B4-BE49-F238E27FC236}">
                  <a16:creationId xmlns:a16="http://schemas.microsoft.com/office/drawing/2014/main" id="{5BAC4B2F-5948-684F-53E5-17024EA24387}"/>
                </a:ext>
              </a:extLst>
            </p:cNvPr>
            <p:cNvSpPr/>
            <p:nvPr userDrawn="1"/>
          </p:nvSpPr>
          <p:spPr>
            <a:xfrm>
              <a:off x="6637103" y="3810695"/>
              <a:ext cx="126305" cy="12630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6" name="Rektangel 1095">
              <a:extLst>
                <a:ext uri="{FF2B5EF4-FFF2-40B4-BE49-F238E27FC236}">
                  <a16:creationId xmlns:a16="http://schemas.microsoft.com/office/drawing/2014/main" id="{9DED6478-BDF3-512F-58F3-E36C2B3C3BAA}"/>
                </a:ext>
              </a:extLst>
            </p:cNvPr>
            <p:cNvSpPr/>
            <p:nvPr userDrawn="1"/>
          </p:nvSpPr>
          <p:spPr>
            <a:xfrm>
              <a:off x="6637103" y="3986378"/>
              <a:ext cx="126305" cy="126305"/>
            </a:xfrm>
            <a:prstGeom prst="rect">
              <a:avLst/>
            </a:prstGeom>
            <a:solidFill>
              <a:srgbClr val="A6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7" name="Rektangel 1096">
              <a:extLst>
                <a:ext uri="{FF2B5EF4-FFF2-40B4-BE49-F238E27FC236}">
                  <a16:creationId xmlns:a16="http://schemas.microsoft.com/office/drawing/2014/main" id="{6D820422-D0D9-5ACE-DB5E-ACF44106A99E}"/>
                </a:ext>
              </a:extLst>
            </p:cNvPr>
            <p:cNvSpPr/>
            <p:nvPr userDrawn="1"/>
          </p:nvSpPr>
          <p:spPr>
            <a:xfrm>
              <a:off x="6637103" y="4162061"/>
              <a:ext cx="126305" cy="126305"/>
            </a:xfrm>
            <a:prstGeom prst="rect">
              <a:avLst/>
            </a:prstGeom>
            <a:solidFill>
              <a:srgbClr val="FFB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8" name="Rektangel 1097">
              <a:extLst>
                <a:ext uri="{FF2B5EF4-FFF2-40B4-BE49-F238E27FC236}">
                  <a16:creationId xmlns:a16="http://schemas.microsoft.com/office/drawing/2014/main" id="{8B60BAF5-04DE-84E4-664B-F75D369387BB}"/>
                </a:ext>
              </a:extLst>
            </p:cNvPr>
            <p:cNvSpPr/>
            <p:nvPr userDrawn="1"/>
          </p:nvSpPr>
          <p:spPr>
            <a:xfrm>
              <a:off x="6637103" y="4337745"/>
              <a:ext cx="126305" cy="126305"/>
            </a:xfrm>
            <a:prstGeom prst="rect">
              <a:avLst/>
            </a:prstGeom>
            <a:solidFill>
              <a:srgbClr val="FFF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9" name="Rektangel 1098">
              <a:extLst>
                <a:ext uri="{FF2B5EF4-FFF2-40B4-BE49-F238E27FC236}">
                  <a16:creationId xmlns:a16="http://schemas.microsoft.com/office/drawing/2014/main" id="{2E36144B-8356-508C-530F-E4563E893F8E}"/>
                </a:ext>
              </a:extLst>
            </p:cNvPr>
            <p:cNvSpPr/>
            <p:nvPr userDrawn="1"/>
          </p:nvSpPr>
          <p:spPr>
            <a:xfrm>
              <a:off x="6813139" y="3810695"/>
              <a:ext cx="126305" cy="12630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0" name="Rektangel 1099">
              <a:extLst>
                <a:ext uri="{FF2B5EF4-FFF2-40B4-BE49-F238E27FC236}">
                  <a16:creationId xmlns:a16="http://schemas.microsoft.com/office/drawing/2014/main" id="{4A6003A8-E644-C22A-594E-648C05A084B5}"/>
                </a:ext>
              </a:extLst>
            </p:cNvPr>
            <p:cNvSpPr/>
            <p:nvPr userDrawn="1"/>
          </p:nvSpPr>
          <p:spPr>
            <a:xfrm>
              <a:off x="6813139" y="3986378"/>
              <a:ext cx="126305" cy="126305"/>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1" name="Rektangel 1100">
              <a:extLst>
                <a:ext uri="{FF2B5EF4-FFF2-40B4-BE49-F238E27FC236}">
                  <a16:creationId xmlns:a16="http://schemas.microsoft.com/office/drawing/2014/main" id="{71252218-348E-C0A3-6703-29BD88D5A17F}"/>
                </a:ext>
              </a:extLst>
            </p:cNvPr>
            <p:cNvSpPr/>
            <p:nvPr userDrawn="1"/>
          </p:nvSpPr>
          <p:spPr>
            <a:xfrm>
              <a:off x="6813139" y="4162061"/>
              <a:ext cx="126305" cy="126305"/>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2" name="Rektangel 1101">
              <a:extLst>
                <a:ext uri="{FF2B5EF4-FFF2-40B4-BE49-F238E27FC236}">
                  <a16:creationId xmlns:a16="http://schemas.microsoft.com/office/drawing/2014/main" id="{F40D39AB-38A0-8D9F-98CF-0849C6CB1A97}"/>
                </a:ext>
              </a:extLst>
            </p:cNvPr>
            <p:cNvSpPr/>
            <p:nvPr userDrawn="1"/>
          </p:nvSpPr>
          <p:spPr>
            <a:xfrm>
              <a:off x="6813139" y="4337745"/>
              <a:ext cx="126305" cy="12630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3" name="Rektangel 1102">
              <a:extLst>
                <a:ext uri="{FF2B5EF4-FFF2-40B4-BE49-F238E27FC236}">
                  <a16:creationId xmlns:a16="http://schemas.microsoft.com/office/drawing/2014/main" id="{B0EEB85D-E1B5-BB7E-06F5-B7F663E237EA}"/>
                </a:ext>
              </a:extLst>
            </p:cNvPr>
            <p:cNvSpPr/>
            <p:nvPr userDrawn="1"/>
          </p:nvSpPr>
          <p:spPr>
            <a:xfrm>
              <a:off x="6989175" y="3810695"/>
              <a:ext cx="126305" cy="1263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4" name="Rektangel 1103">
              <a:extLst>
                <a:ext uri="{FF2B5EF4-FFF2-40B4-BE49-F238E27FC236}">
                  <a16:creationId xmlns:a16="http://schemas.microsoft.com/office/drawing/2014/main" id="{0C4BF3AC-6949-B173-1F6F-7ACF6CCCA68D}"/>
                </a:ext>
              </a:extLst>
            </p:cNvPr>
            <p:cNvSpPr/>
            <p:nvPr userDrawn="1"/>
          </p:nvSpPr>
          <p:spPr>
            <a:xfrm>
              <a:off x="6989175"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5" name="Rektangel 1104">
              <a:extLst>
                <a:ext uri="{FF2B5EF4-FFF2-40B4-BE49-F238E27FC236}">
                  <a16:creationId xmlns:a16="http://schemas.microsoft.com/office/drawing/2014/main" id="{5E724053-DDC1-BCE6-018B-3C13912CBCAA}"/>
                </a:ext>
              </a:extLst>
            </p:cNvPr>
            <p:cNvSpPr/>
            <p:nvPr userDrawn="1"/>
          </p:nvSpPr>
          <p:spPr>
            <a:xfrm>
              <a:off x="6989175"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7" name="Rektangel 1106">
              <a:extLst>
                <a:ext uri="{FF2B5EF4-FFF2-40B4-BE49-F238E27FC236}">
                  <a16:creationId xmlns:a16="http://schemas.microsoft.com/office/drawing/2014/main" id="{B89A7384-2EB1-E47E-4661-2C135E836BAB}"/>
                </a:ext>
              </a:extLst>
            </p:cNvPr>
            <p:cNvSpPr/>
            <p:nvPr userDrawn="1"/>
          </p:nvSpPr>
          <p:spPr>
            <a:xfrm>
              <a:off x="7165211" y="3810695"/>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8" name="Rektangel 1107">
              <a:extLst>
                <a:ext uri="{FF2B5EF4-FFF2-40B4-BE49-F238E27FC236}">
                  <a16:creationId xmlns:a16="http://schemas.microsoft.com/office/drawing/2014/main" id="{64053484-E065-730D-63D9-F3F09E971CEC}"/>
                </a:ext>
              </a:extLst>
            </p:cNvPr>
            <p:cNvSpPr/>
            <p:nvPr userDrawn="1"/>
          </p:nvSpPr>
          <p:spPr>
            <a:xfrm>
              <a:off x="7165211"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9" name="Rektangel 1108">
              <a:extLst>
                <a:ext uri="{FF2B5EF4-FFF2-40B4-BE49-F238E27FC236}">
                  <a16:creationId xmlns:a16="http://schemas.microsoft.com/office/drawing/2014/main" id="{E5345871-5F8B-2377-CAC8-6913E51EB927}"/>
                </a:ext>
              </a:extLst>
            </p:cNvPr>
            <p:cNvSpPr/>
            <p:nvPr userDrawn="1"/>
          </p:nvSpPr>
          <p:spPr>
            <a:xfrm>
              <a:off x="7165211"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1" name="Rektangel 1110">
              <a:extLst>
                <a:ext uri="{FF2B5EF4-FFF2-40B4-BE49-F238E27FC236}">
                  <a16:creationId xmlns:a16="http://schemas.microsoft.com/office/drawing/2014/main" id="{15038F50-63E9-76D9-070D-599071F6D0B1}"/>
                </a:ext>
              </a:extLst>
            </p:cNvPr>
            <p:cNvSpPr/>
            <p:nvPr userDrawn="1"/>
          </p:nvSpPr>
          <p:spPr>
            <a:xfrm>
              <a:off x="7341247" y="3810695"/>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2" name="Rektangel 1111">
              <a:extLst>
                <a:ext uri="{FF2B5EF4-FFF2-40B4-BE49-F238E27FC236}">
                  <a16:creationId xmlns:a16="http://schemas.microsoft.com/office/drawing/2014/main" id="{062851F2-FDB2-63C5-B741-C1CAD1FE3211}"/>
                </a:ext>
              </a:extLst>
            </p:cNvPr>
            <p:cNvSpPr/>
            <p:nvPr userDrawn="1"/>
          </p:nvSpPr>
          <p:spPr>
            <a:xfrm>
              <a:off x="7341247"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3" name="Rektangel 1112">
              <a:extLst>
                <a:ext uri="{FF2B5EF4-FFF2-40B4-BE49-F238E27FC236}">
                  <a16:creationId xmlns:a16="http://schemas.microsoft.com/office/drawing/2014/main" id="{DE4F3BAC-C90D-4B77-27FF-4CD535F909E2}"/>
                </a:ext>
              </a:extLst>
            </p:cNvPr>
            <p:cNvSpPr/>
            <p:nvPr userDrawn="1"/>
          </p:nvSpPr>
          <p:spPr>
            <a:xfrm>
              <a:off x="7341247"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5" name="Rektangel 1114">
              <a:extLst>
                <a:ext uri="{FF2B5EF4-FFF2-40B4-BE49-F238E27FC236}">
                  <a16:creationId xmlns:a16="http://schemas.microsoft.com/office/drawing/2014/main" id="{6625D88E-960F-4248-3CEB-C2E5020321B6}"/>
                </a:ext>
              </a:extLst>
            </p:cNvPr>
            <p:cNvSpPr/>
            <p:nvPr userDrawn="1"/>
          </p:nvSpPr>
          <p:spPr>
            <a:xfrm>
              <a:off x="7517283" y="3810695"/>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6" name="Rektangel 1115">
              <a:extLst>
                <a:ext uri="{FF2B5EF4-FFF2-40B4-BE49-F238E27FC236}">
                  <a16:creationId xmlns:a16="http://schemas.microsoft.com/office/drawing/2014/main" id="{C10CFB8F-8E16-B335-A926-3A4BAA2E78D5}"/>
                </a:ext>
              </a:extLst>
            </p:cNvPr>
            <p:cNvSpPr/>
            <p:nvPr userDrawn="1"/>
          </p:nvSpPr>
          <p:spPr>
            <a:xfrm>
              <a:off x="7517283"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7" name="Rektangel 1116">
              <a:extLst>
                <a:ext uri="{FF2B5EF4-FFF2-40B4-BE49-F238E27FC236}">
                  <a16:creationId xmlns:a16="http://schemas.microsoft.com/office/drawing/2014/main" id="{1BAFE015-800E-787E-0572-90F6C0823C14}"/>
                </a:ext>
              </a:extLst>
            </p:cNvPr>
            <p:cNvSpPr/>
            <p:nvPr userDrawn="1"/>
          </p:nvSpPr>
          <p:spPr>
            <a:xfrm>
              <a:off x="7517283"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9" name="Rektangel 1118">
              <a:extLst>
                <a:ext uri="{FF2B5EF4-FFF2-40B4-BE49-F238E27FC236}">
                  <a16:creationId xmlns:a16="http://schemas.microsoft.com/office/drawing/2014/main" id="{4A97B2EF-9E28-C94C-6879-E7C073C12C39}"/>
                </a:ext>
              </a:extLst>
            </p:cNvPr>
            <p:cNvSpPr/>
            <p:nvPr userDrawn="1"/>
          </p:nvSpPr>
          <p:spPr>
            <a:xfrm>
              <a:off x="7693320" y="3810695"/>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20" name="Rektangel 1119">
              <a:extLst>
                <a:ext uri="{FF2B5EF4-FFF2-40B4-BE49-F238E27FC236}">
                  <a16:creationId xmlns:a16="http://schemas.microsoft.com/office/drawing/2014/main" id="{0046F9B6-9CA1-5B09-D162-A1A23AA1E72E}"/>
                </a:ext>
              </a:extLst>
            </p:cNvPr>
            <p:cNvSpPr/>
            <p:nvPr userDrawn="1"/>
          </p:nvSpPr>
          <p:spPr>
            <a:xfrm>
              <a:off x="7693320"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21" name="Rektangel 1120">
              <a:extLst>
                <a:ext uri="{FF2B5EF4-FFF2-40B4-BE49-F238E27FC236}">
                  <a16:creationId xmlns:a16="http://schemas.microsoft.com/office/drawing/2014/main" id="{555E2503-2C99-3601-4234-B5374905D676}"/>
                </a:ext>
              </a:extLst>
            </p:cNvPr>
            <p:cNvSpPr/>
            <p:nvPr userDrawn="1"/>
          </p:nvSpPr>
          <p:spPr>
            <a:xfrm>
              <a:off x="7693320"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1" name="Rektangel med rundade hörn 10">
            <a:extLst>
              <a:ext uri="{FF2B5EF4-FFF2-40B4-BE49-F238E27FC236}">
                <a16:creationId xmlns:a16="http://schemas.microsoft.com/office/drawing/2014/main" id="{636AEB1C-664E-B3BB-DB73-01E07A3BF846}"/>
              </a:ext>
            </a:extLst>
          </p:cNvPr>
          <p:cNvSpPr/>
          <p:nvPr userDrawn="1"/>
        </p:nvSpPr>
        <p:spPr>
          <a:xfrm>
            <a:off x="6062449" y="2168771"/>
            <a:ext cx="800154" cy="97738"/>
          </a:xfrm>
          <a:prstGeom prst="roundRect">
            <a:avLst>
              <a:gd name="adj" fmla="val 0"/>
            </a:avLst>
          </a:prstGeom>
          <a:noFill/>
          <a:ln w="15875">
            <a:solidFill>
              <a:srgbClr val="2FB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6" name="Rektangel med rundade hörn 1125">
            <a:extLst>
              <a:ext uri="{FF2B5EF4-FFF2-40B4-BE49-F238E27FC236}">
                <a16:creationId xmlns:a16="http://schemas.microsoft.com/office/drawing/2014/main" id="{F5D2D686-1879-1B11-9682-DCB8A43C167A}"/>
              </a:ext>
            </a:extLst>
          </p:cNvPr>
          <p:cNvSpPr/>
          <p:nvPr userDrawn="1"/>
        </p:nvSpPr>
        <p:spPr>
          <a:xfrm>
            <a:off x="6062449" y="2800595"/>
            <a:ext cx="800154" cy="331200"/>
          </a:xfrm>
          <a:prstGeom prst="roundRect">
            <a:avLst>
              <a:gd name="adj" fmla="val 0"/>
            </a:avLst>
          </a:prstGeom>
          <a:noFill/>
          <a:ln w="15875">
            <a:solidFill>
              <a:srgbClr val="2FB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8" name="Grupp 37">
            <a:extLst>
              <a:ext uri="{FF2B5EF4-FFF2-40B4-BE49-F238E27FC236}">
                <a16:creationId xmlns:a16="http://schemas.microsoft.com/office/drawing/2014/main" id="{6F818A9C-F465-3CE9-20FA-7BDEA4C864A3}"/>
              </a:ext>
            </a:extLst>
          </p:cNvPr>
          <p:cNvGrpSpPr/>
          <p:nvPr userDrawn="1"/>
        </p:nvGrpSpPr>
        <p:grpSpPr>
          <a:xfrm>
            <a:off x="6074571" y="3306851"/>
            <a:ext cx="781200" cy="90681"/>
            <a:chOff x="6511014" y="2308965"/>
            <a:chExt cx="602272" cy="346936"/>
          </a:xfrm>
        </p:grpSpPr>
        <p:sp>
          <p:nvSpPr>
            <p:cNvPr id="39" name="Rektangel med rundade hörn 38">
              <a:extLst>
                <a:ext uri="{FF2B5EF4-FFF2-40B4-BE49-F238E27FC236}">
                  <a16:creationId xmlns:a16="http://schemas.microsoft.com/office/drawing/2014/main" id="{341D2BCA-FEB1-3F16-2075-DBBCEE121133}"/>
                </a:ext>
              </a:extLst>
            </p:cNvPr>
            <p:cNvSpPr/>
            <p:nvPr/>
          </p:nvSpPr>
          <p:spPr>
            <a:xfrm>
              <a:off x="6511014" y="2308965"/>
              <a:ext cx="602272" cy="346936"/>
            </a:xfrm>
            <a:prstGeom prst="roundRect">
              <a:avLst>
                <a:gd name="adj" fmla="val 2307"/>
              </a:avLst>
            </a:prstGeom>
            <a:solidFill>
              <a:srgbClr val="F9535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0" name="Rak 39">
              <a:extLst>
                <a:ext uri="{FF2B5EF4-FFF2-40B4-BE49-F238E27FC236}">
                  <a16:creationId xmlns:a16="http://schemas.microsoft.com/office/drawing/2014/main" id="{245C22F3-BAE7-75A9-96B0-E39BB2EFEC22}"/>
                </a:ext>
              </a:extLst>
            </p:cNvPr>
            <p:cNvCxnSpPr>
              <a:cxnSpLocks/>
            </p:cNvCxnSpPr>
            <p:nvPr/>
          </p:nvCxnSpPr>
          <p:spPr>
            <a:xfrm>
              <a:off x="6511014" y="2312318"/>
              <a:ext cx="602272" cy="341211"/>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cxnSp>
          <p:nvCxnSpPr>
            <p:cNvPr id="41" name="Rak 40">
              <a:extLst>
                <a:ext uri="{FF2B5EF4-FFF2-40B4-BE49-F238E27FC236}">
                  <a16:creationId xmlns:a16="http://schemas.microsoft.com/office/drawing/2014/main" id="{1947DE09-EBCF-E910-33E6-512123ADAAFA}"/>
                </a:ext>
              </a:extLst>
            </p:cNvPr>
            <p:cNvCxnSpPr>
              <a:cxnSpLocks/>
            </p:cNvCxnSpPr>
            <p:nvPr/>
          </p:nvCxnSpPr>
          <p:spPr>
            <a:xfrm flipH="1">
              <a:off x="6511014" y="2312318"/>
              <a:ext cx="602272" cy="341211"/>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grpSp>
      <p:grpSp>
        <p:nvGrpSpPr>
          <p:cNvPr id="1127" name="Grupp 1126">
            <a:extLst>
              <a:ext uri="{FF2B5EF4-FFF2-40B4-BE49-F238E27FC236}">
                <a16:creationId xmlns:a16="http://schemas.microsoft.com/office/drawing/2014/main" id="{5E961FC3-B409-F6A8-2D6C-145379049C89}"/>
              </a:ext>
            </a:extLst>
          </p:cNvPr>
          <p:cNvGrpSpPr/>
          <p:nvPr userDrawn="1"/>
        </p:nvGrpSpPr>
        <p:grpSpPr>
          <a:xfrm>
            <a:off x="6074571" y="2295574"/>
            <a:ext cx="781200" cy="324083"/>
            <a:chOff x="6511014" y="2308965"/>
            <a:chExt cx="602272" cy="346936"/>
          </a:xfrm>
        </p:grpSpPr>
        <p:sp>
          <p:nvSpPr>
            <p:cNvPr id="1128" name="Rektangel med rundade hörn 1127">
              <a:extLst>
                <a:ext uri="{FF2B5EF4-FFF2-40B4-BE49-F238E27FC236}">
                  <a16:creationId xmlns:a16="http://schemas.microsoft.com/office/drawing/2014/main" id="{2B5BA7A3-F734-9E73-0F7B-B2A14C010F59}"/>
                </a:ext>
              </a:extLst>
            </p:cNvPr>
            <p:cNvSpPr/>
            <p:nvPr/>
          </p:nvSpPr>
          <p:spPr>
            <a:xfrm>
              <a:off x="6511014" y="2308965"/>
              <a:ext cx="602272" cy="346936"/>
            </a:xfrm>
            <a:prstGeom prst="roundRect">
              <a:avLst>
                <a:gd name="adj" fmla="val 2307"/>
              </a:avLst>
            </a:prstGeom>
            <a:solidFill>
              <a:srgbClr val="F9535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29" name="Rak 1128">
              <a:extLst>
                <a:ext uri="{FF2B5EF4-FFF2-40B4-BE49-F238E27FC236}">
                  <a16:creationId xmlns:a16="http://schemas.microsoft.com/office/drawing/2014/main" id="{23AB9D37-FDD0-9B73-576D-D72C040BD7D8}"/>
                </a:ext>
              </a:extLst>
            </p:cNvPr>
            <p:cNvCxnSpPr>
              <a:cxnSpLocks/>
            </p:cNvCxnSpPr>
            <p:nvPr/>
          </p:nvCxnSpPr>
          <p:spPr>
            <a:xfrm>
              <a:off x="6511014" y="2312318"/>
              <a:ext cx="602272" cy="341211"/>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cxnSp>
          <p:nvCxnSpPr>
            <p:cNvPr id="1130" name="Rak 1129">
              <a:extLst>
                <a:ext uri="{FF2B5EF4-FFF2-40B4-BE49-F238E27FC236}">
                  <a16:creationId xmlns:a16="http://schemas.microsoft.com/office/drawing/2014/main" id="{3A5FBCF0-695B-2C2E-D769-6AEE9E5D9CA6}"/>
                </a:ext>
              </a:extLst>
            </p:cNvPr>
            <p:cNvCxnSpPr>
              <a:cxnSpLocks/>
            </p:cNvCxnSpPr>
            <p:nvPr/>
          </p:nvCxnSpPr>
          <p:spPr>
            <a:xfrm flipH="1">
              <a:off x="6511014" y="2312318"/>
              <a:ext cx="602272" cy="341211"/>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27242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ccessibility Office 2013/2016">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3968F577-4190-D3A2-B5A8-E34ADF1ABC61}"/>
              </a:ext>
            </a:extLst>
          </p:cNvPr>
          <p:cNvSpPr>
            <a:spLocks noGrp="1"/>
          </p:cNvSpPr>
          <p:nvPr>
            <p:ph type="dt" sz="half" idx="10"/>
          </p:nvPr>
        </p:nvSpPr>
        <p:spPr/>
        <p:txBody>
          <a:bodyPr/>
          <a:lstStyle/>
          <a:p>
            <a:fld id="{120FD48D-1F42-B341-AF85-AE480DB64991}" type="datetime1">
              <a:rPr lang="sv-SE" smtClean="0"/>
              <a:t>2026-05-04</a:t>
            </a:fld>
            <a:endParaRPr lang="sv-SE" dirty="0"/>
          </a:p>
        </p:txBody>
      </p:sp>
      <p:sp>
        <p:nvSpPr>
          <p:cNvPr id="4" name="Platshållare för sidfot 3">
            <a:extLst>
              <a:ext uri="{FF2B5EF4-FFF2-40B4-BE49-F238E27FC236}">
                <a16:creationId xmlns:a16="http://schemas.microsoft.com/office/drawing/2014/main" id="{2AD44966-3286-DD76-F24B-E5B897B19E36}"/>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618B16DD-2293-3CEC-1E7B-F472FFA64C04}"/>
              </a:ext>
            </a:extLst>
          </p:cNvPr>
          <p:cNvSpPr>
            <a:spLocks noGrp="1"/>
          </p:cNvSpPr>
          <p:nvPr>
            <p:ph type="sldNum" sz="quarter" idx="12"/>
          </p:nvPr>
        </p:nvSpPr>
        <p:spPr/>
        <p:txBody>
          <a:bodyPr/>
          <a:lstStyle/>
          <a:p>
            <a:fld id="{B716C8F4-20CD-364A-8A8E-DE130115B178}" type="slidenum">
              <a:rPr lang="sv-SE" smtClean="0"/>
              <a:pPr/>
              <a:t>‹#›</a:t>
            </a:fld>
            <a:endParaRPr lang="sv-SE"/>
          </a:p>
        </p:txBody>
      </p:sp>
      <p:sp>
        <p:nvSpPr>
          <p:cNvPr id="7" name="textruta 6">
            <a:extLst>
              <a:ext uri="{FF2B5EF4-FFF2-40B4-BE49-F238E27FC236}">
                <a16:creationId xmlns:a16="http://schemas.microsoft.com/office/drawing/2014/main" id="{90ED1EC6-276A-A06E-A517-156B8EACE0DE}"/>
              </a:ext>
            </a:extLst>
          </p:cNvPr>
          <p:cNvSpPr txBox="1"/>
          <p:nvPr userDrawn="1"/>
        </p:nvSpPr>
        <p:spPr>
          <a:xfrm>
            <a:off x="600076" y="1008476"/>
            <a:ext cx="10991850" cy="1103312"/>
          </a:xfrm>
          <a:prstGeom prst="rect">
            <a:avLst/>
          </a:prstGeom>
          <a:noFill/>
        </p:spPr>
        <p:txBody>
          <a:bodyPr wrap="square" anchor="t">
            <a:noAutofit/>
          </a:bodyPr>
          <a:lstStyle/>
          <a:p>
            <a:r>
              <a:rPr lang="en-US" sz="4000" b="1" noProof="0" dirty="0">
                <a:solidFill>
                  <a:schemeClr val="tx2"/>
                </a:solidFill>
                <a:latin typeface="+mj-lt"/>
              </a:rPr>
              <a:t>Make your presentation accessible</a:t>
            </a:r>
          </a:p>
        </p:txBody>
      </p:sp>
      <p:sp>
        <p:nvSpPr>
          <p:cNvPr id="2" name="textruta 1">
            <a:extLst>
              <a:ext uri="{FF2B5EF4-FFF2-40B4-BE49-F238E27FC236}">
                <a16:creationId xmlns:a16="http://schemas.microsoft.com/office/drawing/2014/main" id="{1A0056A6-C8C3-8E39-A19D-E42D44FC04A1}"/>
              </a:ext>
            </a:extLst>
          </p:cNvPr>
          <p:cNvSpPr txBox="1"/>
          <p:nvPr userDrawn="1"/>
        </p:nvSpPr>
        <p:spPr>
          <a:xfrm>
            <a:off x="600075" y="1790514"/>
            <a:ext cx="109902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accent1"/>
                </a:solidFill>
                <a:latin typeface="+mn-lt"/>
              </a:rPr>
              <a:t>The template is set up to be as accessibility-friendly as possible, but there are two things you need to do yourself as you add content. </a:t>
            </a:r>
            <a:r>
              <a:rPr lang="en-US" sz="1600" b="1" noProof="0" dirty="0">
                <a:solidFill>
                  <a:schemeClr val="accent1"/>
                </a:solidFill>
                <a:latin typeface="+mn-lt"/>
              </a:rPr>
              <a:t>The instructions below are for Office 2013/2016.</a:t>
            </a:r>
          </a:p>
        </p:txBody>
      </p:sp>
      <p:sp>
        <p:nvSpPr>
          <p:cNvPr id="11" name="textruta 10">
            <a:extLst>
              <a:ext uri="{FF2B5EF4-FFF2-40B4-BE49-F238E27FC236}">
                <a16:creationId xmlns:a16="http://schemas.microsoft.com/office/drawing/2014/main" id="{D3950EA1-6BC3-FA92-A900-5D1873DA5B6D}"/>
              </a:ext>
            </a:extLst>
          </p:cNvPr>
          <p:cNvSpPr txBox="1"/>
          <p:nvPr userDrawn="1"/>
        </p:nvSpPr>
        <p:spPr>
          <a:xfrm>
            <a:off x="600076" y="2616199"/>
            <a:ext cx="5314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2"/>
                </a:solidFill>
                <a:latin typeface="+mj-lt"/>
              </a:rPr>
              <a:t>Add alternative text for images/figures</a:t>
            </a:r>
          </a:p>
        </p:txBody>
      </p:sp>
      <p:sp>
        <p:nvSpPr>
          <p:cNvPr id="12" name="textruta 11">
            <a:extLst>
              <a:ext uri="{FF2B5EF4-FFF2-40B4-BE49-F238E27FC236}">
                <a16:creationId xmlns:a16="http://schemas.microsoft.com/office/drawing/2014/main" id="{F72A4E10-E85F-9067-684F-58257918714F}"/>
              </a:ext>
            </a:extLst>
          </p:cNvPr>
          <p:cNvSpPr txBox="1"/>
          <p:nvPr userDrawn="1"/>
        </p:nvSpPr>
        <p:spPr>
          <a:xfrm>
            <a:off x="600076" y="3031066"/>
            <a:ext cx="5314950" cy="1513235"/>
          </a:xfrm>
          <a:prstGeom prst="rect">
            <a:avLst/>
          </a:prstGeom>
          <a:noFill/>
        </p:spPr>
        <p:txBody>
          <a:bodyPr wrap="square" rtlCol="0">
            <a:spAutoFit/>
          </a:bodyPr>
          <a:lstStyle/>
          <a:p>
            <a:pPr marL="0" indent="0">
              <a:spcAft>
                <a:spcPts val="1000"/>
              </a:spcAft>
              <a:buNone/>
            </a:pPr>
            <a:r>
              <a:rPr lang="en-US" sz="1200" dirty="0"/>
              <a:t>Right-click on an image/figure and select the option "Format Picture." A tab will then open on the right side of the window. Choose the </a:t>
            </a:r>
            <a:r>
              <a:rPr lang="en-US" sz="1200" i="1" dirty="0"/>
              <a:t>Size and Properties</a:t>
            </a:r>
            <a:r>
              <a:rPr lang="en-US" sz="1200" dirty="0"/>
              <a:t> of the figure, then select </a:t>
            </a:r>
            <a:r>
              <a:rPr lang="en-US" sz="1200" i="1" dirty="0"/>
              <a:t>Alternative Text</a:t>
            </a:r>
            <a:r>
              <a:rPr lang="en-US" sz="1200" dirty="0"/>
              <a:t>. Describe your image/figure in 1-2 sentences that will be read aloud by screen readers for those with visual impairments.</a:t>
            </a:r>
          </a:p>
          <a:p>
            <a:pPr marL="0" indent="0">
              <a:spcAft>
                <a:spcPts val="1000"/>
              </a:spcAft>
              <a:buNone/>
            </a:pPr>
            <a:r>
              <a:rPr lang="en-US" sz="1200" dirty="0"/>
              <a:t>If the image/figure serves no informative purpose and you want to exclude it, you can simply leave the title and description empty.</a:t>
            </a:r>
          </a:p>
        </p:txBody>
      </p:sp>
      <p:sp>
        <p:nvSpPr>
          <p:cNvPr id="13" name="textruta 12">
            <a:extLst>
              <a:ext uri="{FF2B5EF4-FFF2-40B4-BE49-F238E27FC236}">
                <a16:creationId xmlns:a16="http://schemas.microsoft.com/office/drawing/2014/main" id="{EE3FC087-E3DB-F3EF-9BDB-AB9263D72EEF}"/>
              </a:ext>
            </a:extLst>
          </p:cNvPr>
          <p:cNvSpPr txBox="1"/>
          <p:nvPr userDrawn="1"/>
        </p:nvSpPr>
        <p:spPr>
          <a:xfrm>
            <a:off x="6276976" y="2616199"/>
            <a:ext cx="5314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2"/>
                </a:solidFill>
                <a:latin typeface="+mj-lt"/>
              </a:rPr>
              <a:t>Set reading order</a:t>
            </a:r>
          </a:p>
        </p:txBody>
      </p:sp>
      <p:sp>
        <p:nvSpPr>
          <p:cNvPr id="14" name="textruta 13">
            <a:extLst>
              <a:ext uri="{FF2B5EF4-FFF2-40B4-BE49-F238E27FC236}">
                <a16:creationId xmlns:a16="http://schemas.microsoft.com/office/drawing/2014/main" id="{A12E57D3-1BFC-4BED-5424-48C6609FCB60}"/>
              </a:ext>
            </a:extLst>
          </p:cNvPr>
          <p:cNvSpPr txBox="1"/>
          <p:nvPr userDrawn="1"/>
        </p:nvSpPr>
        <p:spPr>
          <a:xfrm>
            <a:off x="6276976" y="3031066"/>
            <a:ext cx="5314950" cy="3216265"/>
          </a:xfrm>
          <a:prstGeom prst="rect">
            <a:avLst/>
          </a:prstGeom>
          <a:noFill/>
        </p:spPr>
        <p:txBody>
          <a:bodyPr wrap="square" rtlCol="0">
            <a:spAutoFit/>
          </a:bodyPr>
          <a:lstStyle/>
          <a:p>
            <a:pPr>
              <a:spcAft>
                <a:spcPts val="600"/>
              </a:spcAft>
            </a:pPr>
            <a:r>
              <a:rPr lang="en-US" sz="1200" dirty="0"/>
              <a:t>The predefined fields in the templates have a set reading order, but if you add additional/custom text boxes, images, SmartArt, or other content, you should check that the reading order is logical. Otherwise, the objects will be read in the order they were added to the page.</a:t>
            </a:r>
          </a:p>
          <a:p>
            <a:pPr marL="0" indent="0">
              <a:spcAft>
                <a:spcPts val="600"/>
              </a:spcAft>
              <a:buNone/>
            </a:pPr>
            <a:r>
              <a:rPr lang="en-US" sz="1200" b="1" dirty="0">
                <a:solidFill>
                  <a:schemeClr val="accent1"/>
                </a:solidFill>
                <a:latin typeface="+mj-lt"/>
              </a:rPr>
              <a:t>You can control the reading order by:</a:t>
            </a:r>
          </a:p>
          <a:p>
            <a:pPr marL="228600" indent="-228600">
              <a:spcAft>
                <a:spcPts val="600"/>
              </a:spcAft>
              <a:buClr>
                <a:schemeClr val="accent1"/>
              </a:buClr>
              <a:buFont typeface="+mj-lt"/>
              <a:buAutoNum type="arabicPeriod"/>
            </a:pPr>
            <a:r>
              <a:rPr lang="en-US" sz="1200" dirty="0"/>
              <a:t>Selecting an object in the file.</a:t>
            </a:r>
          </a:p>
          <a:p>
            <a:pPr marL="228600" indent="-228600">
              <a:spcAft>
                <a:spcPts val="600"/>
              </a:spcAft>
              <a:buClr>
                <a:schemeClr val="accent1"/>
              </a:buClr>
              <a:buFont typeface="+mj-lt"/>
              <a:buAutoNum type="arabicPeriod"/>
            </a:pPr>
            <a:r>
              <a:rPr lang="en-US" sz="1200" dirty="0"/>
              <a:t>Choosing the "Format" tab that appears on the right side of the ribbon.</a:t>
            </a:r>
          </a:p>
          <a:p>
            <a:pPr marL="228600" indent="-228600">
              <a:spcAft>
                <a:spcPts val="600"/>
              </a:spcAft>
              <a:buClr>
                <a:schemeClr val="accent1"/>
              </a:buClr>
              <a:buFont typeface="+mj-lt"/>
              <a:buAutoNum type="arabicPeriod"/>
            </a:pPr>
            <a:r>
              <a:rPr lang="en-US" sz="1200" dirty="0"/>
              <a:t>Selecting "Selection Pane" in the "Arrange" group.</a:t>
            </a:r>
          </a:p>
          <a:p>
            <a:pPr marL="228600" indent="-228600">
              <a:spcAft>
                <a:spcPts val="600"/>
              </a:spcAft>
              <a:buClr>
                <a:schemeClr val="accent1"/>
              </a:buClr>
              <a:buFont typeface="+mj-lt"/>
              <a:buAutoNum type="arabicPeriod"/>
            </a:pPr>
            <a:r>
              <a:rPr lang="en-US" sz="1200" dirty="0"/>
              <a:t>Selecting one or more objects in the list.</a:t>
            </a:r>
          </a:p>
          <a:p>
            <a:pPr marL="228600" indent="-228600">
              <a:spcAft>
                <a:spcPts val="600"/>
              </a:spcAft>
              <a:buClr>
                <a:schemeClr val="accent1"/>
              </a:buClr>
              <a:buFont typeface="+mj-lt"/>
              <a:buAutoNum type="arabicPeriod"/>
            </a:pPr>
            <a:r>
              <a:rPr lang="en-US" sz="1200" dirty="0"/>
              <a:t>Dragging the selection upward or downward, or clicking the "Up" button.</a:t>
            </a:r>
          </a:p>
          <a:p>
            <a:pPr marL="228600" indent="-228600">
              <a:spcAft>
                <a:spcPts val="600"/>
              </a:spcAft>
              <a:buClr>
                <a:schemeClr val="accent1"/>
              </a:buClr>
              <a:buFont typeface="+mj-lt"/>
              <a:buAutoNum type="arabicPeriod"/>
            </a:pPr>
            <a:r>
              <a:rPr lang="en-US" sz="1200" dirty="0"/>
              <a:t>Dragging the objects until they have the desired order. This will not affect the layout on the page, only the order in which they are read by screen readers.</a:t>
            </a:r>
          </a:p>
        </p:txBody>
      </p:sp>
    </p:spTree>
    <p:extLst>
      <p:ext uri="{BB962C8B-B14F-4D97-AF65-F5344CB8AC3E}">
        <p14:creationId xmlns:p14="http://schemas.microsoft.com/office/powerpoint/2010/main" val="460740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ccessibility Office 365/2019">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3968F577-4190-D3A2-B5A8-E34ADF1ABC61}"/>
              </a:ext>
            </a:extLst>
          </p:cNvPr>
          <p:cNvSpPr>
            <a:spLocks noGrp="1"/>
          </p:cNvSpPr>
          <p:nvPr>
            <p:ph type="dt" sz="half" idx="10"/>
          </p:nvPr>
        </p:nvSpPr>
        <p:spPr/>
        <p:txBody>
          <a:bodyPr/>
          <a:lstStyle/>
          <a:p>
            <a:fld id="{45830D3C-297D-AF4B-BF84-42155CB091D6}" type="datetime1">
              <a:rPr lang="sv-SE" smtClean="0"/>
              <a:t>2026-05-04</a:t>
            </a:fld>
            <a:endParaRPr lang="sv-SE" dirty="0"/>
          </a:p>
        </p:txBody>
      </p:sp>
      <p:sp>
        <p:nvSpPr>
          <p:cNvPr id="4" name="Platshållare för sidfot 3">
            <a:extLst>
              <a:ext uri="{FF2B5EF4-FFF2-40B4-BE49-F238E27FC236}">
                <a16:creationId xmlns:a16="http://schemas.microsoft.com/office/drawing/2014/main" id="{2AD44966-3286-DD76-F24B-E5B897B19E36}"/>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618B16DD-2293-3CEC-1E7B-F472FFA64C04}"/>
              </a:ext>
            </a:extLst>
          </p:cNvPr>
          <p:cNvSpPr>
            <a:spLocks noGrp="1"/>
          </p:cNvSpPr>
          <p:nvPr>
            <p:ph type="sldNum" sz="quarter" idx="12"/>
          </p:nvPr>
        </p:nvSpPr>
        <p:spPr/>
        <p:txBody>
          <a:bodyPr/>
          <a:lstStyle/>
          <a:p>
            <a:fld id="{B716C8F4-20CD-364A-8A8E-DE130115B178}" type="slidenum">
              <a:rPr lang="sv-SE" smtClean="0"/>
              <a:pPr/>
              <a:t>‹#›</a:t>
            </a:fld>
            <a:endParaRPr lang="sv-SE"/>
          </a:p>
        </p:txBody>
      </p:sp>
      <p:sp>
        <p:nvSpPr>
          <p:cNvPr id="11" name="textruta 10">
            <a:extLst>
              <a:ext uri="{FF2B5EF4-FFF2-40B4-BE49-F238E27FC236}">
                <a16:creationId xmlns:a16="http://schemas.microsoft.com/office/drawing/2014/main" id="{D3950EA1-6BC3-FA92-A900-5D1873DA5B6D}"/>
              </a:ext>
            </a:extLst>
          </p:cNvPr>
          <p:cNvSpPr txBox="1"/>
          <p:nvPr userDrawn="1"/>
        </p:nvSpPr>
        <p:spPr>
          <a:xfrm>
            <a:off x="600076" y="2616199"/>
            <a:ext cx="5314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2"/>
                </a:solidFill>
                <a:latin typeface="+mj-lt"/>
              </a:rPr>
              <a:t>Add alternative text for images/figures</a:t>
            </a:r>
          </a:p>
        </p:txBody>
      </p:sp>
      <p:sp>
        <p:nvSpPr>
          <p:cNvPr id="12" name="textruta 11">
            <a:extLst>
              <a:ext uri="{FF2B5EF4-FFF2-40B4-BE49-F238E27FC236}">
                <a16:creationId xmlns:a16="http://schemas.microsoft.com/office/drawing/2014/main" id="{F72A4E10-E85F-9067-684F-58257918714F}"/>
              </a:ext>
            </a:extLst>
          </p:cNvPr>
          <p:cNvSpPr txBox="1"/>
          <p:nvPr userDrawn="1"/>
        </p:nvSpPr>
        <p:spPr>
          <a:xfrm>
            <a:off x="600076" y="3031066"/>
            <a:ext cx="5314950" cy="1513235"/>
          </a:xfrm>
          <a:prstGeom prst="rect">
            <a:avLst/>
          </a:prstGeom>
          <a:noFill/>
        </p:spPr>
        <p:txBody>
          <a:bodyPr wrap="square" rtlCol="0">
            <a:spAutoFit/>
          </a:bodyPr>
          <a:lstStyle/>
          <a:p>
            <a:pPr marL="0" indent="0">
              <a:spcAft>
                <a:spcPts val="1000"/>
              </a:spcAft>
              <a:buNone/>
            </a:pPr>
            <a:r>
              <a:rPr lang="en-US" sz="1200" dirty="0"/>
              <a:t>Right-click on an image/figure and select the option "Format Picture." A tab will then open on the right side of the window. Choose the </a:t>
            </a:r>
            <a:r>
              <a:rPr lang="en-US" sz="1200" i="1" dirty="0"/>
              <a:t>Size and Properties</a:t>
            </a:r>
            <a:r>
              <a:rPr lang="en-US" sz="1200" dirty="0"/>
              <a:t> of the figure, then select </a:t>
            </a:r>
            <a:r>
              <a:rPr lang="en-US" sz="1200" i="1" dirty="0"/>
              <a:t>Alternative Text</a:t>
            </a:r>
            <a:r>
              <a:rPr lang="en-US" sz="1200" dirty="0"/>
              <a:t>. Describe your image/figure in 1-2 sentences that will be read aloud by screen readers for those with visual impairments.</a:t>
            </a:r>
          </a:p>
          <a:p>
            <a:pPr marL="0" indent="0">
              <a:spcAft>
                <a:spcPts val="1000"/>
              </a:spcAft>
              <a:buNone/>
            </a:pPr>
            <a:r>
              <a:rPr lang="en-US" sz="1200" dirty="0"/>
              <a:t>If the image/figure serves no informative purpose and you want to exclude it, you can simply leave the title and description empty.</a:t>
            </a:r>
          </a:p>
        </p:txBody>
      </p:sp>
      <p:sp>
        <p:nvSpPr>
          <p:cNvPr id="13" name="textruta 12">
            <a:extLst>
              <a:ext uri="{FF2B5EF4-FFF2-40B4-BE49-F238E27FC236}">
                <a16:creationId xmlns:a16="http://schemas.microsoft.com/office/drawing/2014/main" id="{EE3FC087-E3DB-F3EF-9BDB-AB9263D72EEF}"/>
              </a:ext>
            </a:extLst>
          </p:cNvPr>
          <p:cNvSpPr txBox="1"/>
          <p:nvPr userDrawn="1"/>
        </p:nvSpPr>
        <p:spPr>
          <a:xfrm>
            <a:off x="6276976" y="2616199"/>
            <a:ext cx="5314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2"/>
                </a:solidFill>
                <a:latin typeface="+mj-lt"/>
              </a:rPr>
              <a:t>Set reading order</a:t>
            </a:r>
          </a:p>
        </p:txBody>
      </p:sp>
      <p:sp>
        <p:nvSpPr>
          <p:cNvPr id="14" name="textruta 13">
            <a:extLst>
              <a:ext uri="{FF2B5EF4-FFF2-40B4-BE49-F238E27FC236}">
                <a16:creationId xmlns:a16="http://schemas.microsoft.com/office/drawing/2014/main" id="{A12E57D3-1BFC-4BED-5424-48C6609FCB60}"/>
              </a:ext>
            </a:extLst>
          </p:cNvPr>
          <p:cNvSpPr txBox="1"/>
          <p:nvPr userDrawn="1"/>
        </p:nvSpPr>
        <p:spPr>
          <a:xfrm>
            <a:off x="6276976" y="3031066"/>
            <a:ext cx="5314950" cy="2246769"/>
          </a:xfrm>
          <a:prstGeom prst="rect">
            <a:avLst/>
          </a:prstGeom>
          <a:noFill/>
        </p:spPr>
        <p:txBody>
          <a:bodyPr wrap="square" rtlCol="0">
            <a:spAutoFit/>
          </a:bodyPr>
          <a:lstStyle/>
          <a:p>
            <a:pPr marL="0" indent="0">
              <a:spcAft>
                <a:spcPts val="600"/>
              </a:spcAft>
              <a:buNone/>
            </a:pPr>
            <a:r>
              <a:rPr lang="en-US" sz="1200" dirty="0"/>
              <a:t>The predefined fields in the templates have a set reading order, but if you add additional/custom text boxes, images, SmartArt, or other content, you should check that the reading order is logical. Otherwise, the objects will be read in the order they were added to the page.</a:t>
            </a:r>
          </a:p>
          <a:p>
            <a:pPr marL="0" indent="0">
              <a:spcAft>
                <a:spcPts val="600"/>
              </a:spcAft>
              <a:buNone/>
            </a:pPr>
            <a:r>
              <a:rPr lang="en-US" sz="1200" b="1" dirty="0">
                <a:solidFill>
                  <a:schemeClr val="accent1"/>
                </a:solidFill>
              </a:rPr>
              <a:t>You can control the reading order by:</a:t>
            </a:r>
          </a:p>
          <a:p>
            <a:pPr marL="228600" indent="-228600">
              <a:spcAft>
                <a:spcPts val="600"/>
              </a:spcAft>
              <a:buClr>
                <a:schemeClr val="accent1"/>
              </a:buClr>
              <a:buFont typeface="+mj-lt"/>
              <a:buAutoNum type="arabicPeriod"/>
            </a:pPr>
            <a:r>
              <a:rPr lang="en-US" sz="1200" dirty="0"/>
              <a:t>On the </a:t>
            </a:r>
            <a:r>
              <a:rPr lang="en-US" sz="1200" i="1" dirty="0"/>
              <a:t>Home</a:t>
            </a:r>
            <a:r>
              <a:rPr lang="en-US" sz="1200" dirty="0"/>
              <a:t> tab, select </a:t>
            </a:r>
            <a:r>
              <a:rPr lang="en-US" sz="1200" i="1" dirty="0"/>
              <a:t>Arrange</a:t>
            </a:r>
          </a:p>
          <a:p>
            <a:pPr marL="228600" indent="-228600">
              <a:spcAft>
                <a:spcPts val="600"/>
              </a:spcAft>
              <a:buClr>
                <a:schemeClr val="accent1"/>
              </a:buClr>
              <a:buFont typeface="+mj-lt"/>
              <a:buAutoNum type="arabicPeriod"/>
            </a:pPr>
            <a:r>
              <a:rPr lang="en-US" sz="1200" dirty="0"/>
              <a:t>From the </a:t>
            </a:r>
            <a:r>
              <a:rPr lang="en-US" sz="1200" i="1" dirty="0"/>
              <a:t>Arrange </a:t>
            </a:r>
            <a:r>
              <a:rPr lang="en-US" sz="1200" dirty="0"/>
              <a:t>menu, choose "Selection Pane.“</a:t>
            </a:r>
          </a:p>
          <a:p>
            <a:pPr marL="228600" indent="-228600">
              <a:spcAft>
                <a:spcPts val="600"/>
              </a:spcAft>
              <a:buClr>
                <a:schemeClr val="accent1"/>
              </a:buClr>
              <a:buFont typeface="+mj-lt"/>
              <a:buAutoNum type="arabicPeriod"/>
            </a:pPr>
            <a:r>
              <a:rPr lang="en-US" sz="1200" dirty="0"/>
              <a:t>A tab will open on the right side of the window. Drag the objects until they have the desired order. This will not affect the layout on the page, only the order in which they are read by screen readers.</a:t>
            </a:r>
          </a:p>
        </p:txBody>
      </p:sp>
      <p:sp>
        <p:nvSpPr>
          <p:cNvPr id="6" name="textruta 5">
            <a:extLst>
              <a:ext uri="{FF2B5EF4-FFF2-40B4-BE49-F238E27FC236}">
                <a16:creationId xmlns:a16="http://schemas.microsoft.com/office/drawing/2014/main" id="{60BCB9D5-FB2E-F01B-B2C5-5BFB4C55D46E}"/>
              </a:ext>
            </a:extLst>
          </p:cNvPr>
          <p:cNvSpPr txBox="1"/>
          <p:nvPr userDrawn="1"/>
        </p:nvSpPr>
        <p:spPr>
          <a:xfrm>
            <a:off x="600076" y="1008476"/>
            <a:ext cx="10991850" cy="1103312"/>
          </a:xfrm>
          <a:prstGeom prst="rect">
            <a:avLst/>
          </a:prstGeom>
          <a:noFill/>
        </p:spPr>
        <p:txBody>
          <a:bodyPr wrap="square" anchor="t">
            <a:noAutofit/>
          </a:bodyPr>
          <a:lstStyle/>
          <a:p>
            <a:r>
              <a:rPr lang="en-US" sz="4000" b="1" noProof="0" dirty="0">
                <a:solidFill>
                  <a:schemeClr val="tx2"/>
                </a:solidFill>
                <a:latin typeface="+mj-lt"/>
              </a:rPr>
              <a:t>Make your presentation accessible</a:t>
            </a:r>
          </a:p>
        </p:txBody>
      </p:sp>
      <p:sp>
        <p:nvSpPr>
          <p:cNvPr id="8" name="textruta 7">
            <a:extLst>
              <a:ext uri="{FF2B5EF4-FFF2-40B4-BE49-F238E27FC236}">
                <a16:creationId xmlns:a16="http://schemas.microsoft.com/office/drawing/2014/main" id="{83F6329C-964B-2CDD-13A7-0D9A1FF8FB4F}"/>
              </a:ext>
            </a:extLst>
          </p:cNvPr>
          <p:cNvSpPr txBox="1"/>
          <p:nvPr userDrawn="1"/>
        </p:nvSpPr>
        <p:spPr>
          <a:xfrm>
            <a:off x="600075" y="1790514"/>
            <a:ext cx="109902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accent1"/>
                </a:solidFill>
                <a:latin typeface="+mn-lt"/>
              </a:rPr>
              <a:t>The template is set up to be as accessibility-friendly as possible, but there are two things you need to do yourself as you add content. </a:t>
            </a:r>
            <a:r>
              <a:rPr lang="en-US" sz="1600" b="1" noProof="0" dirty="0">
                <a:solidFill>
                  <a:schemeClr val="accent1"/>
                </a:solidFill>
                <a:latin typeface="+mn-lt"/>
              </a:rPr>
              <a:t>The instructions below are for Office 365 or Office 2019.</a:t>
            </a:r>
          </a:p>
        </p:txBody>
      </p:sp>
    </p:spTree>
    <p:extLst>
      <p:ext uri="{BB962C8B-B14F-4D97-AF65-F5344CB8AC3E}">
        <p14:creationId xmlns:p14="http://schemas.microsoft.com/office/powerpoint/2010/main" val="788371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Date Placeholder 2"/>
          <p:cNvSpPr>
            <a:spLocks noGrp="1"/>
          </p:cNvSpPr>
          <p:nvPr>
            <p:ph type="dt" sz="half" idx="10"/>
          </p:nvPr>
        </p:nvSpPr>
        <p:spPr/>
        <p:txBody>
          <a:bodyPr/>
          <a:lstStyle/>
          <a:p>
            <a:fld id="{59BE6680-2287-4854-A32B-53B8DB39357F}" type="datetimeFigureOut">
              <a:rPr lang="sv-SE" smtClean="0"/>
              <a:t>2026-05-04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01CBDF2E-CE94-4A4F-9689-9A0418F87EDD}" type="slidenum">
              <a:rPr lang="sv-SE" smtClean="0"/>
              <a:t>‹#›</a:t>
            </a:fld>
            <a:endParaRPr lang="sv-SE"/>
          </a:p>
        </p:txBody>
      </p:sp>
    </p:spTree>
    <p:extLst>
      <p:ext uri="{BB962C8B-B14F-4D97-AF65-F5344CB8AC3E}">
        <p14:creationId xmlns:p14="http://schemas.microsoft.com/office/powerpoint/2010/main" val="42534968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Utfallande bild">
    <p:spTree>
      <p:nvGrpSpPr>
        <p:cNvPr id="1" name=""/>
        <p:cNvGrpSpPr/>
        <p:nvPr/>
      </p:nvGrpSpPr>
      <p:grpSpPr>
        <a:xfrm>
          <a:off x="0" y="0"/>
          <a:ext cx="0" cy="0"/>
          <a:chOff x="0" y="0"/>
          <a:chExt cx="0" cy="0"/>
        </a:xfrm>
      </p:grpSpPr>
      <p:sp>
        <p:nvSpPr>
          <p:cNvPr id="2" name="Rubrik 1"/>
          <p:cNvSpPr>
            <a:spLocks noGrp="1"/>
          </p:cNvSpPr>
          <p:nvPr>
            <p:ph type="title"/>
          </p:nvPr>
        </p:nvSpPr>
        <p:spPr>
          <a:xfrm>
            <a:off x="2159000" y="982456"/>
            <a:ext cx="9247717" cy="668339"/>
          </a:xfrm>
        </p:spPr>
        <p:txBody>
          <a:bodyPr/>
          <a:lstStyle/>
          <a:p>
            <a:r>
              <a:rPr lang="sv-SE" dirty="0"/>
              <a:t>Klicka här för att ändra format</a:t>
            </a:r>
            <a:endParaRPr lang="en-GB" dirty="0"/>
          </a:p>
        </p:txBody>
      </p:sp>
      <p:sp>
        <p:nvSpPr>
          <p:cNvPr id="4" name="Platshållare för datum 3"/>
          <p:cNvSpPr>
            <a:spLocks noGrp="1"/>
          </p:cNvSpPr>
          <p:nvPr>
            <p:ph type="dt" sz="half" idx="10"/>
          </p:nvPr>
        </p:nvSpPr>
        <p:spPr/>
        <p:txBody>
          <a:bodyPr/>
          <a:lstStyle/>
          <a:p>
            <a:fld id="{CFCB38AA-14D0-4B67-BE5B-608C5A8A7489}" type="datetimeFigureOut">
              <a:rPr lang="sv-SE">
                <a:solidFill>
                  <a:prstClr val="white"/>
                </a:solidFill>
              </a:rPr>
              <a:pPr/>
              <a:t>2026-05-04</a:t>
            </a:fld>
            <a:endParaRPr>
              <a:solidFill>
                <a:prstClr val="white"/>
              </a:solidFill>
            </a:endParaRPr>
          </a:p>
        </p:txBody>
      </p:sp>
      <p:sp>
        <p:nvSpPr>
          <p:cNvPr id="6" name="Platshållare för bildnummer 5"/>
          <p:cNvSpPr>
            <a:spLocks noGrp="1"/>
          </p:cNvSpPr>
          <p:nvPr>
            <p:ph type="sldNum" sz="quarter" idx="12"/>
          </p:nvPr>
        </p:nvSpPr>
        <p:spPr/>
        <p:txBody>
          <a:bodyPr/>
          <a:lstStyle/>
          <a:p>
            <a:fld id="{680D72F4-1C41-4187-A4BC-492CF086CF40}" type="slidenum">
              <a:rPr>
                <a:solidFill>
                  <a:prstClr val="white"/>
                </a:solidFill>
              </a:rPr>
              <a:pPr/>
              <a:t>‹#›</a:t>
            </a:fld>
            <a:endParaRPr>
              <a:solidFill>
                <a:prstClr val="white"/>
              </a:solidFill>
            </a:endParaRPr>
          </a:p>
        </p:txBody>
      </p:sp>
      <p:sp>
        <p:nvSpPr>
          <p:cNvPr id="5" name="Platshållare för sidfot 4"/>
          <p:cNvSpPr>
            <a:spLocks noGrp="1"/>
          </p:cNvSpPr>
          <p:nvPr>
            <p:ph type="ftr" sz="quarter" idx="11"/>
          </p:nvPr>
        </p:nvSpPr>
        <p:spPr>
          <a:xfrm>
            <a:off x="2159000" y="6308726"/>
            <a:ext cx="3860800" cy="365125"/>
          </a:xfrm>
        </p:spPr>
        <p:txBody>
          <a:bodyPr lIns="0" tIns="0" rIns="0" bIns="0" anchor="t"/>
          <a:lstStyle>
            <a:lvl1pPr algn="l">
              <a:lnSpc>
                <a:spcPts val="900"/>
              </a:lnSpc>
              <a:defRPr sz="700" b="1" cap="all" baseline="0">
                <a:solidFill>
                  <a:schemeClr val="bg1"/>
                </a:solidFill>
              </a:defRPr>
            </a:lvl1pPr>
          </a:lstStyle>
          <a:p>
            <a:endParaRPr dirty="0">
              <a:solidFill>
                <a:prstClr val="white"/>
              </a:solidFill>
            </a:endParaRPr>
          </a:p>
        </p:txBody>
      </p:sp>
      <p:sp>
        <p:nvSpPr>
          <p:cNvPr id="8" name="Platshållare för bild 7"/>
          <p:cNvSpPr>
            <a:spLocks noGrp="1"/>
          </p:cNvSpPr>
          <p:nvPr>
            <p:ph type="pic" sz="quarter" idx="13"/>
          </p:nvPr>
        </p:nvSpPr>
        <p:spPr>
          <a:xfrm>
            <a:off x="-4867" y="2067717"/>
            <a:ext cx="12240833" cy="4219952"/>
          </a:xfrm>
          <a:custGeom>
            <a:avLst/>
            <a:gdLst>
              <a:gd name="connsiteX0" fmla="*/ 708568 w 9144000"/>
              <a:gd name="connsiteY0" fmla="*/ 0 h 4251325"/>
              <a:gd name="connsiteX1" fmla="*/ 9144000 w 9144000"/>
              <a:gd name="connsiteY1" fmla="*/ 0 h 4251325"/>
              <a:gd name="connsiteX2" fmla="*/ 9144000 w 9144000"/>
              <a:gd name="connsiteY2" fmla="*/ 0 h 4251325"/>
              <a:gd name="connsiteX3" fmla="*/ 9144000 w 9144000"/>
              <a:gd name="connsiteY3" fmla="*/ 3542757 h 4251325"/>
              <a:gd name="connsiteX4" fmla="*/ 8435432 w 9144000"/>
              <a:gd name="connsiteY4" fmla="*/ 4251325 h 4251325"/>
              <a:gd name="connsiteX5" fmla="*/ 0 w 9144000"/>
              <a:gd name="connsiteY5" fmla="*/ 4251325 h 4251325"/>
              <a:gd name="connsiteX6" fmla="*/ 0 w 9144000"/>
              <a:gd name="connsiteY6" fmla="*/ 4251325 h 4251325"/>
              <a:gd name="connsiteX7" fmla="*/ 0 w 9144000"/>
              <a:gd name="connsiteY7" fmla="*/ 708568 h 4251325"/>
              <a:gd name="connsiteX8" fmla="*/ 708568 w 9144000"/>
              <a:gd name="connsiteY8" fmla="*/ 0 h 4251325"/>
              <a:gd name="connsiteX0" fmla="*/ 180030 w 9301262"/>
              <a:gd name="connsiteY0" fmla="*/ 0 h 4260850"/>
              <a:gd name="connsiteX1" fmla="*/ 9301262 w 9301262"/>
              <a:gd name="connsiteY1" fmla="*/ 9525 h 4260850"/>
              <a:gd name="connsiteX2" fmla="*/ 9301262 w 9301262"/>
              <a:gd name="connsiteY2" fmla="*/ 9525 h 4260850"/>
              <a:gd name="connsiteX3" fmla="*/ 9301262 w 9301262"/>
              <a:gd name="connsiteY3" fmla="*/ 3552282 h 4260850"/>
              <a:gd name="connsiteX4" fmla="*/ 8592694 w 9301262"/>
              <a:gd name="connsiteY4" fmla="*/ 4260850 h 4260850"/>
              <a:gd name="connsiteX5" fmla="*/ 157262 w 9301262"/>
              <a:gd name="connsiteY5" fmla="*/ 4260850 h 4260850"/>
              <a:gd name="connsiteX6" fmla="*/ 157262 w 9301262"/>
              <a:gd name="connsiteY6" fmla="*/ 4260850 h 4260850"/>
              <a:gd name="connsiteX7" fmla="*/ 157262 w 9301262"/>
              <a:gd name="connsiteY7" fmla="*/ 718093 h 4260850"/>
              <a:gd name="connsiteX8" fmla="*/ 180030 w 9301262"/>
              <a:gd name="connsiteY8" fmla="*/ 0 h 4260850"/>
              <a:gd name="connsiteX0" fmla="*/ 23406 w 9144638"/>
              <a:gd name="connsiteY0" fmla="*/ 0 h 4260850"/>
              <a:gd name="connsiteX1" fmla="*/ 9144638 w 9144638"/>
              <a:gd name="connsiteY1" fmla="*/ 9525 h 4260850"/>
              <a:gd name="connsiteX2" fmla="*/ 9144638 w 9144638"/>
              <a:gd name="connsiteY2" fmla="*/ 9525 h 4260850"/>
              <a:gd name="connsiteX3" fmla="*/ 9144638 w 9144638"/>
              <a:gd name="connsiteY3" fmla="*/ 3552282 h 4260850"/>
              <a:gd name="connsiteX4" fmla="*/ 8436070 w 9144638"/>
              <a:gd name="connsiteY4" fmla="*/ 4260850 h 4260850"/>
              <a:gd name="connsiteX5" fmla="*/ 638 w 9144638"/>
              <a:gd name="connsiteY5" fmla="*/ 4260850 h 4260850"/>
              <a:gd name="connsiteX6" fmla="*/ 638 w 9144638"/>
              <a:gd name="connsiteY6" fmla="*/ 4260850 h 4260850"/>
              <a:gd name="connsiteX7" fmla="*/ 638 w 9144638"/>
              <a:gd name="connsiteY7" fmla="*/ 718093 h 4260850"/>
              <a:gd name="connsiteX8" fmla="*/ 23406 w 9144638"/>
              <a:gd name="connsiteY8" fmla="*/ 0 h 4260850"/>
              <a:gd name="connsiteX0" fmla="*/ 11705 w 9161512"/>
              <a:gd name="connsiteY0" fmla="*/ 9525 h 4251325"/>
              <a:gd name="connsiteX1" fmla="*/ 9161512 w 9161512"/>
              <a:gd name="connsiteY1" fmla="*/ 0 h 4251325"/>
              <a:gd name="connsiteX2" fmla="*/ 9161512 w 9161512"/>
              <a:gd name="connsiteY2" fmla="*/ 0 h 4251325"/>
              <a:gd name="connsiteX3" fmla="*/ 9161512 w 9161512"/>
              <a:gd name="connsiteY3" fmla="*/ 3542757 h 4251325"/>
              <a:gd name="connsiteX4" fmla="*/ 8452944 w 9161512"/>
              <a:gd name="connsiteY4" fmla="*/ 4251325 h 4251325"/>
              <a:gd name="connsiteX5" fmla="*/ 17512 w 9161512"/>
              <a:gd name="connsiteY5" fmla="*/ 4251325 h 4251325"/>
              <a:gd name="connsiteX6" fmla="*/ 17512 w 9161512"/>
              <a:gd name="connsiteY6" fmla="*/ 4251325 h 4251325"/>
              <a:gd name="connsiteX7" fmla="*/ 17512 w 9161512"/>
              <a:gd name="connsiteY7" fmla="*/ 708568 h 4251325"/>
              <a:gd name="connsiteX8" fmla="*/ 11705 w 9161512"/>
              <a:gd name="connsiteY8" fmla="*/ 9525 h 4251325"/>
              <a:gd name="connsiteX0" fmla="*/ 69 w 9149876"/>
              <a:gd name="connsiteY0" fmla="*/ 9525 h 4251325"/>
              <a:gd name="connsiteX1" fmla="*/ 9149876 w 9149876"/>
              <a:gd name="connsiteY1" fmla="*/ 0 h 4251325"/>
              <a:gd name="connsiteX2" fmla="*/ 9149876 w 9149876"/>
              <a:gd name="connsiteY2" fmla="*/ 0 h 4251325"/>
              <a:gd name="connsiteX3" fmla="*/ 9149876 w 9149876"/>
              <a:gd name="connsiteY3" fmla="*/ 3542757 h 4251325"/>
              <a:gd name="connsiteX4" fmla="*/ 8441308 w 9149876"/>
              <a:gd name="connsiteY4" fmla="*/ 4251325 h 4251325"/>
              <a:gd name="connsiteX5" fmla="*/ 5876 w 9149876"/>
              <a:gd name="connsiteY5" fmla="*/ 4251325 h 4251325"/>
              <a:gd name="connsiteX6" fmla="*/ 5876 w 9149876"/>
              <a:gd name="connsiteY6" fmla="*/ 4251325 h 4251325"/>
              <a:gd name="connsiteX7" fmla="*/ 5876 w 9149876"/>
              <a:gd name="connsiteY7" fmla="*/ 708568 h 4251325"/>
              <a:gd name="connsiteX8" fmla="*/ 69 w 9149876"/>
              <a:gd name="connsiteY8" fmla="*/ 9525 h 4251325"/>
              <a:gd name="connsiteX0" fmla="*/ 69 w 9149876"/>
              <a:gd name="connsiteY0" fmla="*/ 9525 h 4251325"/>
              <a:gd name="connsiteX1" fmla="*/ 9149876 w 9149876"/>
              <a:gd name="connsiteY1" fmla="*/ 0 h 4251325"/>
              <a:gd name="connsiteX2" fmla="*/ 9149876 w 9149876"/>
              <a:gd name="connsiteY2" fmla="*/ 0 h 4251325"/>
              <a:gd name="connsiteX3" fmla="*/ 9149876 w 9149876"/>
              <a:gd name="connsiteY3" fmla="*/ 3542757 h 4251325"/>
              <a:gd name="connsiteX4" fmla="*/ 1316608 w 9149876"/>
              <a:gd name="connsiteY4" fmla="*/ 3946525 h 4251325"/>
              <a:gd name="connsiteX5" fmla="*/ 5876 w 9149876"/>
              <a:gd name="connsiteY5" fmla="*/ 4251325 h 4251325"/>
              <a:gd name="connsiteX6" fmla="*/ 5876 w 9149876"/>
              <a:gd name="connsiteY6" fmla="*/ 4251325 h 4251325"/>
              <a:gd name="connsiteX7" fmla="*/ 5876 w 9149876"/>
              <a:gd name="connsiteY7" fmla="*/ 708568 h 4251325"/>
              <a:gd name="connsiteX8" fmla="*/ 69 w 9149876"/>
              <a:gd name="connsiteY8" fmla="*/ 9525 h 425132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542757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895182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895182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923757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923757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893 w 9156700"/>
              <a:gd name="connsiteY0" fmla="*/ 9525 h 4270375"/>
              <a:gd name="connsiteX1" fmla="*/ 9156700 w 9156700"/>
              <a:gd name="connsiteY1" fmla="*/ 0 h 4270375"/>
              <a:gd name="connsiteX2" fmla="*/ 9156700 w 9156700"/>
              <a:gd name="connsiteY2" fmla="*/ 0 h 4270375"/>
              <a:gd name="connsiteX3" fmla="*/ 9156700 w 9156700"/>
              <a:gd name="connsiteY3" fmla="*/ 3923757 h 4270375"/>
              <a:gd name="connsiteX4" fmla="*/ 1323432 w 9156700"/>
              <a:gd name="connsiteY4" fmla="*/ 3946525 h 4270375"/>
              <a:gd name="connsiteX5" fmla="*/ 1184275 w 9156700"/>
              <a:gd name="connsiteY5" fmla="*/ 4257675 h 4270375"/>
              <a:gd name="connsiteX6" fmla="*/ 12700 w 9156700"/>
              <a:gd name="connsiteY6" fmla="*/ 4251325 h 4270375"/>
              <a:gd name="connsiteX7" fmla="*/ 0 w 9156700"/>
              <a:gd name="connsiteY7" fmla="*/ 4270375 h 4270375"/>
              <a:gd name="connsiteX8" fmla="*/ 12700 w 9156700"/>
              <a:gd name="connsiteY8" fmla="*/ 708568 h 4270375"/>
              <a:gd name="connsiteX9" fmla="*/ 6893 w 9156700"/>
              <a:gd name="connsiteY9" fmla="*/ 9525 h 4270375"/>
              <a:gd name="connsiteX0" fmla="*/ 6893 w 9156700"/>
              <a:gd name="connsiteY0" fmla="*/ 9525 h 4270375"/>
              <a:gd name="connsiteX1" fmla="*/ 9156700 w 9156700"/>
              <a:gd name="connsiteY1" fmla="*/ 0 h 4270375"/>
              <a:gd name="connsiteX2" fmla="*/ 9156700 w 9156700"/>
              <a:gd name="connsiteY2" fmla="*/ 0 h 4270375"/>
              <a:gd name="connsiteX3" fmla="*/ 9156700 w 9156700"/>
              <a:gd name="connsiteY3" fmla="*/ 3923757 h 4270375"/>
              <a:gd name="connsiteX4" fmla="*/ 1342482 w 9156700"/>
              <a:gd name="connsiteY4" fmla="*/ 3908425 h 4270375"/>
              <a:gd name="connsiteX5" fmla="*/ 1184275 w 9156700"/>
              <a:gd name="connsiteY5" fmla="*/ 4257675 h 4270375"/>
              <a:gd name="connsiteX6" fmla="*/ 12700 w 9156700"/>
              <a:gd name="connsiteY6" fmla="*/ 4251325 h 4270375"/>
              <a:gd name="connsiteX7" fmla="*/ 0 w 9156700"/>
              <a:gd name="connsiteY7" fmla="*/ 4270375 h 4270375"/>
              <a:gd name="connsiteX8" fmla="*/ 12700 w 9156700"/>
              <a:gd name="connsiteY8" fmla="*/ 708568 h 4270375"/>
              <a:gd name="connsiteX9" fmla="*/ 6893 w 9156700"/>
              <a:gd name="connsiteY9" fmla="*/ 9525 h 4270375"/>
              <a:gd name="connsiteX0" fmla="*/ 6893 w 9156700"/>
              <a:gd name="connsiteY0" fmla="*/ 9525 h 4270375"/>
              <a:gd name="connsiteX1" fmla="*/ 9156700 w 9156700"/>
              <a:gd name="connsiteY1" fmla="*/ 0 h 4270375"/>
              <a:gd name="connsiteX2" fmla="*/ 9156700 w 9156700"/>
              <a:gd name="connsiteY2" fmla="*/ 0 h 4270375"/>
              <a:gd name="connsiteX3" fmla="*/ 9156700 w 9156700"/>
              <a:gd name="connsiteY3" fmla="*/ 3923757 h 4270375"/>
              <a:gd name="connsiteX4" fmla="*/ 1342482 w 9156700"/>
              <a:gd name="connsiteY4" fmla="*/ 3908425 h 4270375"/>
              <a:gd name="connsiteX5" fmla="*/ 1190625 w 9156700"/>
              <a:gd name="connsiteY5" fmla="*/ 4264025 h 4270375"/>
              <a:gd name="connsiteX6" fmla="*/ 12700 w 9156700"/>
              <a:gd name="connsiteY6" fmla="*/ 4251325 h 4270375"/>
              <a:gd name="connsiteX7" fmla="*/ 0 w 9156700"/>
              <a:gd name="connsiteY7" fmla="*/ 4270375 h 4270375"/>
              <a:gd name="connsiteX8" fmla="*/ 12700 w 9156700"/>
              <a:gd name="connsiteY8" fmla="*/ 708568 h 4270375"/>
              <a:gd name="connsiteX9" fmla="*/ 6893 w 9156700"/>
              <a:gd name="connsiteY9" fmla="*/ 9525 h 4270375"/>
              <a:gd name="connsiteX0" fmla="*/ 6893 w 9156700"/>
              <a:gd name="connsiteY0" fmla="*/ 9525 h 4270375"/>
              <a:gd name="connsiteX1" fmla="*/ 9156700 w 9156700"/>
              <a:gd name="connsiteY1" fmla="*/ 0 h 4270375"/>
              <a:gd name="connsiteX2" fmla="*/ 9156700 w 9156700"/>
              <a:gd name="connsiteY2" fmla="*/ 0 h 4270375"/>
              <a:gd name="connsiteX3" fmla="*/ 9156700 w 9156700"/>
              <a:gd name="connsiteY3" fmla="*/ 3923757 h 4270375"/>
              <a:gd name="connsiteX4" fmla="*/ 1342482 w 9156700"/>
              <a:gd name="connsiteY4" fmla="*/ 3908425 h 4270375"/>
              <a:gd name="connsiteX5" fmla="*/ 1190625 w 9156700"/>
              <a:gd name="connsiteY5" fmla="*/ 4264025 h 4270375"/>
              <a:gd name="connsiteX6" fmla="*/ 0 w 9156700"/>
              <a:gd name="connsiteY6" fmla="*/ 4270375 h 4270375"/>
              <a:gd name="connsiteX7" fmla="*/ 12700 w 9156700"/>
              <a:gd name="connsiteY7" fmla="*/ 708568 h 4270375"/>
              <a:gd name="connsiteX8" fmla="*/ 6893 w 9156700"/>
              <a:gd name="connsiteY8" fmla="*/ 9525 h 4270375"/>
              <a:gd name="connsiteX0" fmla="*/ 6893 w 9156700"/>
              <a:gd name="connsiteY0" fmla="*/ 9525 h 4264025"/>
              <a:gd name="connsiteX1" fmla="*/ 9156700 w 9156700"/>
              <a:gd name="connsiteY1" fmla="*/ 0 h 4264025"/>
              <a:gd name="connsiteX2" fmla="*/ 9156700 w 9156700"/>
              <a:gd name="connsiteY2" fmla="*/ 0 h 4264025"/>
              <a:gd name="connsiteX3" fmla="*/ 9156700 w 9156700"/>
              <a:gd name="connsiteY3" fmla="*/ 3923757 h 4264025"/>
              <a:gd name="connsiteX4" fmla="*/ 1342482 w 9156700"/>
              <a:gd name="connsiteY4" fmla="*/ 3908425 h 4264025"/>
              <a:gd name="connsiteX5" fmla="*/ 1190625 w 9156700"/>
              <a:gd name="connsiteY5" fmla="*/ 4264025 h 4264025"/>
              <a:gd name="connsiteX6" fmla="*/ 0 w 9156700"/>
              <a:gd name="connsiteY6" fmla="*/ 4257675 h 4264025"/>
              <a:gd name="connsiteX7" fmla="*/ 12700 w 9156700"/>
              <a:gd name="connsiteY7" fmla="*/ 708568 h 4264025"/>
              <a:gd name="connsiteX8" fmla="*/ 6893 w 9156700"/>
              <a:gd name="connsiteY8" fmla="*/ 9525 h 4264025"/>
              <a:gd name="connsiteX0" fmla="*/ 6893 w 9156700"/>
              <a:gd name="connsiteY0" fmla="*/ 9525 h 4264025"/>
              <a:gd name="connsiteX1" fmla="*/ 9156700 w 9156700"/>
              <a:gd name="connsiteY1" fmla="*/ 0 h 4264025"/>
              <a:gd name="connsiteX2" fmla="*/ 9156700 w 9156700"/>
              <a:gd name="connsiteY2" fmla="*/ 0 h 4264025"/>
              <a:gd name="connsiteX3" fmla="*/ 9156700 w 9156700"/>
              <a:gd name="connsiteY3" fmla="*/ 3923757 h 4264025"/>
              <a:gd name="connsiteX4" fmla="*/ 1342482 w 9156700"/>
              <a:gd name="connsiteY4" fmla="*/ 3921125 h 4264025"/>
              <a:gd name="connsiteX5" fmla="*/ 1190625 w 9156700"/>
              <a:gd name="connsiteY5" fmla="*/ 4264025 h 4264025"/>
              <a:gd name="connsiteX6" fmla="*/ 0 w 9156700"/>
              <a:gd name="connsiteY6" fmla="*/ 4257675 h 4264025"/>
              <a:gd name="connsiteX7" fmla="*/ 12700 w 9156700"/>
              <a:gd name="connsiteY7" fmla="*/ 708568 h 4264025"/>
              <a:gd name="connsiteX8" fmla="*/ 6893 w 9156700"/>
              <a:gd name="connsiteY8" fmla="*/ 9525 h 4264025"/>
              <a:gd name="connsiteX0" fmla="*/ 6893 w 9156700"/>
              <a:gd name="connsiteY0" fmla="*/ 9525 h 4283160"/>
              <a:gd name="connsiteX1" fmla="*/ 9156700 w 9156700"/>
              <a:gd name="connsiteY1" fmla="*/ 0 h 4283160"/>
              <a:gd name="connsiteX2" fmla="*/ 9156700 w 9156700"/>
              <a:gd name="connsiteY2" fmla="*/ 0 h 4283160"/>
              <a:gd name="connsiteX3" fmla="*/ 9156700 w 9156700"/>
              <a:gd name="connsiteY3" fmla="*/ 3923757 h 4283160"/>
              <a:gd name="connsiteX4" fmla="*/ 1342482 w 9156700"/>
              <a:gd name="connsiteY4" fmla="*/ 3921125 h 4283160"/>
              <a:gd name="connsiteX5" fmla="*/ 1203325 w 9156700"/>
              <a:gd name="connsiteY5" fmla="*/ 4283160 h 4283160"/>
              <a:gd name="connsiteX6" fmla="*/ 0 w 9156700"/>
              <a:gd name="connsiteY6" fmla="*/ 4257675 h 4283160"/>
              <a:gd name="connsiteX7" fmla="*/ 12700 w 9156700"/>
              <a:gd name="connsiteY7" fmla="*/ 708568 h 4283160"/>
              <a:gd name="connsiteX8" fmla="*/ 6893 w 9156700"/>
              <a:gd name="connsiteY8" fmla="*/ 9525 h 4283160"/>
              <a:gd name="connsiteX0" fmla="*/ 13243 w 9163050"/>
              <a:gd name="connsiteY0" fmla="*/ 9525 h 4295946"/>
              <a:gd name="connsiteX1" fmla="*/ 9163050 w 9163050"/>
              <a:gd name="connsiteY1" fmla="*/ 0 h 4295946"/>
              <a:gd name="connsiteX2" fmla="*/ 9163050 w 9163050"/>
              <a:gd name="connsiteY2" fmla="*/ 0 h 4295946"/>
              <a:gd name="connsiteX3" fmla="*/ 9163050 w 9163050"/>
              <a:gd name="connsiteY3" fmla="*/ 3923757 h 4295946"/>
              <a:gd name="connsiteX4" fmla="*/ 1348832 w 9163050"/>
              <a:gd name="connsiteY4" fmla="*/ 3921125 h 4295946"/>
              <a:gd name="connsiteX5" fmla="*/ 1209675 w 9163050"/>
              <a:gd name="connsiteY5" fmla="*/ 4283160 h 4295946"/>
              <a:gd name="connsiteX6" fmla="*/ 0 w 9163050"/>
              <a:gd name="connsiteY6" fmla="*/ 4295946 h 4295946"/>
              <a:gd name="connsiteX7" fmla="*/ 19050 w 9163050"/>
              <a:gd name="connsiteY7" fmla="*/ 708568 h 4295946"/>
              <a:gd name="connsiteX8" fmla="*/ 13243 w 9163050"/>
              <a:gd name="connsiteY8" fmla="*/ 9525 h 4295946"/>
              <a:gd name="connsiteX0" fmla="*/ 6893 w 9156700"/>
              <a:gd name="connsiteY0" fmla="*/ 9525 h 4283160"/>
              <a:gd name="connsiteX1" fmla="*/ 9156700 w 9156700"/>
              <a:gd name="connsiteY1" fmla="*/ 0 h 4283160"/>
              <a:gd name="connsiteX2" fmla="*/ 9156700 w 9156700"/>
              <a:gd name="connsiteY2" fmla="*/ 0 h 4283160"/>
              <a:gd name="connsiteX3" fmla="*/ 9156700 w 9156700"/>
              <a:gd name="connsiteY3" fmla="*/ 3923757 h 4283160"/>
              <a:gd name="connsiteX4" fmla="*/ 1342482 w 9156700"/>
              <a:gd name="connsiteY4" fmla="*/ 3921125 h 4283160"/>
              <a:gd name="connsiteX5" fmla="*/ 1203325 w 9156700"/>
              <a:gd name="connsiteY5" fmla="*/ 4283160 h 4283160"/>
              <a:gd name="connsiteX6" fmla="*/ 0 w 9156700"/>
              <a:gd name="connsiteY6" fmla="*/ 4276811 h 4283160"/>
              <a:gd name="connsiteX7" fmla="*/ 12700 w 9156700"/>
              <a:gd name="connsiteY7" fmla="*/ 708568 h 4283160"/>
              <a:gd name="connsiteX8" fmla="*/ 6893 w 9156700"/>
              <a:gd name="connsiteY8" fmla="*/ 9525 h 4283160"/>
              <a:gd name="connsiteX0" fmla="*/ 6893 w 9156700"/>
              <a:gd name="connsiteY0" fmla="*/ 9525 h 4283160"/>
              <a:gd name="connsiteX1" fmla="*/ 9156700 w 9156700"/>
              <a:gd name="connsiteY1" fmla="*/ 0 h 4283160"/>
              <a:gd name="connsiteX2" fmla="*/ 9156700 w 9156700"/>
              <a:gd name="connsiteY2" fmla="*/ 0 h 4283160"/>
              <a:gd name="connsiteX3" fmla="*/ 9156700 w 9156700"/>
              <a:gd name="connsiteY3" fmla="*/ 3923757 h 4283160"/>
              <a:gd name="connsiteX4" fmla="*/ 1342482 w 9156700"/>
              <a:gd name="connsiteY4" fmla="*/ 3921125 h 4283160"/>
              <a:gd name="connsiteX5" fmla="*/ 1203325 w 9156700"/>
              <a:gd name="connsiteY5" fmla="*/ 4283160 h 4283160"/>
              <a:gd name="connsiteX6" fmla="*/ 0 w 9156700"/>
              <a:gd name="connsiteY6" fmla="*/ 4276812 h 4283160"/>
              <a:gd name="connsiteX7" fmla="*/ 12700 w 9156700"/>
              <a:gd name="connsiteY7" fmla="*/ 708568 h 4283160"/>
              <a:gd name="connsiteX8" fmla="*/ 6893 w 9156700"/>
              <a:gd name="connsiteY8" fmla="*/ 9525 h 4283160"/>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21125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21125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30693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40261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40261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40261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59604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6812"/>
              <a:gd name="connsiteX1" fmla="*/ 9156700 w 9156700"/>
              <a:gd name="connsiteY1" fmla="*/ 0 h 4276812"/>
              <a:gd name="connsiteX2" fmla="*/ 9156700 w 9156700"/>
              <a:gd name="connsiteY2" fmla="*/ 0 h 4276812"/>
              <a:gd name="connsiteX3" fmla="*/ 9156700 w 9156700"/>
              <a:gd name="connsiteY3" fmla="*/ 3923757 h 4276812"/>
              <a:gd name="connsiteX4" fmla="*/ 1342482 w 9156700"/>
              <a:gd name="connsiteY4" fmla="*/ 3959604 h 4276812"/>
              <a:gd name="connsiteX5" fmla="*/ 1203325 w 9156700"/>
              <a:gd name="connsiteY5" fmla="*/ 4267882 h 4276812"/>
              <a:gd name="connsiteX6" fmla="*/ 0 w 9156700"/>
              <a:gd name="connsiteY6" fmla="*/ 4276812 h 4276812"/>
              <a:gd name="connsiteX7" fmla="*/ 12700 w 9156700"/>
              <a:gd name="connsiteY7" fmla="*/ 708568 h 4276812"/>
              <a:gd name="connsiteX8" fmla="*/ 6893 w 9156700"/>
              <a:gd name="connsiteY8" fmla="*/ 9525 h 427681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23757 h 4267882"/>
              <a:gd name="connsiteX4" fmla="*/ 1335658 w 9149876"/>
              <a:gd name="connsiteY4" fmla="*/ 3959604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23757 h 4267882"/>
              <a:gd name="connsiteX4" fmla="*/ 1335658 w 9149876"/>
              <a:gd name="connsiteY4" fmla="*/ 3959604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5658 w 9149876"/>
              <a:gd name="connsiteY4" fmla="*/ 3959604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5658 w 9149876"/>
              <a:gd name="connsiteY4" fmla="*/ 3959604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69276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54857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54857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54857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54857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54641"/>
              <a:gd name="connsiteY0" fmla="*/ 9525 h 4267882"/>
              <a:gd name="connsiteX1" fmla="*/ 9149876 w 9154641"/>
              <a:gd name="connsiteY1" fmla="*/ 0 h 4267882"/>
              <a:gd name="connsiteX2" fmla="*/ 9149876 w 9154641"/>
              <a:gd name="connsiteY2" fmla="*/ 0 h 4267882"/>
              <a:gd name="connsiteX3" fmla="*/ 9154641 w 9154641"/>
              <a:gd name="connsiteY3" fmla="*/ 3952802 h 4267882"/>
              <a:gd name="connsiteX4" fmla="*/ 1338039 w 9154641"/>
              <a:gd name="connsiteY4" fmla="*/ 3954857 h 4267882"/>
              <a:gd name="connsiteX5" fmla="*/ 1196501 w 9154641"/>
              <a:gd name="connsiteY5" fmla="*/ 4267882 h 4267882"/>
              <a:gd name="connsiteX6" fmla="*/ 2701 w 9154641"/>
              <a:gd name="connsiteY6" fmla="*/ 4264722 h 4267882"/>
              <a:gd name="connsiteX7" fmla="*/ 5876 w 9154641"/>
              <a:gd name="connsiteY7" fmla="*/ 708568 h 4267882"/>
              <a:gd name="connsiteX8" fmla="*/ 69 w 9154641"/>
              <a:gd name="connsiteY8" fmla="*/ 9525 h 4267882"/>
              <a:gd name="connsiteX0" fmla="*/ 69 w 9154641"/>
              <a:gd name="connsiteY0" fmla="*/ 0 h 4277584"/>
              <a:gd name="connsiteX1" fmla="*/ 9149876 w 9154641"/>
              <a:gd name="connsiteY1" fmla="*/ 9702 h 4277584"/>
              <a:gd name="connsiteX2" fmla="*/ 9149876 w 9154641"/>
              <a:gd name="connsiteY2" fmla="*/ 9702 h 4277584"/>
              <a:gd name="connsiteX3" fmla="*/ 9154641 w 9154641"/>
              <a:gd name="connsiteY3" fmla="*/ 3962504 h 4277584"/>
              <a:gd name="connsiteX4" fmla="*/ 1338039 w 9154641"/>
              <a:gd name="connsiteY4" fmla="*/ 3964559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4641"/>
              <a:gd name="connsiteY0" fmla="*/ 0 h 4277584"/>
              <a:gd name="connsiteX1" fmla="*/ 9149876 w 9154641"/>
              <a:gd name="connsiteY1" fmla="*/ 9702 h 4277584"/>
              <a:gd name="connsiteX2" fmla="*/ 9149876 w 9154641"/>
              <a:gd name="connsiteY2" fmla="*/ 89 h 4277584"/>
              <a:gd name="connsiteX3" fmla="*/ 9154641 w 9154641"/>
              <a:gd name="connsiteY3" fmla="*/ 3962504 h 4277584"/>
              <a:gd name="connsiteX4" fmla="*/ 1338039 w 9154641"/>
              <a:gd name="connsiteY4" fmla="*/ 3964559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4641"/>
              <a:gd name="connsiteY0" fmla="*/ 0 h 4277584"/>
              <a:gd name="connsiteX1" fmla="*/ 9149876 w 9154641"/>
              <a:gd name="connsiteY1" fmla="*/ 9702 h 4277584"/>
              <a:gd name="connsiteX2" fmla="*/ 9149876 w 9154641"/>
              <a:gd name="connsiteY2" fmla="*/ 89 h 4277584"/>
              <a:gd name="connsiteX3" fmla="*/ 9154641 w 9154641"/>
              <a:gd name="connsiteY3" fmla="*/ 3962504 h 4277584"/>
              <a:gd name="connsiteX4" fmla="*/ 1338039 w 9154641"/>
              <a:gd name="connsiteY4" fmla="*/ 3964559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4641"/>
              <a:gd name="connsiteY0" fmla="*/ 0 h 4277584"/>
              <a:gd name="connsiteX1" fmla="*/ 9149876 w 9154641"/>
              <a:gd name="connsiteY1" fmla="*/ 9702 h 4277584"/>
              <a:gd name="connsiteX2" fmla="*/ 9149876 w 9154641"/>
              <a:gd name="connsiteY2" fmla="*/ 89 h 4277584"/>
              <a:gd name="connsiteX3" fmla="*/ 9154641 w 9154641"/>
              <a:gd name="connsiteY3" fmla="*/ 3962504 h 4277584"/>
              <a:gd name="connsiteX4" fmla="*/ 1350697 w 9154641"/>
              <a:gd name="connsiteY4" fmla="*/ 3951741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4641"/>
              <a:gd name="connsiteY0" fmla="*/ 0 h 4277584"/>
              <a:gd name="connsiteX1" fmla="*/ 9149876 w 9154641"/>
              <a:gd name="connsiteY1" fmla="*/ 9702 h 4277584"/>
              <a:gd name="connsiteX2" fmla="*/ 9149876 w 9154641"/>
              <a:gd name="connsiteY2" fmla="*/ 89 h 4277584"/>
              <a:gd name="connsiteX3" fmla="*/ 9154641 w 9154641"/>
              <a:gd name="connsiteY3" fmla="*/ 3962504 h 4277584"/>
              <a:gd name="connsiteX4" fmla="*/ 1350697 w 9154641"/>
              <a:gd name="connsiteY4" fmla="*/ 3951741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52890 h 4277584"/>
              <a:gd name="connsiteX4" fmla="*/ 1350697 w 9150032"/>
              <a:gd name="connsiteY4" fmla="*/ 3951741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52890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52890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0600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41204 w 9150032"/>
              <a:gd name="connsiteY4" fmla="*/ 3965431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41204 w 9150032"/>
              <a:gd name="connsiteY4" fmla="*/ 3967847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5431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26964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26964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26964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19844 w 9150032"/>
              <a:gd name="connsiteY4" fmla="*/ 3967847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26965 w 9150032"/>
              <a:gd name="connsiteY4" fmla="*/ 3960599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3115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9257"/>
              <a:gd name="connsiteX1" fmla="*/ 9149876 w 9150032"/>
              <a:gd name="connsiteY1" fmla="*/ 9702 h 4279257"/>
              <a:gd name="connsiteX2" fmla="*/ 9149876 w 9150032"/>
              <a:gd name="connsiteY2" fmla="*/ 89 h 4279257"/>
              <a:gd name="connsiteX3" fmla="*/ 9141983 w 9150032"/>
              <a:gd name="connsiteY3" fmla="*/ 3960138 h 4279257"/>
              <a:gd name="connsiteX4" fmla="*/ 1326965 w 9150032"/>
              <a:gd name="connsiteY4" fmla="*/ 3960599 h 4279257"/>
              <a:gd name="connsiteX5" fmla="*/ 1213115 w 9150032"/>
              <a:gd name="connsiteY5" fmla="*/ 4275168 h 4279257"/>
              <a:gd name="connsiteX6" fmla="*/ 2701 w 9150032"/>
              <a:gd name="connsiteY6" fmla="*/ 4279257 h 4279257"/>
              <a:gd name="connsiteX7" fmla="*/ 5876 w 9150032"/>
              <a:gd name="connsiteY7" fmla="*/ 718270 h 4279257"/>
              <a:gd name="connsiteX8" fmla="*/ 69 w 9150032"/>
              <a:gd name="connsiteY8" fmla="*/ 0 h 4279257"/>
              <a:gd name="connsiteX0" fmla="*/ 69 w 9150032"/>
              <a:gd name="connsiteY0" fmla="*/ 0 h 4282416"/>
              <a:gd name="connsiteX1" fmla="*/ 9149876 w 9150032"/>
              <a:gd name="connsiteY1" fmla="*/ 9702 h 4282416"/>
              <a:gd name="connsiteX2" fmla="*/ 9149876 w 9150032"/>
              <a:gd name="connsiteY2" fmla="*/ 89 h 4282416"/>
              <a:gd name="connsiteX3" fmla="*/ 9141983 w 9150032"/>
              <a:gd name="connsiteY3" fmla="*/ 3960138 h 4282416"/>
              <a:gd name="connsiteX4" fmla="*/ 1326965 w 9150032"/>
              <a:gd name="connsiteY4" fmla="*/ 3960599 h 4282416"/>
              <a:gd name="connsiteX5" fmla="*/ 1210742 w 9150032"/>
              <a:gd name="connsiteY5" fmla="*/ 4282416 h 4282416"/>
              <a:gd name="connsiteX6" fmla="*/ 2701 w 9150032"/>
              <a:gd name="connsiteY6" fmla="*/ 4279257 h 4282416"/>
              <a:gd name="connsiteX7" fmla="*/ 5876 w 9150032"/>
              <a:gd name="connsiteY7" fmla="*/ 718270 h 4282416"/>
              <a:gd name="connsiteX8" fmla="*/ 69 w 9150032"/>
              <a:gd name="connsiteY8" fmla="*/ 0 h 4282416"/>
              <a:gd name="connsiteX0" fmla="*/ 69 w 9150032"/>
              <a:gd name="connsiteY0" fmla="*/ 0 h 4282416"/>
              <a:gd name="connsiteX1" fmla="*/ 9149876 w 9150032"/>
              <a:gd name="connsiteY1" fmla="*/ 9702 h 4282416"/>
              <a:gd name="connsiteX2" fmla="*/ 9149876 w 9150032"/>
              <a:gd name="connsiteY2" fmla="*/ 89 h 4282416"/>
              <a:gd name="connsiteX3" fmla="*/ 9141983 w 9150032"/>
              <a:gd name="connsiteY3" fmla="*/ 3960138 h 4282416"/>
              <a:gd name="connsiteX4" fmla="*/ 1326965 w 9150032"/>
              <a:gd name="connsiteY4" fmla="*/ 3960599 h 4282416"/>
              <a:gd name="connsiteX5" fmla="*/ 1210742 w 9150032"/>
              <a:gd name="connsiteY5" fmla="*/ 4282416 h 4282416"/>
              <a:gd name="connsiteX6" fmla="*/ 2701 w 9150032"/>
              <a:gd name="connsiteY6" fmla="*/ 4279257 h 4282416"/>
              <a:gd name="connsiteX7" fmla="*/ 5876 w 9150032"/>
              <a:gd name="connsiteY7" fmla="*/ 718270 h 4282416"/>
              <a:gd name="connsiteX8" fmla="*/ 69 w 9150032"/>
              <a:gd name="connsiteY8" fmla="*/ 0 h 4282416"/>
              <a:gd name="connsiteX0" fmla="*/ 69 w 9150032"/>
              <a:gd name="connsiteY0" fmla="*/ 0 h 4279257"/>
              <a:gd name="connsiteX1" fmla="*/ 9149876 w 9150032"/>
              <a:gd name="connsiteY1" fmla="*/ 9702 h 4279257"/>
              <a:gd name="connsiteX2" fmla="*/ 9149876 w 9150032"/>
              <a:gd name="connsiteY2" fmla="*/ 89 h 4279257"/>
              <a:gd name="connsiteX3" fmla="*/ 9141983 w 9150032"/>
              <a:gd name="connsiteY3" fmla="*/ 3960138 h 4279257"/>
              <a:gd name="connsiteX4" fmla="*/ 1326965 w 9150032"/>
              <a:gd name="connsiteY4" fmla="*/ 3960599 h 4279257"/>
              <a:gd name="connsiteX5" fmla="*/ 1210742 w 9150032"/>
              <a:gd name="connsiteY5" fmla="*/ 4277583 h 4279257"/>
              <a:gd name="connsiteX6" fmla="*/ 2701 w 9150032"/>
              <a:gd name="connsiteY6" fmla="*/ 4279257 h 4279257"/>
              <a:gd name="connsiteX7" fmla="*/ 5876 w 9150032"/>
              <a:gd name="connsiteY7" fmla="*/ 718270 h 4279257"/>
              <a:gd name="connsiteX8" fmla="*/ 69 w 9150032"/>
              <a:gd name="connsiteY8" fmla="*/ 0 h 4279257"/>
              <a:gd name="connsiteX0" fmla="*/ 69 w 9150032"/>
              <a:gd name="connsiteY0" fmla="*/ 0 h 4284831"/>
              <a:gd name="connsiteX1" fmla="*/ 9149876 w 9150032"/>
              <a:gd name="connsiteY1" fmla="*/ 9702 h 4284831"/>
              <a:gd name="connsiteX2" fmla="*/ 9149876 w 9150032"/>
              <a:gd name="connsiteY2" fmla="*/ 89 h 4284831"/>
              <a:gd name="connsiteX3" fmla="*/ 9141983 w 9150032"/>
              <a:gd name="connsiteY3" fmla="*/ 3960138 h 4284831"/>
              <a:gd name="connsiteX4" fmla="*/ 1326965 w 9150032"/>
              <a:gd name="connsiteY4" fmla="*/ 3960599 h 4284831"/>
              <a:gd name="connsiteX5" fmla="*/ 1210742 w 9150032"/>
              <a:gd name="connsiteY5" fmla="*/ 4284831 h 4284831"/>
              <a:gd name="connsiteX6" fmla="*/ 2701 w 9150032"/>
              <a:gd name="connsiteY6" fmla="*/ 4279257 h 4284831"/>
              <a:gd name="connsiteX7" fmla="*/ 5876 w 9150032"/>
              <a:gd name="connsiteY7" fmla="*/ 718270 h 4284831"/>
              <a:gd name="connsiteX8" fmla="*/ 69 w 9150032"/>
              <a:gd name="connsiteY8" fmla="*/ 0 h 4284831"/>
              <a:gd name="connsiteX0" fmla="*/ 69 w 9150032"/>
              <a:gd name="connsiteY0" fmla="*/ 0 h 4279257"/>
              <a:gd name="connsiteX1" fmla="*/ 9149876 w 9150032"/>
              <a:gd name="connsiteY1" fmla="*/ 9702 h 4279257"/>
              <a:gd name="connsiteX2" fmla="*/ 9149876 w 9150032"/>
              <a:gd name="connsiteY2" fmla="*/ 89 h 4279257"/>
              <a:gd name="connsiteX3" fmla="*/ 9141983 w 9150032"/>
              <a:gd name="connsiteY3" fmla="*/ 3960138 h 4279257"/>
              <a:gd name="connsiteX4" fmla="*/ 1326965 w 9150032"/>
              <a:gd name="connsiteY4" fmla="*/ 3960599 h 4279257"/>
              <a:gd name="connsiteX5" fmla="*/ 1210742 w 9150032"/>
              <a:gd name="connsiteY5" fmla="*/ 4277583 h 4279257"/>
              <a:gd name="connsiteX6" fmla="*/ 2701 w 9150032"/>
              <a:gd name="connsiteY6" fmla="*/ 4279257 h 4279257"/>
              <a:gd name="connsiteX7" fmla="*/ 5876 w 9150032"/>
              <a:gd name="connsiteY7" fmla="*/ 718270 h 4279257"/>
              <a:gd name="connsiteX8" fmla="*/ 69 w 9150032"/>
              <a:gd name="connsiteY8" fmla="*/ 0 h 4279257"/>
              <a:gd name="connsiteX0" fmla="*/ 69 w 9150032"/>
              <a:gd name="connsiteY0" fmla="*/ 0 h 4282416"/>
              <a:gd name="connsiteX1" fmla="*/ 9149876 w 9150032"/>
              <a:gd name="connsiteY1" fmla="*/ 9702 h 4282416"/>
              <a:gd name="connsiteX2" fmla="*/ 9149876 w 9150032"/>
              <a:gd name="connsiteY2" fmla="*/ 89 h 4282416"/>
              <a:gd name="connsiteX3" fmla="*/ 9141983 w 9150032"/>
              <a:gd name="connsiteY3" fmla="*/ 3960138 h 4282416"/>
              <a:gd name="connsiteX4" fmla="*/ 1326965 w 9150032"/>
              <a:gd name="connsiteY4" fmla="*/ 3960599 h 4282416"/>
              <a:gd name="connsiteX5" fmla="*/ 1213116 w 9150032"/>
              <a:gd name="connsiteY5" fmla="*/ 4282416 h 4282416"/>
              <a:gd name="connsiteX6" fmla="*/ 2701 w 9150032"/>
              <a:gd name="connsiteY6" fmla="*/ 4279257 h 4282416"/>
              <a:gd name="connsiteX7" fmla="*/ 5876 w 9150032"/>
              <a:gd name="connsiteY7" fmla="*/ 718270 h 4282416"/>
              <a:gd name="connsiteX8" fmla="*/ 69 w 9150032"/>
              <a:gd name="connsiteY8" fmla="*/ 0 h 4282416"/>
              <a:gd name="connsiteX0" fmla="*/ 69 w 9150032"/>
              <a:gd name="connsiteY0" fmla="*/ 0 h 4284089"/>
              <a:gd name="connsiteX1" fmla="*/ 9149876 w 9150032"/>
              <a:gd name="connsiteY1" fmla="*/ 9702 h 4284089"/>
              <a:gd name="connsiteX2" fmla="*/ 9149876 w 9150032"/>
              <a:gd name="connsiteY2" fmla="*/ 89 h 4284089"/>
              <a:gd name="connsiteX3" fmla="*/ 9141983 w 9150032"/>
              <a:gd name="connsiteY3" fmla="*/ 3960138 h 4284089"/>
              <a:gd name="connsiteX4" fmla="*/ 1326965 w 9150032"/>
              <a:gd name="connsiteY4" fmla="*/ 3960599 h 4284089"/>
              <a:gd name="connsiteX5" fmla="*/ 1213116 w 9150032"/>
              <a:gd name="connsiteY5" fmla="*/ 4282416 h 4284089"/>
              <a:gd name="connsiteX6" fmla="*/ 2701 w 9150032"/>
              <a:gd name="connsiteY6" fmla="*/ 4284089 h 4284089"/>
              <a:gd name="connsiteX7" fmla="*/ 5876 w 9150032"/>
              <a:gd name="connsiteY7" fmla="*/ 718270 h 4284089"/>
              <a:gd name="connsiteX8" fmla="*/ 69 w 9150032"/>
              <a:gd name="connsiteY8" fmla="*/ 0 h 4284089"/>
              <a:gd name="connsiteX0" fmla="*/ 69 w 9150032"/>
              <a:gd name="connsiteY0" fmla="*/ 0 h 4282416"/>
              <a:gd name="connsiteX1" fmla="*/ 9149876 w 9150032"/>
              <a:gd name="connsiteY1" fmla="*/ 9702 h 4282416"/>
              <a:gd name="connsiteX2" fmla="*/ 9149876 w 9150032"/>
              <a:gd name="connsiteY2" fmla="*/ 89 h 4282416"/>
              <a:gd name="connsiteX3" fmla="*/ 9141983 w 9150032"/>
              <a:gd name="connsiteY3" fmla="*/ 3960138 h 4282416"/>
              <a:gd name="connsiteX4" fmla="*/ 1326965 w 9150032"/>
              <a:gd name="connsiteY4" fmla="*/ 3960599 h 4282416"/>
              <a:gd name="connsiteX5" fmla="*/ 1213116 w 9150032"/>
              <a:gd name="connsiteY5" fmla="*/ 4282416 h 4282416"/>
              <a:gd name="connsiteX6" fmla="*/ 5075 w 9150032"/>
              <a:gd name="connsiteY6" fmla="*/ 4281672 h 4282416"/>
              <a:gd name="connsiteX7" fmla="*/ 5876 w 9150032"/>
              <a:gd name="connsiteY7" fmla="*/ 718270 h 4282416"/>
              <a:gd name="connsiteX8" fmla="*/ 69 w 9150032"/>
              <a:gd name="connsiteY8" fmla="*/ 0 h 4282416"/>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6965 w 9150032"/>
              <a:gd name="connsiteY4" fmla="*/ 3960599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31713 w 9150032"/>
              <a:gd name="connsiteY4" fmla="*/ 3960599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31713 w 9150032"/>
              <a:gd name="connsiteY4" fmla="*/ 3960599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2219 w 9150032"/>
              <a:gd name="connsiteY4" fmla="*/ 3970263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6967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26967 w 9150006"/>
              <a:gd name="connsiteY4" fmla="*/ 3965430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26967 w 9150006"/>
              <a:gd name="connsiteY4" fmla="*/ 3965430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26967 w 9150006"/>
              <a:gd name="connsiteY4" fmla="*/ 3965430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26967 w 9150006"/>
              <a:gd name="connsiteY4" fmla="*/ 3965430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31714 w 9150006"/>
              <a:gd name="connsiteY4" fmla="*/ 3963015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05053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05053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05053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05053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0986 w 9150006"/>
              <a:gd name="connsiteY5" fmla="*/ 4017134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0986 w 9150006"/>
              <a:gd name="connsiteY5" fmla="*/ 4007470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6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6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6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6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5733 w 9150006"/>
              <a:gd name="connsiteY5" fmla="*/ 4005054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3360 w 9150006"/>
              <a:gd name="connsiteY5" fmla="*/ 4002638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0987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0987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0006" h="4281672">
                <a:moveTo>
                  <a:pt x="69" y="0"/>
                </a:moveTo>
                <a:lnTo>
                  <a:pt x="9149876" y="9702"/>
                </a:lnTo>
                <a:lnTo>
                  <a:pt x="9149876" y="89"/>
                </a:lnTo>
                <a:cubicBezTo>
                  <a:pt x="9151464" y="1317690"/>
                  <a:pt x="9138022" y="2649786"/>
                  <a:pt x="9139610" y="3967387"/>
                </a:cubicBezTo>
                <a:lnTo>
                  <a:pt x="1343580" y="3963016"/>
                </a:lnTo>
                <a:cubicBezTo>
                  <a:pt x="1305423" y="3967687"/>
                  <a:pt x="1277548" y="3969456"/>
                  <a:pt x="1268613" y="4009885"/>
                </a:cubicBezTo>
                <a:cubicBezTo>
                  <a:pt x="1259678" y="4050314"/>
                  <a:pt x="1265601" y="4168622"/>
                  <a:pt x="1261493" y="4220084"/>
                </a:cubicBezTo>
                <a:cubicBezTo>
                  <a:pt x="1252639" y="4259467"/>
                  <a:pt x="1251642" y="4256446"/>
                  <a:pt x="1213117" y="4280000"/>
                </a:cubicBezTo>
                <a:lnTo>
                  <a:pt x="5075" y="4281672"/>
                </a:lnTo>
                <a:cubicBezTo>
                  <a:pt x="9308" y="3094403"/>
                  <a:pt x="1643" y="1905539"/>
                  <a:pt x="5876" y="718270"/>
                </a:cubicBezTo>
                <a:cubicBezTo>
                  <a:pt x="5876" y="326939"/>
                  <a:pt x="-737" y="428625"/>
                  <a:pt x="69" y="0"/>
                </a:cubicBezTo>
                <a:close/>
              </a:path>
            </a:pathLst>
          </a:custGeom>
        </p:spPr>
        <p:txBody>
          <a:bodyPr/>
          <a:lstStyle/>
          <a:p>
            <a:endParaRPr lang="en-GB" dirty="0"/>
          </a:p>
        </p:txBody>
      </p:sp>
    </p:spTree>
    <p:extLst>
      <p:ext uri="{BB962C8B-B14F-4D97-AF65-F5344CB8AC3E}">
        <p14:creationId xmlns:p14="http://schemas.microsoft.com/office/powerpoint/2010/main" val="376870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hapter, image, light blue">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5314951" cy="2852737"/>
          </a:xfrm>
        </p:spPr>
        <p:txBody>
          <a:bodyPr anchor="b"/>
          <a:lstStyle>
            <a:lvl1pPr>
              <a:defRPr sz="5400"/>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5314951" cy="863600"/>
          </a:xfrm>
        </p:spPr>
        <p:txBody>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Platshållare för bild 2">
            <a:extLst>
              <a:ext uri="{FF2B5EF4-FFF2-40B4-BE49-F238E27FC236}">
                <a16:creationId xmlns:a16="http://schemas.microsoft.com/office/drawing/2014/main" id="{34F955E2-AB95-AB55-6363-04426A618FC5}"/>
              </a:ext>
            </a:extLst>
          </p:cNvPr>
          <p:cNvSpPr>
            <a:spLocks noGrp="1"/>
          </p:cNvSpPr>
          <p:nvPr>
            <p:ph type="pic" sz="quarter" idx="13" hasCustomPrompt="1"/>
          </p:nvPr>
        </p:nvSpPr>
        <p:spPr>
          <a:xfrm>
            <a:off x="6096000"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p>
            <a:fld id="{275DBF22-A5DA-3B43-92C3-F6BCD51A4216}" type="datetime1">
              <a:rPr lang="sv-SE" smtClean="0"/>
              <a:t>2026-05-04</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195098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chapter, sand">
    <p:bg>
      <p:bgPr>
        <a:solidFill>
          <a:schemeClr val="bg2"/>
        </a:solidFill>
        <a:effectLst/>
      </p:bgPr>
    </p:bg>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3B3563A2-9CD9-4FFB-4072-1AE98552F23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7218363" cy="2852737"/>
          </a:xfrm>
        </p:spPr>
        <p:txBody>
          <a:bodyPr anchor="b"/>
          <a:lstStyle>
            <a:lvl1pPr>
              <a:defRPr sz="6000"/>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7218363" cy="863600"/>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p>
            <a:fld id="{230F5ACA-7455-4642-BFE0-35A3360E2D3F}" type="datetime1">
              <a:rPr lang="sv-SE" smtClean="0"/>
              <a:t>2026-05-04</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3689938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hapter, image, san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5314951" cy="2852737"/>
          </a:xfrm>
        </p:spPr>
        <p:txBody>
          <a:bodyPr anchor="b"/>
          <a:lstStyle>
            <a:lvl1pPr>
              <a:defRPr sz="5400"/>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5314951" cy="863600"/>
          </a:xfrm>
        </p:spPr>
        <p:txBody>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Platshållare för bild 2">
            <a:extLst>
              <a:ext uri="{FF2B5EF4-FFF2-40B4-BE49-F238E27FC236}">
                <a16:creationId xmlns:a16="http://schemas.microsoft.com/office/drawing/2014/main" id="{34F955E2-AB95-AB55-6363-04426A618FC5}"/>
              </a:ext>
            </a:extLst>
          </p:cNvPr>
          <p:cNvSpPr>
            <a:spLocks noGrp="1"/>
          </p:cNvSpPr>
          <p:nvPr>
            <p:ph type="pic" sz="quarter" idx="13" hasCustomPrompt="1"/>
          </p:nvPr>
        </p:nvSpPr>
        <p:spPr>
          <a:xfrm>
            <a:off x="6096000"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6" name="Platshållare för bildnummer 2">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p>
            <a:fld id="{B716C8F4-20CD-364A-8A8E-DE130115B178}" type="slidenum">
              <a:rPr lang="sv-SE" smtClean="0"/>
              <a:t>‹#›</a:t>
            </a:fld>
            <a:endParaRPr lang="sv-SE"/>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p>
            <a:fld id="{237029E1-9B44-DE43-98B9-EBAFD8B9E3F1}" type="datetime1">
              <a:rPr lang="sv-SE" smtClean="0"/>
              <a:t>2026-05-04</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p>
            <a:r>
              <a:rPr lang="sv-SE"/>
              <a:t>Presentation footer</a:t>
            </a:r>
          </a:p>
        </p:txBody>
      </p:sp>
    </p:spTree>
    <p:extLst>
      <p:ext uri="{BB962C8B-B14F-4D97-AF65-F5344CB8AC3E}">
        <p14:creationId xmlns:p14="http://schemas.microsoft.com/office/powerpoint/2010/main" val="373490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Title/chapter, KTH blue">
    <p:bg>
      <p:bgPr>
        <a:solidFill>
          <a:schemeClr val="accent1"/>
        </a:solidFill>
        <a:effectLst/>
      </p:bgPr>
    </p:bg>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BD7C2495-EEC2-B0B4-E314-5E0AAC7DA05C}"/>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2681" y="164553"/>
            <a:ext cx="648592" cy="725806"/>
          </a:xfrm>
          <a:prstGeom prst="rect">
            <a:avLst/>
          </a:prstGeom>
        </p:spPr>
      </p:pic>
      <p:pic>
        <p:nvPicPr>
          <p:cNvPr id="8" name="Bild 7">
            <a:extLst>
              <a:ext uri="{FF2B5EF4-FFF2-40B4-BE49-F238E27FC236}">
                <a16:creationId xmlns:a16="http://schemas.microsoft.com/office/drawing/2014/main" id="{2A6CC77B-C027-6CAF-7D4C-2E3A15A5169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7218363" cy="2852737"/>
          </a:xfrm>
        </p:spPr>
        <p:txBody>
          <a:bodyPr anchor="b"/>
          <a:lstStyle>
            <a:lvl1pPr>
              <a:defRPr sz="6000">
                <a:solidFill>
                  <a:schemeClr val="bg1"/>
                </a:solidFill>
              </a:defRPr>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7218363" cy="86360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lvl1pPr>
              <a:defRPr>
                <a:solidFill>
                  <a:schemeClr val="bg1"/>
                </a:solidFill>
              </a:defRPr>
            </a:lvl1pPr>
          </a:lstStyle>
          <a:p>
            <a:fld id="{EECCBBAF-5C49-D145-9814-61A8103632A9}" type="datetime1">
              <a:rPr lang="sv-SE" smtClean="0"/>
              <a:t>2026-05-04</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sp>
        <p:nvSpPr>
          <p:cNvPr id="6" name="Platshållare för bildnummer 5">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Tree>
    <p:extLst>
      <p:ext uri="{BB962C8B-B14F-4D97-AF65-F5344CB8AC3E}">
        <p14:creationId xmlns:p14="http://schemas.microsoft.com/office/powerpoint/2010/main" val="1096779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chapter, image, KTH blue">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5314951" cy="2852737"/>
          </a:xfrm>
        </p:spPr>
        <p:txBody>
          <a:bodyPr anchor="b"/>
          <a:lstStyle>
            <a:lvl1pPr>
              <a:defRPr sz="5400">
                <a:solidFill>
                  <a:schemeClr val="bg1"/>
                </a:solidFill>
              </a:defRPr>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5314951" cy="863600"/>
          </a:xfrm>
        </p:spPr>
        <p:txBody>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Platshållare för bild 2">
            <a:extLst>
              <a:ext uri="{FF2B5EF4-FFF2-40B4-BE49-F238E27FC236}">
                <a16:creationId xmlns:a16="http://schemas.microsoft.com/office/drawing/2014/main" id="{34F955E2-AB95-AB55-6363-04426A618FC5}"/>
              </a:ext>
            </a:extLst>
          </p:cNvPr>
          <p:cNvSpPr>
            <a:spLocks noGrp="1"/>
          </p:cNvSpPr>
          <p:nvPr>
            <p:ph type="pic" sz="quarter" idx="13" hasCustomPrompt="1"/>
          </p:nvPr>
        </p:nvSpPr>
        <p:spPr>
          <a:xfrm>
            <a:off x="6096000" y="0"/>
            <a:ext cx="6096000" cy="6858000"/>
          </a:xfrm>
        </p:spPr>
        <p:txBody>
          <a:bodyPr bIns="1044000" anchor="ctr"/>
          <a:lstStyle>
            <a:lvl1pPr marL="0" indent="0" algn="ctr">
              <a:buNone/>
              <a:defRPr>
                <a:solidFill>
                  <a:schemeClr val="bg1"/>
                </a:solidFill>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6" name="Platshållare för bildnummer 2">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lvl1pPr>
              <a:defRPr>
                <a:solidFill>
                  <a:schemeClr val="bg1"/>
                </a:solidFill>
              </a:defRPr>
            </a:lvl1pPr>
          </a:lstStyle>
          <a:p>
            <a:fld id="{823D8581-A4D9-BE4A-AEA5-9282CF05EB42}" type="datetime1">
              <a:rPr lang="sv-SE" smtClean="0"/>
              <a:t>2026-05-04</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pic>
        <p:nvPicPr>
          <p:cNvPr id="9" name="Bild 8">
            <a:extLst>
              <a:ext uri="{FF2B5EF4-FFF2-40B4-BE49-F238E27FC236}">
                <a16:creationId xmlns:a16="http://schemas.microsoft.com/office/drawing/2014/main" id="{B9CCB106-B724-D4FC-9180-F2081684D467}"/>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82681" y="164553"/>
            <a:ext cx="648592" cy="725806"/>
          </a:xfrm>
          <a:prstGeom prst="rect">
            <a:avLst/>
          </a:prstGeom>
        </p:spPr>
      </p:pic>
    </p:spTree>
    <p:extLst>
      <p:ext uri="{BB962C8B-B14F-4D97-AF65-F5344CB8AC3E}">
        <p14:creationId xmlns:p14="http://schemas.microsoft.com/office/powerpoint/2010/main" val="30707105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20414E7-5508-776E-6BBC-4EE50480958F}"/>
              </a:ext>
            </a:extLst>
          </p:cNvPr>
          <p:cNvSpPr>
            <a:spLocks noGrp="1"/>
          </p:cNvSpPr>
          <p:nvPr>
            <p:ph type="title"/>
          </p:nvPr>
        </p:nvSpPr>
        <p:spPr>
          <a:xfrm>
            <a:off x="600075" y="1095632"/>
            <a:ext cx="10990263" cy="568412"/>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06EF76-9662-2CD9-346E-23511E804736}"/>
              </a:ext>
            </a:extLst>
          </p:cNvPr>
          <p:cNvSpPr>
            <a:spLocks noGrp="1"/>
          </p:cNvSpPr>
          <p:nvPr>
            <p:ph type="body" idx="1"/>
          </p:nvPr>
        </p:nvSpPr>
        <p:spPr>
          <a:xfrm>
            <a:off x="600075" y="1872344"/>
            <a:ext cx="10990263" cy="445380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5E3A2378-EA0B-2CB0-A3C0-B0181DFC31CC}"/>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a:solidFill>
                  <a:schemeClr val="accent2"/>
                </a:solidFill>
              </a:defRPr>
            </a:lvl1pPr>
          </a:lstStyle>
          <a:p>
            <a:fld id="{888E4D63-BE2C-4D4B-BBD2-256262659A9F}" type="datetime1">
              <a:rPr lang="sv-SE" smtClean="0"/>
              <a:t>2026-05-04</a:t>
            </a:fld>
            <a:endParaRPr lang="sv-SE" dirty="0"/>
          </a:p>
        </p:txBody>
      </p:sp>
      <p:sp>
        <p:nvSpPr>
          <p:cNvPr id="5" name="Platshållare för sidfot 4">
            <a:extLst>
              <a:ext uri="{FF2B5EF4-FFF2-40B4-BE49-F238E27FC236}">
                <a16:creationId xmlns:a16="http://schemas.microsoft.com/office/drawing/2014/main" id="{24CA2E8D-AD94-B894-C4F1-B88C763BA32D}"/>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a:solidFill>
                  <a:schemeClr val="accent2"/>
                </a:solidFill>
              </a:defRPr>
            </a:lvl1pPr>
          </a:lstStyle>
          <a:p>
            <a:r>
              <a:rPr lang="sv-SE"/>
              <a:t>Presentation footer</a:t>
            </a:r>
            <a:endParaRPr lang="sv-SE" dirty="0"/>
          </a:p>
        </p:txBody>
      </p:sp>
      <p:sp>
        <p:nvSpPr>
          <p:cNvPr id="6" name="Platshållare för bildnummer 5">
            <a:extLst>
              <a:ext uri="{FF2B5EF4-FFF2-40B4-BE49-F238E27FC236}">
                <a16:creationId xmlns:a16="http://schemas.microsoft.com/office/drawing/2014/main" id="{045617BD-973D-B163-E4ED-D245FDF0BDFC}"/>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a:solidFill>
                  <a:schemeClr val="accent2"/>
                </a:solidFill>
              </a:defRPr>
            </a:lvl1pPr>
          </a:lstStyle>
          <a:p>
            <a:fld id="{B716C8F4-20CD-364A-8A8E-DE130115B178}" type="slidenum">
              <a:rPr lang="sv-SE" smtClean="0"/>
              <a:pPr/>
              <a:t>‹#›</a:t>
            </a:fld>
            <a:endParaRPr lang="sv-SE" dirty="0"/>
          </a:p>
        </p:txBody>
      </p:sp>
      <p:pic>
        <p:nvPicPr>
          <p:cNvPr id="11" name="Bild 10">
            <a:extLst>
              <a:ext uri="{FF2B5EF4-FFF2-40B4-BE49-F238E27FC236}">
                <a16:creationId xmlns:a16="http://schemas.microsoft.com/office/drawing/2014/main" id="{57E3D58E-4C99-E6D1-B925-E182668FA2E3}"/>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193566" y="164552"/>
            <a:ext cx="714243" cy="799273"/>
          </a:xfrm>
          <a:prstGeom prst="rect">
            <a:avLst/>
          </a:prstGeom>
        </p:spPr>
      </p:pic>
    </p:spTree>
    <p:extLst>
      <p:ext uri="{BB962C8B-B14F-4D97-AF65-F5344CB8AC3E}">
        <p14:creationId xmlns:p14="http://schemas.microsoft.com/office/powerpoint/2010/main" val="118368451"/>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59" r:id="rId3"/>
    <p:sldLayoutId id="2147483651" r:id="rId4"/>
    <p:sldLayoutId id="2147483670" r:id="rId5"/>
    <p:sldLayoutId id="2147483660" r:id="rId6"/>
    <p:sldLayoutId id="2147483671" r:id="rId7"/>
    <p:sldLayoutId id="2147483661" r:id="rId8"/>
    <p:sldLayoutId id="2147483672" r:id="rId9"/>
    <p:sldLayoutId id="2147483662" r:id="rId10"/>
    <p:sldLayoutId id="2147483673" r:id="rId11"/>
    <p:sldLayoutId id="2147483650" r:id="rId12"/>
    <p:sldLayoutId id="2147483685" r:id="rId13"/>
    <p:sldLayoutId id="2147483688" r:id="rId14"/>
    <p:sldLayoutId id="2147483686" r:id="rId15"/>
    <p:sldLayoutId id="2147483687" r:id="rId16"/>
    <p:sldLayoutId id="2147483652" r:id="rId17"/>
    <p:sldLayoutId id="2147483653" r:id="rId18"/>
    <p:sldLayoutId id="2147483656" r:id="rId19"/>
    <p:sldLayoutId id="2147483657" r:id="rId20"/>
    <p:sldLayoutId id="2147483663" r:id="rId21"/>
    <p:sldLayoutId id="2147483694" r:id="rId22"/>
    <p:sldLayoutId id="2147483693" r:id="rId23"/>
    <p:sldLayoutId id="2147483684" r:id="rId24"/>
    <p:sldLayoutId id="2147483683" r:id="rId25"/>
    <p:sldLayoutId id="2147483681" r:id="rId26"/>
    <p:sldLayoutId id="2147483682" r:id="rId27"/>
    <p:sldLayoutId id="2147483676" r:id="rId28"/>
    <p:sldLayoutId id="2147483677" r:id="rId29"/>
    <p:sldLayoutId id="2147483678" r:id="rId30"/>
    <p:sldLayoutId id="2147483654" r:id="rId31"/>
    <p:sldLayoutId id="2147483668" r:id="rId32"/>
    <p:sldLayoutId id="2147483667" r:id="rId33"/>
    <p:sldLayoutId id="2147483669" r:id="rId34"/>
    <p:sldLayoutId id="2147483666" r:id="rId35"/>
    <p:sldLayoutId id="2147483689" r:id="rId36"/>
    <p:sldLayoutId id="2147483690" r:id="rId37"/>
    <p:sldLayoutId id="2147483691" r:id="rId38"/>
    <p:sldLayoutId id="2147483692" r:id="rId39"/>
    <p:sldLayoutId id="2147483655" r:id="rId40"/>
    <p:sldLayoutId id="2147483696" r:id="rId41"/>
    <p:sldLayoutId id="2147483697" r:id="rId42"/>
    <p:sldLayoutId id="2147483664" r:id="rId43"/>
    <p:sldLayoutId id="2147483695" r:id="rId44"/>
    <p:sldLayoutId id="2147483658" r:id="rId45"/>
    <p:sldLayoutId id="2147483674" r:id="rId46"/>
    <p:sldLayoutId id="2147483675" r:id="rId47"/>
    <p:sldLayoutId id="2147483700" r:id="rId48"/>
    <p:sldLayoutId id="2147483701" r:id="rId49"/>
  </p:sldLayoutIdLst>
  <p:hf sldNum="0"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78" userDrawn="1">
          <p15:clr>
            <a:srgbClr val="F26B43"/>
          </p15:clr>
        </p15:guide>
        <p15:guide id="4" pos="1343" userDrawn="1">
          <p15:clr>
            <a:srgbClr val="F26B43"/>
          </p15:clr>
        </p15:guide>
        <p15:guide id="5" pos="1570" userDrawn="1">
          <p15:clr>
            <a:srgbClr val="F26B43"/>
          </p15:clr>
        </p15:guide>
        <p15:guide id="6" pos="2535" userDrawn="1">
          <p15:clr>
            <a:srgbClr val="F26B43"/>
          </p15:clr>
        </p15:guide>
        <p15:guide id="7" pos="2761" userDrawn="1">
          <p15:clr>
            <a:srgbClr val="F26B43"/>
          </p15:clr>
        </p15:guide>
        <p15:guide id="8" pos="3726" userDrawn="1">
          <p15:clr>
            <a:srgbClr val="F26B43"/>
          </p15:clr>
        </p15:guide>
        <p15:guide id="9" pos="3953" userDrawn="1">
          <p15:clr>
            <a:srgbClr val="F26B43"/>
          </p15:clr>
        </p15:guide>
        <p15:guide id="10" pos="4918" userDrawn="1">
          <p15:clr>
            <a:srgbClr val="F26B43"/>
          </p15:clr>
        </p15:guide>
        <p15:guide id="11" pos="5144" userDrawn="1">
          <p15:clr>
            <a:srgbClr val="F26B43"/>
          </p15:clr>
        </p15:guide>
        <p15:guide id="12" pos="6109" userDrawn="1">
          <p15:clr>
            <a:srgbClr val="F26B43"/>
          </p15:clr>
        </p15:guide>
        <p15:guide id="13" pos="6336" userDrawn="1">
          <p15:clr>
            <a:srgbClr val="F26B43"/>
          </p15:clr>
        </p15:guide>
        <p15:guide id="14" pos="7301" userDrawn="1">
          <p15:clr>
            <a:srgbClr val="F26B43"/>
          </p15:clr>
        </p15:guide>
        <p15:guide id="15" orient="horz" userDrawn="1">
          <p15:clr>
            <a:srgbClr val="F26B43"/>
          </p15:clr>
        </p15:guide>
        <p15:guide id="16" orient="horz" pos="4320" userDrawn="1">
          <p15:clr>
            <a:srgbClr val="F26B43"/>
          </p15:clr>
        </p15:guide>
        <p15:guide id="17" orient="horz" pos="514" userDrawn="1">
          <p15:clr>
            <a:srgbClr val="F26B43"/>
          </p15:clr>
        </p15:guide>
        <p15:guide id="18" orient="horz" pos="861" userDrawn="1">
          <p15:clr>
            <a:srgbClr val="F26B43"/>
          </p15:clr>
        </p15:guide>
        <p15:guide id="19" orient="horz" pos="1209" userDrawn="1">
          <p15:clr>
            <a:srgbClr val="F26B43"/>
          </p15:clr>
        </p15:guide>
        <p15:guide id="20" orient="horz" pos="1570" userDrawn="1">
          <p15:clr>
            <a:srgbClr val="F26B43"/>
          </p15:clr>
        </p15:guide>
        <p15:guide id="21" orient="horz" pos="1903" userDrawn="1">
          <p15:clr>
            <a:srgbClr val="F26B43"/>
          </p15:clr>
        </p15:guide>
        <p15:guide id="22" orient="horz" pos="2250" userDrawn="1">
          <p15:clr>
            <a:srgbClr val="F26B43"/>
          </p15:clr>
        </p15:guide>
        <p15:guide id="23" orient="horz" pos="2597" userDrawn="1">
          <p15:clr>
            <a:srgbClr val="F26B43"/>
          </p15:clr>
        </p15:guide>
        <p15:guide id="24" orient="horz" pos="2945" userDrawn="1">
          <p15:clr>
            <a:srgbClr val="F26B43"/>
          </p15:clr>
        </p15:guide>
        <p15:guide id="25" orient="horz" pos="3292" userDrawn="1">
          <p15:clr>
            <a:srgbClr val="F26B43"/>
          </p15:clr>
        </p15:guide>
        <p15:guide id="26" orient="horz" pos="3639" userDrawn="1">
          <p15:clr>
            <a:srgbClr val="F26B43"/>
          </p15:clr>
        </p15:guide>
        <p15:guide id="27" orient="horz" pos="398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1.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eg"/><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g"/><Relationship Id="rId12"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1.jp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jp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0.xml"/><Relationship Id="rId7" Type="http://schemas.openxmlformats.org/officeDocument/2006/relationships/image" Target="../media/image72.png"/><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image" Target="NULL"/><Relationship Id="rId5" Type="http://schemas.openxmlformats.org/officeDocument/2006/relationships/oleObject" Target="../embeddings/oleObject1.bin"/><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jpg"/></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hyperlink" Target="https://www.kth.se/profile/agram?l=sv"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41.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4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v-SE" dirty="0"/>
              <a:t>Skolan för arkitektur och samhällsbyggnad vid KTH</a:t>
            </a:r>
          </a:p>
        </p:txBody>
      </p:sp>
      <p:sp>
        <p:nvSpPr>
          <p:cNvPr id="3" name="Subtitle 2"/>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332359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0076" y="951545"/>
            <a:ext cx="6161874" cy="1086634"/>
          </a:xfrm>
        </p:spPr>
        <p:txBody>
          <a:bodyPr/>
          <a:lstStyle/>
          <a:p>
            <a:r>
              <a:rPr lang="sv-SE" sz="3200" dirty="0"/>
              <a:t>Hållbar utveckling, miljövetenskap och teknik (SEED) </a:t>
            </a:r>
          </a:p>
        </p:txBody>
      </p:sp>
      <p:sp>
        <p:nvSpPr>
          <p:cNvPr id="4" name="Content Placeholder 3"/>
          <p:cNvSpPr>
            <a:spLocks noGrp="1"/>
          </p:cNvSpPr>
          <p:nvPr>
            <p:ph sz="half" idx="1"/>
          </p:nvPr>
        </p:nvSpPr>
        <p:spPr>
          <a:xfrm>
            <a:off x="591634" y="2604498"/>
            <a:ext cx="4929982" cy="4046300"/>
          </a:xfrm>
        </p:spPr>
        <p:txBody>
          <a:bodyPr/>
          <a:lstStyle/>
          <a:p>
            <a:pPr marL="0" indent="0">
              <a:buNone/>
            </a:pPr>
            <a:r>
              <a:rPr lang="sv-SE" b="1" dirty="0">
                <a:solidFill>
                  <a:schemeClr val="tx2"/>
                </a:solidFill>
              </a:rPr>
              <a:t>Vad vi gör</a:t>
            </a:r>
          </a:p>
          <a:p>
            <a:pPr marL="0" indent="0">
              <a:buNone/>
            </a:pPr>
            <a:r>
              <a:rPr lang="sv-SE" dirty="0"/>
              <a:t>Vi bedriver lösningsinriktad forskning med fokus på samhällets hållbara utveckling. Här samlas bred, tvärvetenskaplig kompetens inom miljö, teknik och hållbarhetsfrågor.</a:t>
            </a:r>
          </a:p>
          <a:p>
            <a:pPr marL="0" indent="0">
              <a:buNone/>
            </a:pPr>
            <a:endParaRPr lang="sv-SE" b="1" dirty="0">
              <a:solidFill>
                <a:schemeClr val="tx2"/>
              </a:solidFill>
            </a:endParaRPr>
          </a:p>
          <a:p>
            <a:pPr marL="0" indent="0">
              <a:buNone/>
            </a:pPr>
            <a:r>
              <a:rPr lang="sv-SE" b="1" dirty="0">
                <a:solidFill>
                  <a:schemeClr val="tx2"/>
                </a:solidFill>
              </a:rPr>
              <a:t>Institutionen i siffror</a:t>
            </a:r>
          </a:p>
          <a:p>
            <a:pPr marL="0" indent="0">
              <a:buNone/>
            </a:pPr>
            <a:r>
              <a:rPr lang="sv-SE" dirty="0"/>
              <a:t>96 anställda</a:t>
            </a:r>
          </a:p>
          <a:p>
            <a:pPr marL="0" indent="0">
              <a:buNone/>
            </a:pPr>
            <a:r>
              <a:rPr lang="sv-SE" dirty="0"/>
              <a:t>137 miljoner kr i intäkter</a:t>
            </a:r>
          </a:p>
        </p:txBody>
      </p:sp>
      <p:sp>
        <p:nvSpPr>
          <p:cNvPr id="8" name="TextBox 7"/>
          <p:cNvSpPr txBox="1"/>
          <p:nvPr/>
        </p:nvSpPr>
        <p:spPr>
          <a:xfrm>
            <a:off x="4058266" y="6222838"/>
            <a:ext cx="2165837" cy="461665"/>
          </a:xfrm>
          <a:prstGeom prst="rect">
            <a:avLst/>
          </a:prstGeom>
          <a:noFill/>
        </p:spPr>
        <p:txBody>
          <a:bodyPr wrap="square" rtlCol="0">
            <a:spAutoFit/>
          </a:bodyPr>
          <a:lstStyle/>
          <a:p>
            <a:r>
              <a:rPr lang="sv-SE" sz="1200" b="1" dirty="0"/>
              <a:t>Maria Malmström</a:t>
            </a:r>
          </a:p>
          <a:p>
            <a:r>
              <a:rPr lang="sv-SE" sz="1200" dirty="0"/>
              <a:t>Prefekt</a:t>
            </a:r>
          </a:p>
        </p:txBody>
      </p:sp>
      <p:pic>
        <p:nvPicPr>
          <p:cNvPr id="9" name="Picture 8"/>
          <p:cNvPicPr>
            <a:picLocks noChangeAspect="1"/>
          </p:cNvPicPr>
          <p:nvPr/>
        </p:nvPicPr>
        <p:blipFill>
          <a:blip r:embed="rId3"/>
          <a:stretch>
            <a:fillRect/>
          </a:stretch>
        </p:blipFill>
        <p:spPr>
          <a:xfrm>
            <a:off x="4158608" y="4826125"/>
            <a:ext cx="1363008" cy="1363008"/>
          </a:xfrm>
          <a:prstGeom prst="rect">
            <a:avLst/>
          </a:prstGeom>
        </p:spPr>
      </p:pic>
      <p:pic>
        <p:nvPicPr>
          <p:cNvPr id="6" name="Picture Placeholder 5"/>
          <p:cNvPicPr>
            <a:picLocks noGrp="1" noChangeAspect="1"/>
          </p:cNvPicPr>
          <p:nvPr>
            <p:ph type="pic" sz="quarter" idx="13"/>
          </p:nvPr>
        </p:nvPicPr>
        <p:blipFill rotWithShape="1">
          <a:blip r:embed="rId4"/>
          <a:srcRect t="901" b="1677"/>
          <a:stretch/>
        </p:blipFill>
        <p:spPr>
          <a:xfrm>
            <a:off x="6096000" y="-17009"/>
            <a:ext cx="6184392" cy="6902441"/>
          </a:xfrm>
          <a:prstGeom prst="rect">
            <a:avLst/>
          </a:prstGeom>
        </p:spPr>
      </p:pic>
    </p:spTree>
    <p:extLst>
      <p:ext uri="{BB962C8B-B14F-4D97-AF65-F5344CB8AC3E}">
        <p14:creationId xmlns:p14="http://schemas.microsoft.com/office/powerpoint/2010/main" val="354905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1634" y="1172436"/>
            <a:ext cx="6161874" cy="1086634"/>
          </a:xfrm>
        </p:spPr>
        <p:txBody>
          <a:bodyPr/>
          <a:lstStyle/>
          <a:p>
            <a:r>
              <a:rPr lang="sv-SE" sz="3200" dirty="0"/>
              <a:t>Samhällsplanering och miljö</a:t>
            </a:r>
          </a:p>
        </p:txBody>
      </p:sp>
      <p:sp>
        <p:nvSpPr>
          <p:cNvPr id="4" name="Content Placeholder 3"/>
          <p:cNvSpPr>
            <a:spLocks noGrp="1"/>
          </p:cNvSpPr>
          <p:nvPr>
            <p:ph sz="half" idx="1"/>
          </p:nvPr>
        </p:nvSpPr>
        <p:spPr>
          <a:xfrm>
            <a:off x="591634" y="2604498"/>
            <a:ext cx="4929982" cy="4046300"/>
          </a:xfrm>
        </p:spPr>
        <p:txBody>
          <a:bodyPr/>
          <a:lstStyle/>
          <a:p>
            <a:pPr marL="0" indent="0">
              <a:buNone/>
            </a:pPr>
            <a:r>
              <a:rPr lang="sv-SE" b="1" dirty="0">
                <a:solidFill>
                  <a:schemeClr val="tx2"/>
                </a:solidFill>
              </a:rPr>
              <a:t>Vad vi gör</a:t>
            </a:r>
          </a:p>
          <a:p>
            <a:pPr marL="0" indent="0">
              <a:buNone/>
            </a:pPr>
            <a:r>
              <a:rPr lang="sv-SE" dirty="0"/>
              <a:t>Våra kunskapsområden innefattar vetenskapliga studier av system, modeller och verktyg för förståelse, bevarande, förändring, förvaltning och utveckling av samhället, marken och den byggda miljön. </a:t>
            </a:r>
          </a:p>
          <a:p>
            <a:pPr marL="0" indent="0">
              <a:buNone/>
            </a:pPr>
            <a:endParaRPr lang="sv-SE" b="1" dirty="0">
              <a:solidFill>
                <a:schemeClr val="tx2"/>
              </a:solidFill>
            </a:endParaRPr>
          </a:p>
          <a:p>
            <a:pPr marL="0" indent="0">
              <a:buNone/>
            </a:pPr>
            <a:r>
              <a:rPr lang="sv-SE" b="1" dirty="0">
                <a:solidFill>
                  <a:schemeClr val="tx2"/>
                </a:solidFill>
              </a:rPr>
              <a:t>Institutionen i siffror</a:t>
            </a:r>
          </a:p>
          <a:p>
            <a:pPr marL="0" indent="0">
              <a:buNone/>
            </a:pPr>
            <a:r>
              <a:rPr lang="sv-SE" dirty="0"/>
              <a:t>59 anställda</a:t>
            </a:r>
          </a:p>
          <a:p>
            <a:pPr marL="0" indent="0">
              <a:buNone/>
            </a:pPr>
            <a:r>
              <a:rPr lang="sv-SE" dirty="0"/>
              <a:t>77 miljoner kr i intäkter</a:t>
            </a:r>
          </a:p>
        </p:txBody>
      </p:sp>
      <p:sp>
        <p:nvSpPr>
          <p:cNvPr id="8" name="TextBox 7"/>
          <p:cNvSpPr txBox="1"/>
          <p:nvPr/>
        </p:nvSpPr>
        <p:spPr>
          <a:xfrm>
            <a:off x="4058266" y="6121722"/>
            <a:ext cx="2165837" cy="461665"/>
          </a:xfrm>
          <a:prstGeom prst="rect">
            <a:avLst/>
          </a:prstGeom>
          <a:noFill/>
        </p:spPr>
        <p:txBody>
          <a:bodyPr wrap="square" rtlCol="0">
            <a:spAutoFit/>
          </a:bodyPr>
          <a:lstStyle/>
          <a:p>
            <a:r>
              <a:rPr lang="sv-SE" sz="1200" b="1" dirty="0"/>
              <a:t>Maria Håkansson</a:t>
            </a:r>
          </a:p>
          <a:p>
            <a:r>
              <a:rPr lang="sv-SE" sz="1200" dirty="0"/>
              <a:t>Prefekt</a:t>
            </a:r>
          </a:p>
        </p:txBody>
      </p:sp>
      <p:pic>
        <p:nvPicPr>
          <p:cNvPr id="7" name="Picture 2" descr="Maria Håkansson"/>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148966" y="4776614"/>
            <a:ext cx="1314382" cy="13143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p:cNvPicPr>
            <a:picLocks noGrp="1" noChangeAspect="1"/>
          </p:cNvPicPr>
          <p:nvPr>
            <p:ph type="pic" sz="quarter" idx="13"/>
          </p:nvPr>
        </p:nvPicPr>
        <p:blipFill>
          <a:blip r:embed="rId5"/>
          <a:srcRect l="20370" r="20370"/>
          <a:stretch>
            <a:fillRect/>
          </a:stretch>
        </p:blipFill>
        <p:spPr>
          <a:prstGeom prst="rect">
            <a:avLst/>
          </a:prstGeom>
        </p:spPr>
      </p:pic>
    </p:spTree>
    <p:extLst>
      <p:ext uri="{BB962C8B-B14F-4D97-AF65-F5344CB8AC3E}">
        <p14:creationId xmlns:p14="http://schemas.microsoft.com/office/powerpoint/2010/main" val="1343277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Fakultetsnämnd ABE </a:t>
            </a:r>
          </a:p>
        </p:txBody>
      </p:sp>
      <p:sp>
        <p:nvSpPr>
          <p:cNvPr id="3" name="Content Placeholder 2"/>
          <p:cNvSpPr>
            <a:spLocks noGrp="1"/>
          </p:cNvSpPr>
          <p:nvPr>
            <p:ph idx="1"/>
          </p:nvPr>
        </p:nvSpPr>
        <p:spPr>
          <a:xfrm>
            <a:off x="600076" y="1872344"/>
            <a:ext cx="5408840" cy="4208967"/>
          </a:xfrm>
        </p:spPr>
        <p:txBody>
          <a:bodyPr/>
          <a:lstStyle/>
          <a:p>
            <a:pPr marL="0" indent="0">
              <a:buNone/>
            </a:pPr>
            <a:r>
              <a:rPr lang="sv-SE" sz="1800" dirty="0"/>
              <a:t>Fakultetsnämnden har övergripande ansvar inom skolan för</a:t>
            </a:r>
          </a:p>
          <a:p>
            <a:pPr marL="342900" indent="-342900">
              <a:buAutoNum type="arabicParenR"/>
            </a:pPr>
            <a:r>
              <a:rPr lang="sv-SE" sz="1800" dirty="0"/>
              <a:t>långsiktig utveckling av utbildning och av förutsättningar för forskning i förhållande till KTH:s vision och mål,</a:t>
            </a:r>
          </a:p>
          <a:p>
            <a:pPr marL="342900" indent="-342900">
              <a:buAutoNum type="arabicParenR"/>
            </a:pPr>
            <a:r>
              <a:rPr lang="sv-SE" sz="1800" dirty="0"/>
              <a:t>uppföljning och utveckling av kvalitet inom ramen för KTH:s kvalitetssystem samt </a:t>
            </a:r>
          </a:p>
          <a:p>
            <a:pPr marL="342900" indent="-342900">
              <a:buAutoNum type="arabicParenR"/>
            </a:pPr>
            <a:r>
              <a:rPr lang="sv-SE" sz="1800" dirty="0"/>
              <a:t>kollegial förankring och för att etablera former för kollegialt utbyte över skolans verksamhetsområden, ämnen och forskningsdiscipliner.</a:t>
            </a:r>
          </a:p>
        </p:txBody>
      </p:sp>
      <p:pic>
        <p:nvPicPr>
          <p:cNvPr id="1026" name="Picture 2" descr="A courtyard of a building with a large courtyard and a walkway&#10;&#10;AI-generated content may be incorrect.">
            <a:extLst>
              <a:ext uri="{FF2B5EF4-FFF2-40B4-BE49-F238E27FC236}">
                <a16:creationId xmlns:a16="http://schemas.microsoft.com/office/drawing/2014/main" id="{A41CED4A-C984-22E4-6155-A8538D14C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086"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027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1095632"/>
            <a:ext cx="4575429" cy="568412"/>
          </a:xfrm>
        </p:spPr>
        <p:txBody>
          <a:bodyPr/>
          <a:lstStyle/>
          <a:p>
            <a:r>
              <a:rPr lang="sv-SE" dirty="0"/>
              <a:t>Fakultetsnämnd ABE</a:t>
            </a:r>
          </a:p>
        </p:txBody>
      </p:sp>
      <p:sp>
        <p:nvSpPr>
          <p:cNvPr id="5" name="Rectangle 4"/>
          <p:cNvSpPr/>
          <p:nvPr/>
        </p:nvSpPr>
        <p:spPr>
          <a:xfrm>
            <a:off x="593788" y="1629878"/>
            <a:ext cx="2493264" cy="830997"/>
          </a:xfrm>
          <a:prstGeom prst="rect">
            <a:avLst/>
          </a:prstGeom>
        </p:spPr>
        <p:txBody>
          <a:bodyPr wrap="square">
            <a:spAutoFit/>
          </a:bodyPr>
          <a:lstStyle/>
          <a:p>
            <a:r>
              <a:rPr lang="sv-SE" sz="2400" b="1" dirty="0">
                <a:solidFill>
                  <a:srgbClr val="6198D2"/>
                </a:solidFill>
                <a:latin typeface="Figtree" panose="020F0302020204030204"/>
                <a:ea typeface="Open Sans" panose="020B0606030504020204" pitchFamily="34" charset="0"/>
                <a:cs typeface="Open Sans" panose="020B0606030504020204" pitchFamily="34" charset="0"/>
              </a:rPr>
              <a:t>Mandatperiod</a:t>
            </a:r>
            <a:br>
              <a:rPr lang="sv-SE" sz="2400" b="1" dirty="0">
                <a:solidFill>
                  <a:srgbClr val="6198D2"/>
                </a:solidFill>
                <a:latin typeface="Figtree" panose="020F0302020204030204"/>
                <a:ea typeface="Open Sans" panose="020B0606030504020204" pitchFamily="34" charset="0"/>
                <a:cs typeface="Open Sans" panose="020B0606030504020204" pitchFamily="34" charset="0"/>
              </a:rPr>
            </a:br>
            <a:r>
              <a:rPr lang="sv-SE" sz="2400" b="1" dirty="0">
                <a:solidFill>
                  <a:srgbClr val="6198D2"/>
                </a:solidFill>
                <a:latin typeface="Figtree" panose="020F0302020204030204"/>
                <a:ea typeface="Open Sans" panose="020B0606030504020204" pitchFamily="34" charset="0"/>
                <a:cs typeface="Open Sans" panose="020B0606030504020204" pitchFamily="34" charset="0"/>
              </a:rPr>
              <a:t>2024-2026</a:t>
            </a:r>
            <a:endParaRPr lang="sv-SE" dirty="0"/>
          </a:p>
        </p:txBody>
      </p:sp>
      <p:pic>
        <p:nvPicPr>
          <p:cNvPr id="6" name="Picture 2" descr="Björn Bergg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88" y="2885142"/>
            <a:ext cx="1998357" cy="1998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3788" y="4984600"/>
            <a:ext cx="1786066" cy="646331"/>
          </a:xfrm>
          <a:prstGeom prst="rect">
            <a:avLst/>
          </a:prstGeom>
        </p:spPr>
        <p:txBody>
          <a:bodyPr wrap="none">
            <a:spAutoFit/>
          </a:bodyPr>
          <a:lstStyle/>
          <a:p>
            <a:r>
              <a:rPr lang="sv-SE" b="1" dirty="0">
                <a:solidFill>
                  <a:srgbClr val="212121"/>
                </a:solidFill>
                <a:latin typeface="Figtree" panose="020B0604020202020204" charset="0"/>
              </a:rPr>
              <a:t>Björn Berggren</a:t>
            </a:r>
            <a:br>
              <a:rPr lang="sv-SE" b="1" dirty="0">
                <a:solidFill>
                  <a:srgbClr val="212121"/>
                </a:solidFill>
                <a:latin typeface="Figtree" panose="020B0604020202020204" charset="0"/>
              </a:rPr>
            </a:br>
            <a:r>
              <a:rPr lang="sv-SE" dirty="0">
                <a:solidFill>
                  <a:srgbClr val="212121"/>
                </a:solidFill>
                <a:latin typeface="Figtree" panose="020B0604020202020204" charset="0"/>
              </a:rPr>
              <a:t>Ordförande</a:t>
            </a:r>
          </a:p>
        </p:txBody>
      </p:sp>
      <p:sp>
        <p:nvSpPr>
          <p:cNvPr id="8" name="Rectangle 7"/>
          <p:cNvSpPr/>
          <p:nvPr/>
        </p:nvSpPr>
        <p:spPr>
          <a:xfrm>
            <a:off x="3087052" y="4984599"/>
            <a:ext cx="1898661" cy="923330"/>
          </a:xfrm>
          <a:prstGeom prst="rect">
            <a:avLst/>
          </a:prstGeom>
        </p:spPr>
        <p:txBody>
          <a:bodyPr wrap="none">
            <a:spAutoFit/>
          </a:bodyPr>
          <a:lstStyle/>
          <a:p>
            <a:r>
              <a:rPr lang="sv-SE" b="1" dirty="0">
                <a:solidFill>
                  <a:srgbClr val="212121"/>
                </a:solidFill>
                <a:latin typeface="Figtree" panose="020B0604020202020204" charset="0"/>
              </a:rPr>
              <a:t>Pernilla Hagbert</a:t>
            </a:r>
            <a:br>
              <a:rPr lang="sv-SE" b="1" dirty="0">
                <a:solidFill>
                  <a:srgbClr val="212121"/>
                </a:solidFill>
                <a:latin typeface="Figtree" panose="020B0604020202020204" charset="0"/>
              </a:rPr>
            </a:br>
            <a:r>
              <a:rPr lang="sv-SE" dirty="0">
                <a:solidFill>
                  <a:srgbClr val="212121"/>
                </a:solidFill>
                <a:latin typeface="Figtree" panose="020B0604020202020204" charset="0"/>
              </a:rPr>
              <a:t>Vice ordförande </a:t>
            </a:r>
            <a:br>
              <a:rPr lang="sv-SE" dirty="0">
                <a:solidFill>
                  <a:srgbClr val="212121"/>
                </a:solidFill>
                <a:latin typeface="Figtree" panose="020B0604020202020204" charset="0"/>
              </a:rPr>
            </a:br>
            <a:endParaRPr lang="sv-SE" dirty="0"/>
          </a:p>
        </p:txBody>
      </p:sp>
      <p:sp>
        <p:nvSpPr>
          <p:cNvPr id="12" name="Rectangle 11"/>
          <p:cNvSpPr/>
          <p:nvPr/>
        </p:nvSpPr>
        <p:spPr>
          <a:xfrm>
            <a:off x="5882702" y="1095632"/>
            <a:ext cx="5795176" cy="5109091"/>
          </a:xfrm>
          <a:prstGeom prst="rect">
            <a:avLst/>
          </a:prstGeom>
        </p:spPr>
        <p:txBody>
          <a:bodyPr wrap="none">
            <a:spAutoFit/>
          </a:bodyPr>
          <a:lstStyle/>
          <a:p>
            <a:r>
              <a:rPr lang="sv-SE" sz="2000" b="1" dirty="0">
                <a:solidFill>
                  <a:srgbClr val="212121"/>
                </a:solidFill>
                <a:latin typeface="Figtree" panose="020B0604020202020204" charset="0"/>
              </a:rPr>
              <a:t>Ledamöter</a:t>
            </a:r>
            <a:br>
              <a:rPr lang="sv-SE" b="1" dirty="0">
                <a:solidFill>
                  <a:srgbClr val="212121"/>
                </a:solidFill>
                <a:latin typeface="Figtree" panose="020B0604020202020204" charset="0"/>
              </a:rPr>
            </a:br>
            <a:r>
              <a:rPr lang="sv-SE" dirty="0">
                <a:solidFill>
                  <a:srgbClr val="212121"/>
                </a:solidFill>
                <a:latin typeface="Figtree" panose="020B0604020202020204" charset="0"/>
              </a:rPr>
              <a:t>Luigia Brandimarte</a:t>
            </a:r>
            <a:br>
              <a:rPr lang="sv-SE" dirty="0">
                <a:solidFill>
                  <a:srgbClr val="212121"/>
                </a:solidFill>
                <a:latin typeface="Figtree" panose="020B0604020202020204" charset="0"/>
              </a:rPr>
            </a:br>
            <a:r>
              <a:rPr lang="sv-SE" dirty="0">
                <a:solidFill>
                  <a:srgbClr val="212121"/>
                </a:solidFill>
                <a:latin typeface="Figtree" panose="020B0604020202020204" charset="0"/>
              </a:rPr>
              <a:t>Helena Mattsson</a:t>
            </a:r>
          </a:p>
          <a:p>
            <a:r>
              <a:rPr lang="sv-SE" i="0" dirty="0">
                <a:solidFill>
                  <a:srgbClr val="212121"/>
                </a:solidFill>
                <a:effectLst/>
                <a:latin typeface="Figtree" panose="020B0604020202020204" charset="0"/>
              </a:rPr>
              <a:t>Johan Spross</a:t>
            </a:r>
          </a:p>
          <a:p>
            <a:r>
              <a:rPr lang="sv-SE" dirty="0">
                <a:solidFill>
                  <a:srgbClr val="212121"/>
                </a:solidFill>
                <a:latin typeface="Figtree" panose="020B0604020202020204" charset="0"/>
              </a:rPr>
              <a:t>Jenny Paulsson</a:t>
            </a:r>
          </a:p>
          <a:p>
            <a:r>
              <a:rPr lang="sv-SE" i="0" dirty="0">
                <a:solidFill>
                  <a:srgbClr val="212121"/>
                </a:solidFill>
                <a:effectLst/>
                <a:latin typeface="Figtree" panose="020B0604020202020204" charset="0"/>
              </a:rPr>
              <a:t>Per Wikman Svahn</a:t>
            </a:r>
          </a:p>
          <a:p>
            <a:endParaRPr lang="sv-SE" dirty="0">
              <a:solidFill>
                <a:srgbClr val="212121"/>
              </a:solidFill>
              <a:latin typeface="Figtree" panose="020B0604020202020204" charset="0"/>
            </a:endParaRPr>
          </a:p>
          <a:p>
            <a:r>
              <a:rPr lang="sv-SE" b="1" dirty="0">
                <a:solidFill>
                  <a:srgbClr val="212121"/>
                </a:solidFill>
                <a:latin typeface="Figtree" panose="020B0604020202020204" charset="0"/>
              </a:rPr>
              <a:t>Studentledamöter</a:t>
            </a:r>
          </a:p>
          <a:p>
            <a:r>
              <a:rPr lang="pt-BR" dirty="0"/>
              <a:t>Sara Brolund Fernandes De Carvalho</a:t>
            </a:r>
            <a:r>
              <a:rPr lang="sv-SE" dirty="0">
                <a:solidFill>
                  <a:srgbClr val="212121"/>
                </a:solidFill>
                <a:latin typeface="Figtree" panose="020B0604020202020204" charset="0"/>
              </a:rPr>
              <a:t>, forskarutbildning</a:t>
            </a:r>
          </a:p>
          <a:p>
            <a:r>
              <a:rPr lang="sv-SE" dirty="0">
                <a:solidFill>
                  <a:srgbClr val="212121"/>
                </a:solidFill>
                <a:latin typeface="Figtree" panose="020B0604020202020204" charset="0"/>
              </a:rPr>
              <a:t>Viktor Karjalainen, grundutbildning</a:t>
            </a:r>
          </a:p>
          <a:p>
            <a:endParaRPr lang="sv-SE" i="0" dirty="0">
              <a:solidFill>
                <a:srgbClr val="212121"/>
              </a:solidFill>
              <a:effectLst/>
              <a:latin typeface="Figtree" panose="020B0604020202020204" charset="0"/>
            </a:endParaRPr>
          </a:p>
          <a:p>
            <a:r>
              <a:rPr lang="sv-SE" b="1" dirty="0">
                <a:solidFill>
                  <a:srgbClr val="212121"/>
                </a:solidFill>
                <a:latin typeface="Figtree" panose="020B0604020202020204" charset="0"/>
              </a:rPr>
              <a:t>Externa ledamöter </a:t>
            </a:r>
          </a:p>
          <a:p>
            <a:r>
              <a:rPr lang="sv-SE" dirty="0">
                <a:solidFill>
                  <a:srgbClr val="212121"/>
                </a:solidFill>
                <a:latin typeface="Figtree" panose="020B0604020202020204" charset="0"/>
              </a:rPr>
              <a:t>Johan Dozzi, </a:t>
            </a:r>
            <a:r>
              <a:rPr lang="sv-SE" dirty="0"/>
              <a:t>Myndigheten för civilt försvar </a:t>
            </a:r>
          </a:p>
          <a:p>
            <a:r>
              <a:rPr lang="sv-SE" dirty="0">
                <a:solidFill>
                  <a:srgbClr val="212121"/>
                </a:solidFill>
                <a:latin typeface="Figtree" panose="020B0604020202020204" charset="0"/>
              </a:rPr>
              <a:t>Karin Ekdahl Wästberg, Stockholms stad</a:t>
            </a:r>
          </a:p>
          <a:p>
            <a:endParaRPr lang="sv-SE" i="0" dirty="0">
              <a:solidFill>
                <a:srgbClr val="212121"/>
              </a:solidFill>
              <a:effectLst/>
              <a:latin typeface="Figtree" panose="020B0604020202020204" charset="0"/>
            </a:endParaRPr>
          </a:p>
          <a:p>
            <a:r>
              <a:rPr lang="sv-SE" b="1" dirty="0">
                <a:solidFill>
                  <a:srgbClr val="212121"/>
                </a:solidFill>
                <a:latin typeface="Figtree" panose="020B0604020202020204" charset="0"/>
              </a:rPr>
              <a:t>Representanter för arbetstagarorganisationerna</a:t>
            </a:r>
          </a:p>
          <a:p>
            <a:r>
              <a:rPr lang="sv-SE" dirty="0">
                <a:solidFill>
                  <a:srgbClr val="212121"/>
                </a:solidFill>
                <a:latin typeface="Figtree" panose="020B0604020202020204" charset="0"/>
              </a:rPr>
              <a:t>Peter Brokking, SACO-S</a:t>
            </a:r>
          </a:p>
          <a:p>
            <a:r>
              <a:rPr lang="sv-SE" dirty="0">
                <a:solidFill>
                  <a:srgbClr val="212121"/>
                </a:solidFill>
                <a:latin typeface="Figtree" panose="020B0604020202020204" charset="0"/>
              </a:rPr>
              <a:t>Henrik Stålhandske, ST</a:t>
            </a:r>
            <a:endParaRPr lang="sv-SE" i="0" dirty="0">
              <a:solidFill>
                <a:srgbClr val="212121"/>
              </a:solidFill>
              <a:effectLst/>
              <a:latin typeface="Figtree" panose="020B0604020202020204" charset="0"/>
            </a:endParaRPr>
          </a:p>
        </p:txBody>
      </p:sp>
      <p:pic>
        <p:nvPicPr>
          <p:cNvPr id="4" name="Picture 3" descr="A person with long hair smiling&#10;&#10;AI-generated content may be incorrect.">
            <a:extLst>
              <a:ext uri="{FF2B5EF4-FFF2-40B4-BE49-F238E27FC236}">
                <a16:creationId xmlns:a16="http://schemas.microsoft.com/office/drawing/2014/main" id="{D1723B0F-E2D2-516F-D0A9-27A78091C2F1}"/>
              </a:ext>
            </a:extLst>
          </p:cNvPr>
          <p:cNvPicPr>
            <a:picLocks noChangeAspect="1" noChangeArrowheads="1"/>
          </p:cNvPicPr>
          <p:nvPr/>
        </p:nvPicPr>
        <p:blipFill>
          <a:blip r:embed="rId4"/>
          <a:srcRect/>
          <a:stretch>
            <a:fillRect/>
          </a:stretch>
        </p:blipFill>
        <p:spPr bwMode="auto">
          <a:xfrm>
            <a:off x="3149030" y="2885141"/>
            <a:ext cx="1998357" cy="1998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715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70712" y="1202382"/>
            <a:ext cx="4179298" cy="2554545"/>
          </a:xfrm>
          <a:prstGeom prst="rect">
            <a:avLst/>
          </a:prstGeom>
          <a:noFill/>
        </p:spPr>
        <p:txBody>
          <a:bodyPr wrap="square" rtlCol="0">
            <a:spAutoFit/>
          </a:bodyPr>
          <a:lstStyle/>
          <a:p>
            <a:r>
              <a:rPr lang="sv-SE" sz="3200" b="1" dirty="0">
                <a:solidFill>
                  <a:schemeClr val="tx2"/>
                </a:solidFill>
                <a:latin typeface="+mj-lt"/>
                <a:ea typeface="Open Sans" panose="020B0606030504020204" pitchFamily="34" charset="0"/>
                <a:cs typeface="Open Sans" panose="020B0606030504020204" pitchFamily="34" charset="0"/>
              </a:rPr>
              <a:t>Starka centrumbildningar i nära samarbete med näringsliv och samhälle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41429"/>
          <a:stretch/>
        </p:blipFill>
        <p:spPr>
          <a:xfrm>
            <a:off x="7354972" y="1993565"/>
            <a:ext cx="1891003" cy="1953022"/>
          </a:xfrm>
          <a:prstGeom prst="rect">
            <a:avLst/>
          </a:prstGeom>
        </p:spPr>
      </p:pic>
      <p:sp>
        <p:nvSpPr>
          <p:cNvPr id="41" name="Rectangle 40"/>
          <p:cNvSpPr/>
          <p:nvPr/>
        </p:nvSpPr>
        <p:spPr>
          <a:xfrm>
            <a:off x="7354972" y="2674722"/>
            <a:ext cx="1891003" cy="830997"/>
          </a:xfrm>
          <a:prstGeom prst="rect">
            <a:avLst/>
          </a:prstGeom>
          <a:solidFill>
            <a:srgbClr val="FFFFFF">
              <a:alpha val="70980"/>
            </a:srgbClr>
          </a:solidFill>
        </p:spPr>
        <p:txBody>
          <a:bodyPr wrap="square">
            <a:spAutoFit/>
          </a:bodyPr>
          <a:lstStyle/>
          <a:p>
            <a:pPr algn="ctr"/>
            <a:r>
              <a:rPr lang="sv-SE" sz="1600" b="1" dirty="0">
                <a:solidFill>
                  <a:srgbClr val="000000"/>
                </a:solidFill>
                <a:latin typeface="+mj-lt"/>
                <a:ea typeface="Open Sans" panose="020B0606030504020204" pitchFamily="34" charset="0"/>
                <a:cs typeface="Open Sans" panose="020B0606030504020204" pitchFamily="34" charset="0"/>
              </a:rPr>
              <a:t>Centrum för trafikforskning, CTR</a:t>
            </a:r>
          </a:p>
        </p:txBody>
      </p:sp>
      <p:pic>
        <p:nvPicPr>
          <p:cNvPr id="57" name="Picture 4" descr="segregacion01"/>
          <p:cNvPicPr>
            <a:picLocks noChangeAspect="1" noChangeArrowheads="1"/>
          </p:cNvPicPr>
          <p:nvPr/>
        </p:nvPicPr>
        <p:blipFill rotWithShape="1">
          <a:blip r:embed="rId4">
            <a:extLst>
              <a:ext uri="{28A0092B-C50C-407E-A947-70E740481C1C}">
                <a14:useLocalDpi xmlns:a14="http://schemas.microsoft.com/office/drawing/2010/main" val="0"/>
              </a:ext>
            </a:extLst>
          </a:blip>
          <a:srcRect l="2543" t="2883" r="59800" b="32558"/>
          <a:stretch/>
        </p:blipFill>
        <p:spPr bwMode="auto">
          <a:xfrm>
            <a:off x="5135981" y="4205967"/>
            <a:ext cx="1938459" cy="19481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6" name="Rectangle 55"/>
          <p:cNvSpPr/>
          <p:nvPr/>
        </p:nvSpPr>
        <p:spPr>
          <a:xfrm>
            <a:off x="5135982" y="4995030"/>
            <a:ext cx="1964312" cy="338554"/>
          </a:xfrm>
          <a:prstGeom prst="rect">
            <a:avLst/>
          </a:prstGeom>
          <a:solidFill>
            <a:srgbClr val="FFFFFF">
              <a:alpha val="70980"/>
            </a:srgbClr>
          </a:solidFill>
        </p:spPr>
        <p:txBody>
          <a:bodyPr wrap="square">
            <a:spAutoFit/>
          </a:bodyPr>
          <a:lstStyle/>
          <a:p>
            <a:pPr algn="ctr"/>
            <a:r>
              <a:rPr lang="sv-SE" sz="1600" b="1" dirty="0">
                <a:solidFill>
                  <a:srgbClr val="000000"/>
                </a:solidFill>
                <a:latin typeface="+mj-lt"/>
                <a:ea typeface="Open Sans" panose="020B0606030504020204" pitchFamily="34" charset="0"/>
                <a:cs typeface="Open Sans" panose="020B0606030504020204" pitchFamily="34" charset="0"/>
              </a:rPr>
              <a:t>Road2Science 3.0</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1227" y="4205965"/>
            <a:ext cx="1874222" cy="1956779"/>
          </a:xfrm>
          <a:prstGeom prst="rect">
            <a:avLst/>
          </a:prstGeom>
        </p:spPr>
      </p:pic>
      <p:sp>
        <p:nvSpPr>
          <p:cNvPr id="58" name="Rectangle 57"/>
          <p:cNvSpPr/>
          <p:nvPr/>
        </p:nvSpPr>
        <p:spPr>
          <a:xfrm>
            <a:off x="2876979" y="4909165"/>
            <a:ext cx="1978470" cy="584775"/>
          </a:xfrm>
          <a:prstGeom prst="rect">
            <a:avLst/>
          </a:prstGeom>
          <a:solidFill>
            <a:srgbClr val="FFFFFF">
              <a:alpha val="70980"/>
            </a:srgbClr>
          </a:solidFill>
        </p:spPr>
        <p:txBody>
          <a:bodyPr wrap="square">
            <a:spAutoFit/>
          </a:bodyPr>
          <a:lstStyle/>
          <a:p>
            <a:pPr algn="ctr"/>
            <a:r>
              <a:rPr lang="sv-SE" sz="1600" b="1" dirty="0">
                <a:solidFill>
                  <a:srgbClr val="000000"/>
                </a:solidFill>
                <a:latin typeface="+mj-lt"/>
                <a:ea typeface="Open Sans" panose="020B0606030504020204" pitchFamily="34" charset="0"/>
                <a:cs typeface="Open Sans" panose="020B0606030504020204" pitchFamily="34" charset="0"/>
              </a:rPr>
              <a:t>KTH Vattencentrum</a:t>
            </a:r>
          </a:p>
        </p:txBody>
      </p:sp>
      <p:pic>
        <p:nvPicPr>
          <p:cNvPr id="37" name="Picture 36"/>
          <p:cNvPicPr>
            <a:picLocks noChangeAspect="1"/>
          </p:cNvPicPr>
          <p:nvPr/>
        </p:nvPicPr>
        <p:blipFill>
          <a:blip r:embed="rId6"/>
          <a:stretch>
            <a:fillRect/>
          </a:stretch>
        </p:blipFill>
        <p:spPr>
          <a:xfrm>
            <a:off x="5124636" y="1993565"/>
            <a:ext cx="1949804" cy="1953022"/>
          </a:xfrm>
          <a:prstGeom prst="rect">
            <a:avLst/>
          </a:prstGeom>
        </p:spPr>
      </p:pic>
      <p:sp>
        <p:nvSpPr>
          <p:cNvPr id="42" name="Rectangle 41"/>
          <p:cNvSpPr/>
          <p:nvPr/>
        </p:nvSpPr>
        <p:spPr>
          <a:xfrm>
            <a:off x="5124636" y="2646910"/>
            <a:ext cx="1949804" cy="830997"/>
          </a:xfrm>
          <a:prstGeom prst="rect">
            <a:avLst/>
          </a:prstGeom>
          <a:solidFill>
            <a:srgbClr val="FFFFFF">
              <a:alpha val="72157"/>
            </a:srgbClr>
          </a:solidFill>
        </p:spPr>
        <p:txBody>
          <a:bodyPr wrap="square">
            <a:spAutoFit/>
          </a:bodyPr>
          <a:lstStyle/>
          <a:p>
            <a:pPr algn="ctr"/>
            <a:r>
              <a:rPr lang="sv-SE" sz="1600" b="1" dirty="0">
                <a:solidFill>
                  <a:srgbClr val="000000"/>
                </a:solidFill>
                <a:latin typeface="+mj-lt"/>
                <a:ea typeface="Open Sans" panose="020B0606030504020204" pitchFamily="34" charset="0"/>
                <a:cs typeface="Open Sans" panose="020B0606030504020204" pitchFamily="34" charset="0"/>
              </a:rPr>
              <a:t>Blå mat – centrum för framtidens </a:t>
            </a:r>
            <a:r>
              <a:rPr lang="sv-SE" sz="1600" b="1" dirty="0" err="1">
                <a:solidFill>
                  <a:srgbClr val="000000"/>
                </a:solidFill>
                <a:latin typeface="+mj-lt"/>
                <a:ea typeface="Open Sans" panose="020B0606030504020204" pitchFamily="34" charset="0"/>
                <a:cs typeface="Open Sans" panose="020B0606030504020204" pitchFamily="34" charset="0"/>
              </a:rPr>
              <a:t>sjömat</a:t>
            </a:r>
            <a:endParaRPr lang="sv-SE" sz="1600" b="1" dirty="0">
              <a:solidFill>
                <a:srgbClr val="000000"/>
              </a:solidFill>
              <a:latin typeface="+mj-lt"/>
              <a:ea typeface="Open Sans" panose="020B0606030504020204" pitchFamily="34" charset="0"/>
              <a:cs typeface="Open Sans" panose="020B0606030504020204" pitchFamily="34" charset="0"/>
            </a:endParaRPr>
          </a:p>
        </p:txBody>
      </p:sp>
      <p:pic>
        <p:nvPicPr>
          <p:cNvPr id="43" name="Picture 42"/>
          <p:cNvPicPr>
            <a:picLocks noChangeAspect="1"/>
          </p:cNvPicPr>
          <p:nvPr/>
        </p:nvPicPr>
        <p:blipFill>
          <a:blip r:embed="rId7"/>
          <a:stretch>
            <a:fillRect/>
          </a:stretch>
        </p:blipFill>
        <p:spPr>
          <a:xfrm>
            <a:off x="7354972" y="4205966"/>
            <a:ext cx="1891003" cy="1960205"/>
          </a:xfrm>
          <a:prstGeom prst="rect">
            <a:avLst/>
          </a:prstGeom>
        </p:spPr>
      </p:pic>
      <p:sp>
        <p:nvSpPr>
          <p:cNvPr id="44" name="Rectangle 43"/>
          <p:cNvSpPr/>
          <p:nvPr/>
        </p:nvSpPr>
        <p:spPr>
          <a:xfrm>
            <a:off x="7320341" y="4871920"/>
            <a:ext cx="2001608" cy="584775"/>
          </a:xfrm>
          <a:prstGeom prst="rect">
            <a:avLst/>
          </a:prstGeom>
          <a:solidFill>
            <a:srgbClr val="FFFFFF">
              <a:alpha val="70980"/>
            </a:srgbClr>
          </a:solidFill>
        </p:spPr>
        <p:txBody>
          <a:bodyPr wrap="square">
            <a:spAutoFit/>
          </a:bodyPr>
          <a:lstStyle/>
          <a:p>
            <a:pPr algn="ctr"/>
            <a:r>
              <a:rPr lang="sv-SE" sz="1600" b="1" dirty="0" err="1">
                <a:solidFill>
                  <a:srgbClr val="000000"/>
                </a:solidFill>
                <a:latin typeface="+mj-lt"/>
                <a:ea typeface="Open Sans" panose="020B0606030504020204" pitchFamily="34" charset="0"/>
                <a:cs typeface="Open Sans" panose="020B0606030504020204" pitchFamily="34" charset="0"/>
              </a:rPr>
              <a:t>Sustainable</a:t>
            </a:r>
            <a:r>
              <a:rPr lang="sv-SE" sz="1600" b="1" dirty="0">
                <a:solidFill>
                  <a:srgbClr val="000000"/>
                </a:solidFill>
                <a:latin typeface="+mj-lt"/>
                <a:ea typeface="Open Sans" panose="020B0606030504020204" pitchFamily="34" charset="0"/>
                <a:cs typeface="Open Sans" panose="020B0606030504020204" pitchFamily="34" charset="0"/>
              </a:rPr>
              <a:t> </a:t>
            </a:r>
            <a:r>
              <a:rPr lang="sv-SE" sz="1600" b="1" dirty="0" err="1">
                <a:solidFill>
                  <a:srgbClr val="000000"/>
                </a:solidFill>
                <a:latin typeface="+mj-lt"/>
                <a:ea typeface="Open Sans" panose="020B0606030504020204" pitchFamily="34" charset="0"/>
                <a:cs typeface="Open Sans" panose="020B0606030504020204" pitchFamily="34" charset="0"/>
              </a:rPr>
              <a:t>Finance</a:t>
            </a:r>
            <a:r>
              <a:rPr lang="sv-SE" sz="1600" b="1" dirty="0">
                <a:solidFill>
                  <a:srgbClr val="000000"/>
                </a:solidFill>
                <a:latin typeface="+mj-lt"/>
                <a:ea typeface="Open Sans" panose="020B0606030504020204" pitchFamily="34" charset="0"/>
                <a:cs typeface="Open Sans" panose="020B0606030504020204" pitchFamily="34" charset="0"/>
              </a:rPr>
              <a:t> Lab</a:t>
            </a:r>
          </a:p>
        </p:txBody>
      </p:sp>
      <p:pic>
        <p:nvPicPr>
          <p:cNvPr id="5" name="Picture 4"/>
          <p:cNvPicPr>
            <a:picLocks noChangeAspect="1"/>
          </p:cNvPicPr>
          <p:nvPr/>
        </p:nvPicPr>
        <p:blipFill>
          <a:blip r:embed="rId8"/>
          <a:stretch>
            <a:fillRect/>
          </a:stretch>
        </p:blipFill>
        <p:spPr>
          <a:xfrm>
            <a:off x="9541997" y="4205965"/>
            <a:ext cx="1939742" cy="1948113"/>
          </a:xfrm>
          <a:prstGeom prst="rect">
            <a:avLst/>
          </a:prstGeom>
        </p:spPr>
      </p:pic>
      <p:sp>
        <p:nvSpPr>
          <p:cNvPr id="39" name="Rectangle 38"/>
          <p:cNvSpPr/>
          <p:nvPr/>
        </p:nvSpPr>
        <p:spPr>
          <a:xfrm>
            <a:off x="9482797" y="4539832"/>
            <a:ext cx="2030886" cy="1323439"/>
          </a:xfrm>
          <a:prstGeom prst="rect">
            <a:avLst/>
          </a:prstGeom>
          <a:solidFill>
            <a:srgbClr val="FFFFFF">
              <a:alpha val="70980"/>
            </a:srgbClr>
          </a:solidFill>
        </p:spPr>
        <p:txBody>
          <a:bodyPr wrap="square">
            <a:spAutoFit/>
          </a:bodyPr>
          <a:lstStyle/>
          <a:p>
            <a:pPr algn="ctr"/>
            <a:r>
              <a:rPr lang="en-US" sz="1600" b="1" dirty="0">
                <a:latin typeface="+mj-lt"/>
                <a:ea typeface="Open Sans" panose="020B0606030504020204" pitchFamily="34" charset="0"/>
                <a:cs typeface="Open Sans" panose="020B0606030504020204" pitchFamily="34" charset="0"/>
              </a:rPr>
              <a:t>Transport Research Environment with Novel Perspectives,</a:t>
            </a:r>
          </a:p>
          <a:p>
            <a:pPr algn="ctr"/>
            <a:r>
              <a:rPr lang="en-US" sz="1600" b="1" dirty="0" err="1">
                <a:latin typeface="+mj-lt"/>
                <a:ea typeface="Open Sans" panose="020B0606030504020204" pitchFamily="34" charset="0"/>
                <a:cs typeface="Open Sans" panose="020B0606030504020204" pitchFamily="34" charset="0"/>
              </a:rPr>
              <a:t>TRENoP</a:t>
            </a:r>
            <a:endParaRPr lang="en-US" sz="1600" b="1" dirty="0">
              <a:latin typeface="+mj-lt"/>
              <a:ea typeface="Open Sans" panose="020B0606030504020204" pitchFamily="34" charset="0"/>
              <a:cs typeface="Open Sans" panose="020B0606030504020204" pitchFamily="34" charset="0"/>
            </a:endParaRPr>
          </a:p>
        </p:txBody>
      </p:sp>
      <p:pic>
        <p:nvPicPr>
          <p:cNvPr id="1026" name="Picture 2" descr="https://www.kth.se/polopoly_fs/1.1235689.1678184458!/image/ebba-thoresson-O9vsfZq8UWw-unsplash.jpg"/>
          <p:cNvPicPr>
            <a:picLocks noChangeAspect="1" noChangeArrowheads="1"/>
          </p:cNvPicPr>
          <p:nvPr/>
        </p:nvPicPr>
        <p:blipFill rotWithShape="1">
          <a:blip r:embed="rId9">
            <a:extLst>
              <a:ext uri="{28A0092B-C50C-407E-A947-70E740481C1C}">
                <a14:useLocalDpi xmlns:a14="http://schemas.microsoft.com/office/drawing/2010/main" val="0"/>
              </a:ext>
            </a:extLst>
          </a:blip>
          <a:srcRect l="28768" t="-1348" r="28949" b="1348"/>
          <a:stretch/>
        </p:blipFill>
        <p:spPr bwMode="auto">
          <a:xfrm>
            <a:off x="9541997" y="1993565"/>
            <a:ext cx="1939742" cy="195302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9526507" y="2646910"/>
            <a:ext cx="1955232" cy="830997"/>
          </a:xfrm>
          <a:prstGeom prst="rect">
            <a:avLst/>
          </a:prstGeom>
          <a:solidFill>
            <a:srgbClr val="FFFFFF">
              <a:alpha val="72157"/>
            </a:srgbClr>
          </a:solidFill>
        </p:spPr>
        <p:txBody>
          <a:bodyPr wrap="square">
            <a:spAutoFit/>
          </a:bodyPr>
          <a:lstStyle/>
          <a:p>
            <a:pPr algn="ctr"/>
            <a:r>
              <a:rPr lang="sv-SE" sz="1600" b="1" dirty="0" err="1">
                <a:solidFill>
                  <a:srgbClr val="000000"/>
                </a:solidFill>
                <a:latin typeface="+mj-lt"/>
                <a:ea typeface="Open Sans" panose="020B0606030504020204" pitchFamily="34" charset="0"/>
                <a:cs typeface="Open Sans" panose="020B0606030504020204" pitchFamily="34" charset="0"/>
              </a:rPr>
              <a:t>Environmental</a:t>
            </a:r>
            <a:r>
              <a:rPr lang="sv-SE" sz="1600" b="1" dirty="0">
                <a:solidFill>
                  <a:srgbClr val="000000"/>
                </a:solidFill>
                <a:latin typeface="+mj-lt"/>
                <a:ea typeface="Open Sans" panose="020B0606030504020204" pitchFamily="34" charset="0"/>
                <a:cs typeface="Open Sans" panose="020B0606030504020204" pitchFamily="34" charset="0"/>
              </a:rPr>
              <a:t> </a:t>
            </a:r>
            <a:r>
              <a:rPr lang="sv-SE" sz="1600" b="1" dirty="0" err="1">
                <a:solidFill>
                  <a:srgbClr val="000000"/>
                </a:solidFill>
                <a:latin typeface="+mj-lt"/>
                <a:ea typeface="Open Sans" panose="020B0606030504020204" pitchFamily="34" charset="0"/>
                <a:cs typeface="Open Sans" panose="020B0606030504020204" pitchFamily="34" charset="0"/>
              </a:rPr>
              <a:t>Humanities</a:t>
            </a:r>
            <a:r>
              <a:rPr lang="sv-SE" sz="1600" b="1" dirty="0">
                <a:solidFill>
                  <a:srgbClr val="000000"/>
                </a:solidFill>
                <a:latin typeface="+mj-lt"/>
                <a:ea typeface="Open Sans" panose="020B0606030504020204" pitchFamily="34" charset="0"/>
                <a:cs typeface="Open Sans" panose="020B0606030504020204" pitchFamily="34" charset="0"/>
              </a:rPr>
              <a:t> </a:t>
            </a:r>
            <a:r>
              <a:rPr lang="sv-SE" sz="1600" b="1" dirty="0" err="1">
                <a:solidFill>
                  <a:srgbClr val="000000"/>
                </a:solidFill>
                <a:latin typeface="+mj-lt"/>
                <a:ea typeface="Open Sans" panose="020B0606030504020204" pitchFamily="34" charset="0"/>
                <a:cs typeface="Open Sans" panose="020B0606030504020204" pitchFamily="34" charset="0"/>
              </a:rPr>
              <a:t>Laboratory</a:t>
            </a:r>
            <a:r>
              <a:rPr lang="sv-SE" sz="1600" b="1" dirty="0">
                <a:solidFill>
                  <a:srgbClr val="000000"/>
                </a:solidFill>
                <a:latin typeface="+mj-lt"/>
                <a:ea typeface="Open Sans" panose="020B0606030504020204" pitchFamily="34" charset="0"/>
                <a:cs typeface="Open Sans" panose="020B0606030504020204" pitchFamily="34" charset="0"/>
              </a:rPr>
              <a:t>, EHL</a:t>
            </a:r>
          </a:p>
        </p:txBody>
      </p:sp>
    </p:spTree>
    <p:extLst>
      <p:ext uri="{BB962C8B-B14F-4D97-AF65-F5344CB8AC3E}">
        <p14:creationId xmlns:p14="http://schemas.microsoft.com/office/powerpoint/2010/main" val="2612570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733" dirty="0">
                <a:ea typeface="Open Sans" panose="020B0606030504020204" pitchFamily="34" charset="0"/>
                <a:cs typeface="Open Sans" panose="020B0606030504020204" pitchFamily="34" charset="0"/>
              </a:rPr>
              <a:t>Topprankade ämnen</a:t>
            </a:r>
          </a:p>
        </p:txBody>
      </p:sp>
      <p:sp>
        <p:nvSpPr>
          <p:cNvPr id="4" name="Content Placeholder 3"/>
          <p:cNvSpPr>
            <a:spLocks noGrp="1"/>
          </p:cNvSpPr>
          <p:nvPr>
            <p:ph sz="half" idx="13"/>
          </p:nvPr>
        </p:nvSpPr>
        <p:spPr>
          <a:xfrm>
            <a:off x="6738147" y="2132216"/>
            <a:ext cx="4926801" cy="3776427"/>
          </a:xfrm>
        </p:spPr>
        <p:txBody>
          <a:bodyPr/>
          <a:lstStyle/>
          <a:p>
            <a:pPr marL="0" indent="0">
              <a:buNone/>
            </a:pPr>
            <a:r>
              <a:rPr lang="sv-SE" sz="2800" b="1" dirty="0">
                <a:solidFill>
                  <a:schemeClr val="accent2"/>
                </a:solidFill>
                <a:ea typeface="Open Sans" panose="020B0606030504020204" pitchFamily="34" charset="0"/>
                <a:cs typeface="Open Sans" panose="020B0606030504020204" pitchFamily="34" charset="0"/>
              </a:rPr>
              <a:t># 42 </a:t>
            </a:r>
            <a:r>
              <a:rPr lang="sv-SE" sz="2800" dirty="0">
                <a:ea typeface="Open Sans" panose="020B0606030504020204" pitchFamily="34" charset="0"/>
                <a:cs typeface="Open Sans" panose="020B0606030504020204" pitchFamily="34" charset="0"/>
              </a:rPr>
              <a:t>-</a:t>
            </a:r>
            <a:r>
              <a:rPr lang="sv-SE" sz="2800" dirty="0">
                <a:solidFill>
                  <a:schemeClr val="accent2"/>
                </a:solidFill>
                <a:ea typeface="Open Sans" panose="020B0606030504020204" pitchFamily="34" charset="0"/>
                <a:cs typeface="Open Sans" panose="020B0606030504020204" pitchFamily="34" charset="0"/>
              </a:rPr>
              <a:t> </a:t>
            </a:r>
            <a:r>
              <a:rPr lang="sv-SE" sz="2800" dirty="0" err="1">
                <a:ea typeface="Open Sans" panose="020B0606030504020204" pitchFamily="34" charset="0"/>
                <a:cs typeface="Open Sans" panose="020B0606030504020204" pitchFamily="34" charset="0"/>
              </a:rPr>
              <a:t>Architecture</a:t>
            </a:r>
            <a:r>
              <a:rPr lang="sv-SE" sz="2800" dirty="0">
                <a:ea typeface="Open Sans" panose="020B0606030504020204" pitchFamily="34" charset="0"/>
                <a:cs typeface="Open Sans" panose="020B0606030504020204" pitchFamily="34" charset="0"/>
              </a:rPr>
              <a:t> and </a:t>
            </a:r>
            <a:r>
              <a:rPr lang="sv-SE" sz="2800" dirty="0" err="1">
                <a:ea typeface="Open Sans" panose="020B0606030504020204" pitchFamily="34" charset="0"/>
                <a:cs typeface="Open Sans" panose="020B0606030504020204" pitchFamily="34" charset="0"/>
              </a:rPr>
              <a:t>Built</a:t>
            </a:r>
            <a:r>
              <a:rPr lang="sv-SE" sz="2800" dirty="0">
                <a:ea typeface="Open Sans" panose="020B0606030504020204" pitchFamily="34" charset="0"/>
                <a:cs typeface="Open Sans" panose="020B0606030504020204" pitchFamily="34" charset="0"/>
              </a:rPr>
              <a:t> Environment</a:t>
            </a:r>
          </a:p>
          <a:p>
            <a:pPr marL="0" indent="0">
              <a:buNone/>
            </a:pPr>
            <a:r>
              <a:rPr lang="en-US" sz="2800" b="1" dirty="0">
                <a:solidFill>
                  <a:schemeClr val="accent2"/>
                </a:solidFill>
                <a:ea typeface="Open Sans" panose="020B0606030504020204" pitchFamily="34" charset="0"/>
                <a:cs typeface="Open Sans" panose="020B0606030504020204" pitchFamily="34" charset="0"/>
              </a:rPr>
              <a:t># 43 </a:t>
            </a:r>
            <a:r>
              <a:rPr lang="en-US" sz="2800" dirty="0">
                <a:ea typeface="Open Sans" panose="020B0606030504020204" pitchFamily="34" charset="0"/>
                <a:cs typeface="Open Sans" panose="020B0606030504020204" pitchFamily="34" charset="0"/>
              </a:rPr>
              <a:t>- </a:t>
            </a:r>
            <a:r>
              <a:rPr lang="sv-SE" sz="2800" dirty="0">
                <a:ea typeface="Open Sans" panose="020B0606030504020204" pitchFamily="34" charset="0"/>
                <a:cs typeface="Open Sans" panose="020B0606030504020204" pitchFamily="34" charset="0"/>
              </a:rPr>
              <a:t>Civil &amp; </a:t>
            </a:r>
            <a:r>
              <a:rPr lang="sv-SE" sz="2800" dirty="0" err="1">
                <a:ea typeface="Open Sans" panose="020B0606030504020204" pitchFamily="34" charset="0"/>
                <a:cs typeface="Open Sans" panose="020B0606030504020204" pitchFamily="34" charset="0"/>
              </a:rPr>
              <a:t>Structural</a:t>
            </a:r>
            <a:r>
              <a:rPr lang="sv-SE" sz="2800" dirty="0">
                <a:ea typeface="Open Sans" panose="020B0606030504020204" pitchFamily="34" charset="0"/>
                <a:cs typeface="Open Sans" panose="020B0606030504020204" pitchFamily="34" charset="0"/>
              </a:rPr>
              <a:t> </a:t>
            </a:r>
            <a:r>
              <a:rPr lang="sv-SE" sz="2800" dirty="0" err="1">
                <a:ea typeface="Open Sans" panose="020B0606030504020204" pitchFamily="34" charset="0"/>
                <a:cs typeface="Open Sans" panose="020B0606030504020204" pitchFamily="34" charset="0"/>
              </a:rPr>
              <a:t>Engineering</a:t>
            </a:r>
            <a:r>
              <a:rPr lang="en-US" sz="2800" dirty="0">
                <a:ea typeface="Open Sans" panose="020B0606030504020204" pitchFamily="34" charset="0"/>
                <a:cs typeface="Open Sans" panose="020B0606030504020204" pitchFamily="34" charset="0"/>
              </a:rPr>
              <a:t> </a:t>
            </a:r>
          </a:p>
          <a:p>
            <a:pPr marL="0" lvl="1" indent="0">
              <a:buNone/>
            </a:pPr>
            <a:r>
              <a:rPr lang="en-US" sz="2800" b="1" dirty="0">
                <a:solidFill>
                  <a:schemeClr val="accent2"/>
                </a:solidFill>
                <a:ea typeface="Open Sans" panose="020B0606030504020204" pitchFamily="34" charset="0"/>
                <a:cs typeface="Open Sans" panose="020B0606030504020204" pitchFamily="34" charset="0"/>
              </a:rPr>
              <a:t># 81 </a:t>
            </a:r>
            <a:r>
              <a:rPr lang="en-US" sz="2800" dirty="0">
                <a:ea typeface="Open Sans" panose="020B0606030504020204" pitchFamily="34" charset="0"/>
                <a:cs typeface="Open Sans" panose="020B0606030504020204" pitchFamily="34" charset="0"/>
              </a:rPr>
              <a:t>- Environmental Sciences</a:t>
            </a:r>
            <a:endParaRPr lang="sv-SE" sz="2800" b="1" dirty="0">
              <a:ea typeface="Open Sans" panose="020B0606030504020204" pitchFamily="34" charset="0"/>
              <a:cs typeface="Open Sans" panose="020B0606030504020204" pitchFamily="34" charset="0"/>
            </a:endParaRPr>
          </a:p>
          <a:p>
            <a:endParaRPr lang="sv-SE" dirty="0"/>
          </a:p>
        </p:txBody>
      </p:sp>
      <p:sp>
        <p:nvSpPr>
          <p:cNvPr id="8" name="Platshållare för text 4"/>
          <p:cNvSpPr txBox="1">
            <a:spLocks/>
          </p:cNvSpPr>
          <p:nvPr/>
        </p:nvSpPr>
        <p:spPr>
          <a:xfrm>
            <a:off x="10478293" y="6171269"/>
            <a:ext cx="3427413" cy="177895"/>
          </a:xfrm>
          <a:prstGeom prst="rect">
            <a:avLst/>
          </a:prstGeom>
        </p:spPr>
        <p:txBody>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000" dirty="0">
                <a:solidFill>
                  <a:schemeClr val="bg1"/>
                </a:solidFill>
                <a:latin typeface="+mj-lt"/>
                <a:ea typeface="Open Sans" panose="020B0606030504020204" pitchFamily="34" charset="0"/>
                <a:cs typeface="Open Sans" panose="020B0606030504020204" pitchFamily="34" charset="0"/>
              </a:rPr>
              <a:t>Statistik för 2025</a:t>
            </a:r>
            <a:endParaRPr lang="en-GB" sz="1000" dirty="0">
              <a:solidFill>
                <a:schemeClr val="bg1"/>
              </a:solidFill>
              <a:latin typeface="+mj-lt"/>
              <a:ea typeface="Open Sans" panose="020B0606030504020204" pitchFamily="34" charset="0"/>
              <a:cs typeface="Open Sans" panose="020B0606030504020204" pitchFamily="34" charset="0"/>
            </a:endParaRPr>
          </a:p>
        </p:txBody>
      </p:sp>
      <p:pic>
        <p:nvPicPr>
          <p:cNvPr id="3074" name="Picture 2" descr="2013 QS World University Rankings by Subject: What's Coming Up? - QS"/>
          <p:cNvPicPr>
            <a:picLocks noChangeAspect="1" noChangeArrowheads="1"/>
          </p:cNvPicPr>
          <p:nvPr/>
        </p:nvPicPr>
        <p:blipFill rotWithShape="1">
          <a:blip r:embed="rId3">
            <a:extLst>
              <a:ext uri="{28A0092B-C50C-407E-A947-70E740481C1C}">
                <a14:useLocalDpi xmlns:a14="http://schemas.microsoft.com/office/drawing/2010/main" val="0"/>
              </a:ext>
            </a:extLst>
          </a:blip>
          <a:srcRect t="5298"/>
          <a:stretch/>
        </p:blipFill>
        <p:spPr bwMode="auto">
          <a:xfrm>
            <a:off x="452263" y="2399976"/>
            <a:ext cx="5225608" cy="204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466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rcRect/>
          <a:stretch/>
        </p:blipFill>
        <p:spPr>
          <a:xfrm>
            <a:off x="899232" y="4063194"/>
            <a:ext cx="2791217" cy="1384605"/>
          </a:xfrm>
          <a:prstGeom prst="rect">
            <a:avLst/>
          </a:prstGeom>
        </p:spPr>
      </p:pic>
      <p:pic>
        <p:nvPicPr>
          <p:cNvPr id="3" name="Picture 2"/>
          <p:cNvPicPr>
            <a:picLocks noChangeAspect="1" noChangeArrowheads="1"/>
          </p:cNvPicPr>
          <p:nvPr/>
        </p:nvPicPr>
        <p:blipFill rotWithShape="1">
          <a:blip r:embed="rId4"/>
          <a:srcRect t="21977" r="181" b="30163"/>
          <a:stretch>
            <a:fillRect/>
          </a:stretch>
        </p:blipFill>
        <p:spPr bwMode="auto">
          <a:xfrm>
            <a:off x="3580082" y="111636"/>
            <a:ext cx="5410826" cy="10676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17033" y="1108926"/>
            <a:ext cx="3139931" cy="2036804"/>
          </a:xfrm>
        </p:spPr>
        <p:txBody>
          <a:bodyPr/>
          <a:lstStyle/>
          <a:p>
            <a:r>
              <a:rPr lang="sv-SE" sz="3200" dirty="0">
                <a:ea typeface="Open Sans" panose="020B0606030504020204" pitchFamily="34" charset="0"/>
                <a:cs typeface="Open Sans" panose="020B0606030504020204" pitchFamily="34" charset="0"/>
              </a:rPr>
              <a:t>Våra 10 största finansiärer 2025 (utöver anslag)</a:t>
            </a:r>
          </a:p>
        </p:txBody>
      </p:sp>
      <p:pic>
        <p:nvPicPr>
          <p:cNvPr id="16" name="Picture 15"/>
          <p:cNvPicPr>
            <a:picLocks noChangeAspect="1"/>
          </p:cNvPicPr>
          <p:nvPr/>
        </p:nvPicPr>
        <p:blipFill>
          <a:blip r:embed="rId5"/>
          <a:stretch>
            <a:fillRect/>
          </a:stretch>
        </p:blipFill>
        <p:spPr>
          <a:xfrm>
            <a:off x="489670" y="5808403"/>
            <a:ext cx="5585599" cy="754810"/>
          </a:xfrm>
          <a:prstGeom prst="rect">
            <a:avLst/>
          </a:prstGeom>
        </p:spPr>
      </p:pic>
      <p:pic>
        <p:nvPicPr>
          <p:cNvPr id="20" name="Picture 19"/>
          <p:cNvPicPr>
            <a:picLocks noChangeAspect="1"/>
          </p:cNvPicPr>
          <p:nvPr/>
        </p:nvPicPr>
        <p:blipFill>
          <a:blip r:embed="rId6"/>
          <a:srcRect/>
          <a:stretch/>
        </p:blipFill>
        <p:spPr>
          <a:xfrm>
            <a:off x="3798633" y="4335652"/>
            <a:ext cx="4631285" cy="926255"/>
          </a:xfrm>
          <a:prstGeom prst="rect">
            <a:avLst/>
          </a:prstGeom>
        </p:spPr>
      </p:pic>
      <p:pic>
        <p:nvPicPr>
          <p:cNvPr id="24" name="Picture 23"/>
          <p:cNvPicPr>
            <a:picLocks noChangeAspect="1"/>
          </p:cNvPicPr>
          <p:nvPr/>
        </p:nvPicPr>
        <p:blipFill rotWithShape="1">
          <a:blip r:embed="rId7" cstate="hqprint">
            <a:extLst>
              <a:ext uri="{28A0092B-C50C-407E-A947-70E740481C1C}">
                <a14:useLocalDpi xmlns:a14="http://schemas.microsoft.com/office/drawing/2010/main" val="0"/>
              </a:ext>
            </a:extLst>
          </a:blip>
          <a:srcRect t="27634" b="30909"/>
          <a:stretch/>
        </p:blipFill>
        <p:spPr>
          <a:xfrm>
            <a:off x="8401315" y="4640210"/>
            <a:ext cx="3660312" cy="1011636"/>
          </a:xfrm>
          <a:prstGeom prst="rect">
            <a:avLst/>
          </a:prstGeom>
        </p:spPr>
      </p:pic>
      <p:pic>
        <p:nvPicPr>
          <p:cNvPr id="17" name="Picture 16"/>
          <p:cNvPicPr>
            <a:picLocks noChangeAspect="1"/>
          </p:cNvPicPr>
          <p:nvPr/>
        </p:nvPicPr>
        <p:blipFill>
          <a:blip r:embed="rId8"/>
          <a:srcRect/>
          <a:stretch/>
        </p:blipFill>
        <p:spPr>
          <a:xfrm>
            <a:off x="146402" y="3403581"/>
            <a:ext cx="3803135" cy="598018"/>
          </a:xfrm>
          <a:prstGeom prst="rect">
            <a:avLst/>
          </a:prstGeom>
        </p:spPr>
      </p:pic>
      <p:sp>
        <p:nvSpPr>
          <p:cNvPr id="4" name="AutoShape 2" descr="Vetenskapsrådet | Medarbetarwebben"/>
          <p:cNvSpPr>
            <a:spLocks noChangeAspect="1" noChangeArrowheads="1"/>
          </p:cNvSpPr>
          <p:nvPr/>
        </p:nvSpPr>
        <p:spPr bwMode="auto">
          <a:xfrm>
            <a:off x="9360363" y="4933071"/>
            <a:ext cx="1536171" cy="15361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sv-SE" sz="2400"/>
          </a:p>
        </p:txBody>
      </p:sp>
      <p:sp>
        <p:nvSpPr>
          <p:cNvPr id="5" name="AutoShape 4" descr="Vetenskapsrådet | Medarbetarwebben"/>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sv-SE" sz="2400"/>
          </a:p>
        </p:txBody>
      </p:sp>
      <p:pic>
        <p:nvPicPr>
          <p:cNvPr id="6" name="Picture 6"/>
          <p:cNvPicPr>
            <a:picLocks noChangeAspect="1" noChangeArrowheads="1"/>
          </p:cNvPicPr>
          <p:nvPr/>
        </p:nvPicPr>
        <p:blipFill>
          <a:blip r:embed="rId9"/>
          <a:srcRect/>
          <a:stretch/>
        </p:blipFill>
        <p:spPr bwMode="auto">
          <a:xfrm>
            <a:off x="6936536" y="5591596"/>
            <a:ext cx="3888607" cy="8174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innovas logotyp, primär version">
            <a:extLst>
              <a:ext uri="{FF2B5EF4-FFF2-40B4-BE49-F238E27FC236}">
                <a16:creationId xmlns:a16="http://schemas.microsoft.com/office/drawing/2014/main" id="{48F3D4CE-E54F-8AAE-2F65-4DBBD8A841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8177" y="1108926"/>
            <a:ext cx="4403482" cy="9477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1"/>
          <a:srcRect/>
          <a:stretch/>
        </p:blipFill>
        <p:spPr>
          <a:xfrm>
            <a:off x="9548386" y="4063194"/>
            <a:ext cx="1744382" cy="872191"/>
          </a:xfrm>
          <a:prstGeom prst="rect">
            <a:avLst/>
          </a:prstGeom>
        </p:spPr>
      </p:pic>
      <p:pic>
        <p:nvPicPr>
          <p:cNvPr id="2052" name="Picture 4" descr="Logotyp - Bransch"/>
          <p:cNvPicPr>
            <a:picLocks noChangeAspect="1" noChangeArrowheads="1"/>
          </p:cNvPicPr>
          <p:nvPr/>
        </p:nvPicPr>
        <p:blipFill rotWithShape="1">
          <a:blip r:embed="rId12">
            <a:extLst>
              <a:ext uri="{28A0092B-C50C-407E-A947-70E740481C1C}">
                <a14:useLocalDpi xmlns:a14="http://schemas.microsoft.com/office/drawing/2010/main" val="0"/>
              </a:ext>
            </a:extLst>
          </a:blip>
          <a:srcRect l="15487" t="26238" r="15179" b="41151"/>
          <a:stretch/>
        </p:blipFill>
        <p:spPr bwMode="auto">
          <a:xfrm>
            <a:off x="4441988" y="2277730"/>
            <a:ext cx="6454546" cy="1707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907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2400" y="6441277"/>
            <a:ext cx="12039600" cy="241360"/>
          </a:xfrm>
          <a:prstGeom prst="rect">
            <a:avLst/>
          </a:prstGeom>
        </p:spPr>
      </p:pic>
      <p:sp>
        <p:nvSpPr>
          <p:cNvPr id="2" name="Title 1"/>
          <p:cNvSpPr>
            <a:spLocks noGrp="1"/>
          </p:cNvSpPr>
          <p:nvPr>
            <p:ph type="title"/>
          </p:nvPr>
        </p:nvSpPr>
        <p:spPr/>
        <p:txBody>
          <a:bodyPr/>
          <a:lstStyle/>
          <a:p>
            <a:r>
              <a:rPr lang="sv-SE" dirty="0"/>
              <a:t>Våra utbildningar</a:t>
            </a:r>
          </a:p>
        </p:txBody>
      </p:sp>
      <p:sp>
        <p:nvSpPr>
          <p:cNvPr id="4" name="Content Placeholder 3"/>
          <p:cNvSpPr>
            <a:spLocks noGrp="1"/>
          </p:cNvSpPr>
          <p:nvPr>
            <p:ph sz="half" idx="1"/>
          </p:nvPr>
        </p:nvSpPr>
        <p:spPr/>
        <p:txBody>
          <a:bodyPr/>
          <a:lstStyle/>
          <a:p>
            <a:r>
              <a:rPr lang="sv-SE" dirty="0">
                <a:ea typeface="Open Sans" panose="020B0606030504020204" pitchFamily="34" charset="0"/>
                <a:cs typeface="Open Sans" panose="020B0606030504020204" pitchFamily="34" charset="0"/>
              </a:rPr>
              <a:t>Fångar hela byggprocessen </a:t>
            </a:r>
            <a:r>
              <a:rPr lang="en-US" dirty="0">
                <a:ea typeface="Open Sans" panose="020B0606030504020204" pitchFamily="34" charset="0"/>
                <a:cs typeface="Open Sans" panose="020B0606030504020204" pitchFamily="34" charset="0"/>
              </a:rPr>
              <a:t>– </a:t>
            </a:r>
            <a:r>
              <a:rPr lang="sv-SE" dirty="0">
                <a:ea typeface="Open Sans" panose="020B0606030504020204" pitchFamily="34" charset="0"/>
                <a:cs typeface="Open Sans" panose="020B0606030504020204" pitchFamily="34" charset="0"/>
              </a:rPr>
              <a:t>från </a:t>
            </a:r>
            <a:r>
              <a:rPr lang="sv-SE" dirty="0" err="1">
                <a:ea typeface="Open Sans" panose="020B0606030504020204" pitchFamily="34" charset="0"/>
                <a:cs typeface="Open Sans" panose="020B0606030504020204" pitchFamily="34" charset="0"/>
              </a:rPr>
              <a:t>idé,design</a:t>
            </a:r>
            <a:r>
              <a:rPr lang="sv-SE" dirty="0">
                <a:ea typeface="Open Sans" panose="020B0606030504020204" pitchFamily="34" charset="0"/>
                <a:cs typeface="Open Sans" panose="020B0606030504020204" pitchFamily="34" charset="0"/>
              </a:rPr>
              <a:t> och planering till produktion och förvaltning av byggnader och anläggningar ur ett hållbarhetsperspektiv.</a:t>
            </a:r>
          </a:p>
          <a:p>
            <a:r>
              <a:rPr lang="en-US" dirty="0" err="1">
                <a:ea typeface="Open Sans" panose="020B0606030504020204" pitchFamily="34" charset="0"/>
                <a:cs typeface="Open Sans" panose="020B0606030504020204" pitchFamily="34" charset="0"/>
              </a:rPr>
              <a:t>Förbereder</a:t>
            </a:r>
            <a:r>
              <a:rPr lang="en-US" dirty="0">
                <a:ea typeface="Open Sans" panose="020B0606030504020204" pitchFamily="34" charset="0"/>
                <a:cs typeface="Open Sans" panose="020B0606030504020204" pitchFamily="34" charset="0"/>
              </a:rPr>
              <a:t> </a:t>
            </a:r>
            <a:r>
              <a:rPr lang="en-US" dirty="0" err="1">
                <a:ea typeface="Open Sans" panose="020B0606030504020204" pitchFamily="34" charset="0"/>
                <a:cs typeface="Open Sans" panose="020B0606030504020204" pitchFamily="34" charset="0"/>
              </a:rPr>
              <a:t>studenterna</a:t>
            </a:r>
            <a:r>
              <a:rPr lang="en-US" dirty="0">
                <a:ea typeface="Open Sans" panose="020B0606030504020204" pitchFamily="34" charset="0"/>
                <a:cs typeface="Open Sans" panose="020B0606030504020204" pitchFamily="34" charset="0"/>
              </a:rPr>
              <a:t> </a:t>
            </a:r>
            <a:r>
              <a:rPr lang="en-US" dirty="0" err="1">
                <a:ea typeface="Open Sans" panose="020B0606030504020204" pitchFamily="34" charset="0"/>
                <a:cs typeface="Open Sans" panose="020B0606030504020204" pitchFamily="34" charset="0"/>
              </a:rPr>
              <a:t>för</a:t>
            </a:r>
            <a:r>
              <a:rPr lang="en-US" dirty="0">
                <a:ea typeface="Open Sans" panose="020B0606030504020204" pitchFamily="34" charset="0"/>
                <a:cs typeface="Open Sans" panose="020B0606030504020204" pitchFamily="34" charset="0"/>
              </a:rPr>
              <a:t> </a:t>
            </a:r>
            <a:r>
              <a:rPr lang="en-US" dirty="0" err="1">
                <a:ea typeface="Open Sans" panose="020B0606030504020204" pitchFamily="34" charset="0"/>
                <a:cs typeface="Open Sans" panose="020B0606030504020204" pitchFamily="34" charset="0"/>
              </a:rPr>
              <a:t>att</a:t>
            </a:r>
            <a:r>
              <a:rPr lang="en-US" dirty="0">
                <a:ea typeface="Open Sans" panose="020B0606030504020204" pitchFamily="34" charset="0"/>
                <a:cs typeface="Open Sans" panose="020B0606030504020204" pitchFamily="34" charset="0"/>
              </a:rPr>
              <a:t> </a:t>
            </a:r>
            <a:r>
              <a:rPr lang="en-US" dirty="0" err="1">
                <a:ea typeface="Open Sans" panose="020B0606030504020204" pitchFamily="34" charset="0"/>
                <a:cs typeface="Open Sans" panose="020B0606030504020204" pitchFamily="34" charset="0"/>
              </a:rPr>
              <a:t>arbeta</a:t>
            </a:r>
            <a:r>
              <a:rPr lang="en-US" dirty="0">
                <a:ea typeface="Open Sans" panose="020B0606030504020204" pitchFamily="34" charset="0"/>
                <a:cs typeface="Open Sans" panose="020B0606030504020204" pitchFamily="34" charset="0"/>
              </a:rPr>
              <a:t> med </a:t>
            </a:r>
            <a:r>
              <a:rPr lang="en-US" b="1" dirty="0" err="1">
                <a:ea typeface="Open Sans" panose="020B0606030504020204" pitchFamily="34" charset="0"/>
                <a:cs typeface="Open Sans" panose="020B0606030504020204" pitchFamily="34" charset="0"/>
              </a:rPr>
              <a:t>framtidens</a:t>
            </a:r>
            <a:r>
              <a:rPr lang="en-US" b="1" dirty="0">
                <a:ea typeface="Open Sans" panose="020B0606030504020204" pitchFamily="34" charset="0"/>
                <a:cs typeface="Open Sans" panose="020B0606030504020204" pitchFamily="34" charset="0"/>
              </a:rPr>
              <a:t> </a:t>
            </a:r>
            <a:r>
              <a:rPr lang="en-US" b="1" dirty="0" err="1">
                <a:ea typeface="Open Sans" panose="020B0606030504020204" pitchFamily="34" charset="0"/>
                <a:cs typeface="Open Sans" panose="020B0606030504020204" pitchFamily="34" charset="0"/>
              </a:rPr>
              <a:t>samhälle</a:t>
            </a:r>
            <a:r>
              <a:rPr lang="en-US" b="1" dirty="0">
                <a:ea typeface="Open Sans" panose="020B0606030504020204" pitchFamily="34" charset="0"/>
                <a:cs typeface="Open Sans" panose="020B0606030504020204" pitchFamily="34" charset="0"/>
              </a:rPr>
              <a:t> </a:t>
            </a:r>
            <a:r>
              <a:rPr lang="en-US" dirty="0" err="1">
                <a:ea typeface="Open Sans" panose="020B0606030504020204" pitchFamily="34" charset="0"/>
                <a:cs typeface="Open Sans" panose="020B0606030504020204" pitchFamily="34" charset="0"/>
              </a:rPr>
              <a:t>ur</a:t>
            </a:r>
            <a:r>
              <a:rPr lang="en-US" dirty="0">
                <a:ea typeface="Open Sans" panose="020B0606030504020204" pitchFamily="34" charset="0"/>
                <a:cs typeface="Open Sans" panose="020B0606030504020204" pitchFamily="34" charset="0"/>
              </a:rPr>
              <a:t> </a:t>
            </a:r>
            <a:r>
              <a:rPr lang="en-US" dirty="0" err="1">
                <a:ea typeface="Open Sans" panose="020B0606030504020204" pitchFamily="34" charset="0"/>
                <a:cs typeface="Open Sans" panose="020B0606030504020204" pitchFamily="34" charset="0"/>
              </a:rPr>
              <a:t>ett</a:t>
            </a:r>
            <a:r>
              <a:rPr lang="en-US" dirty="0">
                <a:ea typeface="Open Sans" panose="020B0606030504020204" pitchFamily="34" charset="0"/>
                <a:cs typeface="Open Sans" panose="020B0606030504020204" pitchFamily="34" charset="0"/>
              </a:rPr>
              <a:t> </a:t>
            </a:r>
            <a:r>
              <a:rPr lang="en-US" dirty="0" err="1">
                <a:ea typeface="Open Sans" panose="020B0606030504020204" pitchFamily="34" charset="0"/>
                <a:cs typeface="Open Sans" panose="020B0606030504020204" pitchFamily="34" charset="0"/>
              </a:rPr>
              <a:t>hållbart</a:t>
            </a:r>
            <a:r>
              <a:rPr lang="en-US" dirty="0">
                <a:ea typeface="Open Sans" panose="020B0606030504020204" pitchFamily="34" charset="0"/>
                <a:cs typeface="Open Sans" panose="020B0606030504020204" pitchFamily="34" charset="0"/>
              </a:rPr>
              <a:t>, </a:t>
            </a:r>
            <a:r>
              <a:rPr lang="en-US" dirty="0" err="1">
                <a:ea typeface="Open Sans" panose="020B0606030504020204" pitchFamily="34" charset="0"/>
                <a:cs typeface="Open Sans" panose="020B0606030504020204" pitchFamily="34" charset="0"/>
              </a:rPr>
              <a:t>tekniskt</a:t>
            </a:r>
            <a:r>
              <a:rPr lang="en-US" dirty="0">
                <a:ea typeface="Open Sans" panose="020B0606030504020204" pitchFamily="34" charset="0"/>
                <a:cs typeface="Open Sans" panose="020B0606030504020204" pitchFamily="34" charset="0"/>
              </a:rPr>
              <a:t>, </a:t>
            </a:r>
            <a:r>
              <a:rPr lang="en-US" dirty="0" err="1">
                <a:ea typeface="Open Sans" panose="020B0606030504020204" pitchFamily="34" charset="0"/>
                <a:cs typeface="Open Sans" panose="020B0606030504020204" pitchFamily="34" charset="0"/>
              </a:rPr>
              <a:t>ekonomiskt</a:t>
            </a:r>
            <a:r>
              <a:rPr lang="en-US" dirty="0">
                <a:ea typeface="Open Sans" panose="020B0606030504020204" pitchFamily="34" charset="0"/>
                <a:cs typeface="Open Sans" panose="020B0606030504020204" pitchFamily="34" charset="0"/>
              </a:rPr>
              <a:t>, </a:t>
            </a:r>
            <a:r>
              <a:rPr lang="en-US" dirty="0" err="1">
                <a:ea typeface="Open Sans" panose="020B0606030504020204" pitchFamily="34" charset="0"/>
                <a:cs typeface="Open Sans" panose="020B0606030504020204" pitchFamily="34" charset="0"/>
              </a:rPr>
              <a:t>juridiskt</a:t>
            </a:r>
            <a:r>
              <a:rPr lang="en-US" dirty="0">
                <a:ea typeface="Open Sans" panose="020B0606030504020204" pitchFamily="34" charset="0"/>
                <a:cs typeface="Open Sans" panose="020B0606030504020204" pitchFamily="34" charset="0"/>
              </a:rPr>
              <a:t> och </a:t>
            </a:r>
            <a:r>
              <a:rPr lang="en-US" dirty="0" err="1">
                <a:ea typeface="Open Sans" panose="020B0606030504020204" pitchFamily="34" charset="0"/>
                <a:cs typeface="Open Sans" panose="020B0606030504020204" pitchFamily="34" charset="0"/>
              </a:rPr>
              <a:t>gestaltningsperspektiv</a:t>
            </a:r>
            <a:r>
              <a:rPr lang="en-US" dirty="0">
                <a:ea typeface="Open Sans" panose="020B0606030504020204" pitchFamily="34" charset="0"/>
                <a:cs typeface="Open Sans" panose="020B0606030504020204" pitchFamily="34" charset="0"/>
              </a:rPr>
              <a:t>. </a:t>
            </a:r>
          </a:p>
          <a:p>
            <a:endParaRPr lang="sv-SE" dirty="0"/>
          </a:p>
        </p:txBody>
      </p:sp>
      <p:sp>
        <p:nvSpPr>
          <p:cNvPr id="3" name="Footer Placeholder 2"/>
          <p:cNvSpPr>
            <a:spLocks noGrp="1"/>
          </p:cNvSpPr>
          <p:nvPr>
            <p:ph type="ftr" sz="quarter" idx="11"/>
          </p:nvPr>
        </p:nvSpPr>
        <p:spPr/>
        <p:txBody>
          <a:bodyPr/>
          <a:lstStyle/>
          <a:p>
            <a:endParaRPr lang="en-GB" dirty="0"/>
          </a:p>
        </p:txBody>
      </p:sp>
      <p:pic>
        <p:nvPicPr>
          <p:cNvPr id="13" name="Picture Placeholder 12"/>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20271" r="20271"/>
          <a:stretch/>
        </p:blipFill>
        <p:spPr>
          <a:prstGeom prst="rect">
            <a:avLst/>
          </a:prstGeom>
        </p:spPr>
      </p:pic>
    </p:spTree>
    <p:extLst>
      <p:ext uri="{BB962C8B-B14F-4D97-AF65-F5344CB8AC3E}">
        <p14:creationId xmlns:p14="http://schemas.microsoft.com/office/powerpoint/2010/main" val="3816026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95" y="3682975"/>
            <a:ext cx="9247717" cy="668339"/>
          </a:xfrm>
        </p:spPr>
        <p:txBody>
          <a:bodyPr/>
          <a:lstStyle/>
          <a:p>
            <a:r>
              <a:rPr lang="sv-SE" sz="3200" dirty="0">
                <a:ea typeface="Open Sans" panose="020B0606030504020204" pitchFamily="34" charset="0"/>
                <a:cs typeface="Open Sans" panose="020B0606030504020204" pitchFamily="34" charset="0"/>
              </a:rPr>
              <a:t>Program på grundnivå</a:t>
            </a:r>
            <a:endParaRPr lang="en-US" sz="3200" dirty="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6497316" y="4351314"/>
            <a:ext cx="5895192" cy="2557761"/>
          </a:xfrm>
        </p:spPr>
        <p:txBody>
          <a:bodyPr/>
          <a:lstStyle/>
          <a:p>
            <a:pPr marL="380990" indent="-380990">
              <a:lnSpc>
                <a:spcPct val="150000"/>
              </a:lnSpc>
              <a:spcBef>
                <a:spcPts val="800"/>
              </a:spcBef>
              <a:spcAft>
                <a:spcPts val="800"/>
              </a:spcAft>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Kandidatutbildning Fastighet och finans 180 </a:t>
            </a:r>
            <a:r>
              <a:rPr lang="sv-SE" sz="1867" dirty="0" err="1">
                <a:latin typeface="+mj-lt"/>
                <a:ea typeface="Open Sans" panose="020B0606030504020204" pitchFamily="34" charset="0"/>
                <a:cs typeface="Open Sans" panose="020B0606030504020204" pitchFamily="34" charset="0"/>
              </a:rPr>
              <a:t>hp</a:t>
            </a:r>
            <a:endParaRPr lang="sv-SE" sz="1867" dirty="0">
              <a:latin typeface="+mj-lt"/>
              <a:ea typeface="Open Sans" panose="020B0606030504020204" pitchFamily="34" charset="0"/>
              <a:cs typeface="Open Sans" panose="020B0606030504020204" pitchFamily="34" charset="0"/>
            </a:endParaRPr>
          </a:p>
          <a:p>
            <a:pPr marL="380990" indent="-380990">
              <a:lnSpc>
                <a:spcPct val="150000"/>
              </a:lnSpc>
              <a:spcBef>
                <a:spcPts val="800"/>
              </a:spcBef>
              <a:spcAft>
                <a:spcPts val="800"/>
              </a:spcAft>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Kandidatutbildning Fastighetsutveckling med fastighetsförmedling 180 </a:t>
            </a:r>
            <a:r>
              <a:rPr lang="sv-SE" sz="1867" dirty="0" err="1">
                <a:latin typeface="+mj-lt"/>
                <a:ea typeface="Open Sans" panose="020B0606030504020204" pitchFamily="34" charset="0"/>
                <a:cs typeface="Open Sans" panose="020B0606030504020204" pitchFamily="34" charset="0"/>
              </a:rPr>
              <a:t>hp</a:t>
            </a:r>
            <a:endParaRPr lang="sv-SE" sz="1867" dirty="0">
              <a:latin typeface="+mj-lt"/>
              <a:ea typeface="Open Sans" panose="020B0606030504020204" pitchFamily="34" charset="0"/>
              <a:cs typeface="Open Sans" panose="020B0606030504020204" pitchFamily="34" charset="0"/>
            </a:endParaRPr>
          </a:p>
        </p:txBody>
      </p:sp>
      <p:sp>
        <p:nvSpPr>
          <p:cNvPr id="5" name="Rectangle 4"/>
          <p:cNvSpPr/>
          <p:nvPr/>
        </p:nvSpPr>
        <p:spPr>
          <a:xfrm>
            <a:off x="681240" y="4351314"/>
            <a:ext cx="5816076" cy="1747914"/>
          </a:xfrm>
          <a:prstGeom prst="rect">
            <a:avLst/>
          </a:prstGeom>
        </p:spPr>
        <p:txBody>
          <a:bodyPr wrap="square">
            <a:spAutoFit/>
          </a:bodyPr>
          <a:lstStyle/>
          <a:p>
            <a:pPr marL="380990" indent="-380990">
              <a:lnSpc>
                <a:spcPct val="150000"/>
              </a:lnSpc>
              <a:spcBef>
                <a:spcPts val="800"/>
              </a:spcBef>
              <a:spcAft>
                <a:spcPts val="800"/>
              </a:spcAft>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Arkitekt 300 </a:t>
            </a:r>
            <a:r>
              <a:rPr lang="sv-SE" sz="1867" dirty="0" err="1">
                <a:latin typeface="+mj-lt"/>
                <a:ea typeface="Open Sans" panose="020B0606030504020204" pitchFamily="34" charset="0"/>
                <a:cs typeface="Open Sans" panose="020B0606030504020204" pitchFamily="34" charset="0"/>
              </a:rPr>
              <a:t>hp</a:t>
            </a:r>
            <a:endParaRPr lang="sv-SE" sz="1867" dirty="0">
              <a:latin typeface="+mj-lt"/>
              <a:ea typeface="Open Sans" panose="020B0606030504020204" pitchFamily="34" charset="0"/>
              <a:cs typeface="Open Sans" panose="020B0606030504020204" pitchFamily="34" charset="0"/>
            </a:endParaRPr>
          </a:p>
          <a:p>
            <a:pPr marL="380990" indent="-380990">
              <a:lnSpc>
                <a:spcPct val="150000"/>
              </a:lnSpc>
              <a:spcBef>
                <a:spcPts val="800"/>
              </a:spcBef>
              <a:spcAft>
                <a:spcPts val="800"/>
              </a:spcAft>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Civilingenjör Samhällsbyggnad 300 </a:t>
            </a:r>
            <a:r>
              <a:rPr lang="sv-SE" sz="1867" dirty="0" err="1">
                <a:latin typeface="+mj-lt"/>
                <a:ea typeface="Open Sans" panose="020B0606030504020204" pitchFamily="34" charset="0"/>
                <a:cs typeface="Open Sans" panose="020B0606030504020204" pitchFamily="34" charset="0"/>
              </a:rPr>
              <a:t>hp</a:t>
            </a:r>
            <a:endParaRPr lang="sv-SE" sz="1867" dirty="0">
              <a:latin typeface="+mj-lt"/>
              <a:ea typeface="Open Sans" panose="020B0606030504020204" pitchFamily="34" charset="0"/>
              <a:cs typeface="Open Sans" panose="020B0606030504020204" pitchFamily="34" charset="0"/>
            </a:endParaRPr>
          </a:p>
          <a:p>
            <a:pPr marL="380990" indent="-380990">
              <a:lnSpc>
                <a:spcPct val="150000"/>
              </a:lnSpc>
              <a:spcBef>
                <a:spcPts val="800"/>
              </a:spcBef>
              <a:spcAft>
                <a:spcPts val="800"/>
              </a:spcAft>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Högskoleingenjör Byggteknik och design 180 </a:t>
            </a:r>
            <a:r>
              <a:rPr lang="sv-SE" sz="1867" dirty="0" err="1">
                <a:latin typeface="+mj-lt"/>
                <a:ea typeface="Open Sans" panose="020B0606030504020204" pitchFamily="34" charset="0"/>
                <a:cs typeface="Open Sans" panose="020B0606030504020204" pitchFamily="34" charset="0"/>
              </a:rPr>
              <a:t>hp</a:t>
            </a:r>
            <a:endParaRPr lang="sv-SE" sz="1867" dirty="0">
              <a:latin typeface="+mj-lt"/>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rotWithShape="1">
          <a:blip r:embed="rId3"/>
          <a:srcRect l="1443" t="5479" r="1237"/>
          <a:stretch/>
        </p:blipFill>
        <p:spPr>
          <a:xfrm>
            <a:off x="0" y="0"/>
            <a:ext cx="12173027" cy="3620156"/>
          </a:xfrm>
          <a:prstGeom prst="rect">
            <a:avLst/>
          </a:prstGeom>
        </p:spPr>
      </p:pic>
    </p:spTree>
    <p:extLst>
      <p:ext uri="{BB962C8B-B14F-4D97-AF65-F5344CB8AC3E}">
        <p14:creationId xmlns:p14="http://schemas.microsoft.com/office/powerpoint/2010/main" val="3776037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rotWithShape="1">
          <a:blip r:embed="rId3"/>
          <a:srcRect b="44765"/>
          <a:stretch/>
        </p:blipFill>
        <p:spPr>
          <a:xfrm>
            <a:off x="-138545" y="-290945"/>
            <a:ext cx="12566071" cy="3829015"/>
          </a:xfrm>
          <a:prstGeom prst="rect">
            <a:avLst/>
          </a:prstGeom>
        </p:spPr>
      </p:pic>
      <p:sp>
        <p:nvSpPr>
          <p:cNvPr id="8" name="Rectangle 7"/>
          <p:cNvSpPr/>
          <p:nvPr/>
        </p:nvSpPr>
        <p:spPr>
          <a:xfrm>
            <a:off x="600075" y="4504404"/>
            <a:ext cx="5977774" cy="1990288"/>
          </a:xfrm>
          <a:prstGeom prst="rect">
            <a:avLst/>
          </a:prstGeom>
        </p:spPr>
        <p:txBody>
          <a:bodyPr wrap="square">
            <a:spAutoFit/>
          </a:bodyPr>
          <a:lstStyle/>
          <a:p>
            <a:pPr marL="228594" indent="-228594">
              <a:spcBef>
                <a:spcPts val="533"/>
              </a:spcBef>
              <a:spcAft>
                <a:spcPts val="533"/>
              </a:spcAft>
              <a:buClr>
                <a:schemeClr val="accent1"/>
              </a:buClr>
              <a:buFont typeface="Arial" panose="020B0604020202020204" pitchFamily="34" charset="0"/>
              <a:buChar char="•"/>
            </a:pPr>
            <a:r>
              <a:rPr lang="en-GB" dirty="0" err="1">
                <a:ea typeface="Open Sans" panose="020B0606030504020204" pitchFamily="34" charset="0"/>
                <a:cs typeface="Open Sans" panose="020B0606030504020204" pitchFamily="34" charset="0"/>
              </a:rPr>
              <a:t>Arkitektur</a:t>
            </a:r>
            <a:r>
              <a:rPr lang="en-GB" dirty="0">
                <a:ea typeface="Open Sans" panose="020B0606030504020204" pitchFamily="34" charset="0"/>
                <a:cs typeface="Open Sans" panose="020B0606030504020204" pitchFamily="34" charset="0"/>
              </a:rPr>
              <a:t> 120 hp</a:t>
            </a:r>
          </a:p>
          <a:p>
            <a:pPr marL="228594" indent="-228594">
              <a:spcBef>
                <a:spcPts val="533"/>
              </a:spcBef>
              <a:spcAft>
                <a:spcPts val="533"/>
              </a:spcAft>
              <a:buClr>
                <a:schemeClr val="accent1"/>
              </a:buClr>
              <a:buFont typeface="Arial" panose="020B0604020202020204" pitchFamily="34" charset="0"/>
              <a:buChar char="•"/>
            </a:pPr>
            <a:r>
              <a:rPr lang="en-GB" dirty="0" err="1">
                <a:ea typeface="Open Sans" panose="020B0606030504020204" pitchFamily="34" charset="0"/>
                <a:cs typeface="Open Sans" panose="020B0606030504020204" pitchFamily="34" charset="0"/>
              </a:rPr>
              <a:t>Fastigheter</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och</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byggande</a:t>
            </a:r>
            <a:r>
              <a:rPr lang="en-GB" dirty="0">
                <a:ea typeface="Open Sans" panose="020B0606030504020204" pitchFamily="34" charset="0"/>
                <a:cs typeface="Open Sans" panose="020B0606030504020204" pitchFamily="34" charset="0"/>
              </a:rPr>
              <a:t> 120 hp</a:t>
            </a:r>
          </a:p>
          <a:p>
            <a:pPr marL="228594" indent="-228594">
              <a:spcBef>
                <a:spcPts val="533"/>
              </a:spcBef>
              <a:spcAft>
                <a:spcPts val="533"/>
              </a:spcAft>
              <a:buClr>
                <a:schemeClr val="accent1"/>
              </a:buClr>
              <a:buFont typeface="Arial" panose="020B0604020202020204" pitchFamily="34" charset="0"/>
              <a:buChar char="•"/>
            </a:pPr>
            <a:r>
              <a:rPr lang="en-GB" dirty="0" err="1">
                <a:ea typeface="Open Sans" panose="020B0606030504020204" pitchFamily="34" charset="0"/>
                <a:cs typeface="Open Sans" panose="020B0606030504020204" pitchFamily="34" charset="0"/>
              </a:rPr>
              <a:t>Husbyggnads</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och</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anläggningsteknik</a:t>
            </a:r>
            <a:r>
              <a:rPr lang="en-GB" dirty="0">
                <a:ea typeface="Open Sans" panose="020B0606030504020204" pitchFamily="34" charset="0"/>
                <a:cs typeface="Open Sans" panose="020B0606030504020204" pitchFamily="34" charset="0"/>
              </a:rPr>
              <a:t> 120 hp</a:t>
            </a:r>
          </a:p>
          <a:p>
            <a:pPr marL="228594" indent="-228594">
              <a:spcBef>
                <a:spcPts val="533"/>
              </a:spcBef>
              <a:spcAft>
                <a:spcPts val="533"/>
              </a:spcAft>
              <a:buClr>
                <a:schemeClr val="accent1"/>
              </a:buClr>
              <a:buFont typeface="Arial" panose="020B0604020202020204" pitchFamily="34" charset="0"/>
              <a:buChar char="•"/>
            </a:pPr>
            <a:r>
              <a:rPr lang="en-GB" dirty="0" err="1">
                <a:ea typeface="Open Sans" panose="020B0606030504020204" pitchFamily="34" charset="0"/>
                <a:cs typeface="Open Sans" panose="020B0606030504020204" pitchFamily="34" charset="0"/>
              </a:rPr>
              <a:t>Hållbar</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samhällsplanering</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och</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stadsutformning</a:t>
            </a:r>
            <a:r>
              <a:rPr lang="en-GB" dirty="0">
                <a:ea typeface="Open Sans" panose="020B0606030504020204" pitchFamily="34" charset="0"/>
                <a:cs typeface="Open Sans" panose="020B0606030504020204" pitchFamily="34" charset="0"/>
              </a:rPr>
              <a:t> 120 hp</a:t>
            </a:r>
          </a:p>
          <a:p>
            <a:pPr marL="228594" indent="-228594">
              <a:spcBef>
                <a:spcPts val="533"/>
              </a:spcBef>
              <a:spcAft>
                <a:spcPts val="533"/>
              </a:spcAft>
              <a:buClr>
                <a:schemeClr val="accent1"/>
              </a:buClr>
              <a:buFont typeface="Arial" panose="020B0604020202020204" pitchFamily="34" charset="0"/>
              <a:buChar char="•"/>
            </a:pPr>
            <a:r>
              <a:rPr lang="en-GB" dirty="0" err="1">
                <a:ea typeface="Open Sans" panose="020B0606030504020204" pitchFamily="34" charset="0"/>
                <a:cs typeface="Open Sans" panose="020B0606030504020204" pitchFamily="34" charset="0"/>
              </a:rPr>
              <a:t>Ljusdesign</a:t>
            </a:r>
            <a:r>
              <a:rPr lang="en-GB" dirty="0">
                <a:ea typeface="Open Sans" panose="020B0606030504020204" pitchFamily="34" charset="0"/>
                <a:cs typeface="Open Sans" panose="020B0606030504020204" pitchFamily="34" charset="0"/>
              </a:rPr>
              <a:t> 60 hp</a:t>
            </a:r>
          </a:p>
        </p:txBody>
      </p:sp>
      <p:sp>
        <p:nvSpPr>
          <p:cNvPr id="9" name="Rectangle 8"/>
          <p:cNvSpPr/>
          <p:nvPr/>
        </p:nvSpPr>
        <p:spPr>
          <a:xfrm>
            <a:off x="6758314" y="4504404"/>
            <a:ext cx="5073468" cy="1862048"/>
          </a:xfrm>
          <a:prstGeom prst="rect">
            <a:avLst/>
          </a:prstGeom>
        </p:spPr>
        <p:txBody>
          <a:bodyPr wrap="square">
            <a:spAutoFit/>
          </a:bodyPr>
          <a:lstStyle/>
          <a:p>
            <a:pPr marL="228594" indent="-228594">
              <a:spcBef>
                <a:spcPts val="533"/>
              </a:spcBef>
              <a:spcAft>
                <a:spcPts val="533"/>
              </a:spcAft>
              <a:buClr>
                <a:schemeClr val="accent1"/>
              </a:buClr>
              <a:buFont typeface="Arial" panose="020B0604020202020204" pitchFamily="34" charset="0"/>
              <a:buChar char="•"/>
            </a:pPr>
            <a:r>
              <a:rPr lang="en-GB" dirty="0" err="1">
                <a:ea typeface="Open Sans" panose="020B0606030504020204" pitchFamily="34" charset="0"/>
                <a:cs typeface="Open Sans" panose="020B0606030504020204" pitchFamily="34" charset="0"/>
              </a:rPr>
              <a:t>Miljöteknik</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och</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hållbar</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infrastruktur</a:t>
            </a:r>
            <a:r>
              <a:rPr lang="en-GB" dirty="0">
                <a:ea typeface="Open Sans" panose="020B0606030504020204" pitchFamily="34" charset="0"/>
                <a:cs typeface="Open Sans" panose="020B0606030504020204" pitchFamily="34" charset="0"/>
              </a:rPr>
              <a:t> 120 hp</a:t>
            </a:r>
          </a:p>
          <a:p>
            <a:pPr marL="228594" indent="-228594">
              <a:spcBef>
                <a:spcPts val="533"/>
              </a:spcBef>
              <a:spcAft>
                <a:spcPts val="533"/>
              </a:spcAft>
              <a:buClr>
                <a:schemeClr val="accent1"/>
              </a:buClr>
              <a:buFont typeface="Arial" panose="020B0604020202020204" pitchFamily="34" charset="0"/>
              <a:buChar char="•"/>
            </a:pPr>
            <a:r>
              <a:rPr lang="en-GB" dirty="0">
                <a:ea typeface="Open Sans" panose="020B0606030504020204" pitchFamily="34" charset="0"/>
                <a:cs typeface="Open Sans" panose="020B0606030504020204" pitchFamily="34" charset="0"/>
              </a:rPr>
              <a:t>Teknik </a:t>
            </a:r>
            <a:r>
              <a:rPr lang="en-GB" dirty="0" err="1">
                <a:ea typeface="Open Sans" panose="020B0606030504020204" pitchFamily="34" charset="0"/>
                <a:cs typeface="Open Sans" panose="020B0606030504020204" pitchFamily="34" charset="0"/>
              </a:rPr>
              <a:t>och</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hållbar</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utveckling</a:t>
            </a:r>
            <a:r>
              <a:rPr lang="en-GB" dirty="0">
                <a:ea typeface="Open Sans" panose="020B0606030504020204" pitchFamily="34" charset="0"/>
                <a:cs typeface="Open Sans" panose="020B0606030504020204" pitchFamily="34" charset="0"/>
              </a:rPr>
              <a:t> 120 hp</a:t>
            </a:r>
          </a:p>
          <a:p>
            <a:pPr marL="228594" indent="-228594">
              <a:spcBef>
                <a:spcPts val="533"/>
              </a:spcBef>
              <a:spcAft>
                <a:spcPts val="533"/>
              </a:spcAft>
              <a:buClr>
                <a:schemeClr val="accent1"/>
              </a:buClr>
              <a:buFont typeface="Arial" panose="020B0604020202020204" pitchFamily="34" charset="0"/>
              <a:buChar char="•"/>
            </a:pPr>
            <a:r>
              <a:rPr lang="en-GB" dirty="0">
                <a:ea typeface="Open Sans" panose="020B0606030504020204" pitchFamily="34" charset="0"/>
                <a:cs typeface="Open Sans" panose="020B0606030504020204" pitchFamily="34" charset="0"/>
              </a:rPr>
              <a:t>Transport </a:t>
            </a:r>
            <a:r>
              <a:rPr lang="en-GB" dirty="0" err="1">
                <a:ea typeface="Open Sans" panose="020B0606030504020204" pitchFamily="34" charset="0"/>
                <a:cs typeface="Open Sans" panose="020B0606030504020204" pitchFamily="34" charset="0"/>
              </a:rPr>
              <a:t>och</a:t>
            </a:r>
            <a:r>
              <a:rPr lang="en-GB" dirty="0">
                <a:ea typeface="Open Sans" panose="020B0606030504020204" pitchFamily="34" charset="0"/>
                <a:cs typeface="Open Sans" panose="020B0606030504020204" pitchFamily="34" charset="0"/>
              </a:rPr>
              <a:t> </a:t>
            </a:r>
            <a:r>
              <a:rPr lang="en-GB" dirty="0" err="1">
                <a:ea typeface="Open Sans" panose="020B0606030504020204" pitchFamily="34" charset="0"/>
                <a:cs typeface="Open Sans" panose="020B0606030504020204" pitchFamily="34" charset="0"/>
              </a:rPr>
              <a:t>geoinformatik</a:t>
            </a:r>
            <a:r>
              <a:rPr lang="en-GB" dirty="0">
                <a:ea typeface="Open Sans" panose="020B0606030504020204" pitchFamily="34" charset="0"/>
                <a:cs typeface="Open Sans" panose="020B0606030504020204" pitchFamily="34" charset="0"/>
              </a:rPr>
              <a:t> 120 hp</a:t>
            </a:r>
          </a:p>
          <a:p>
            <a:pPr marL="228594" indent="-228594">
              <a:spcBef>
                <a:spcPts val="533"/>
              </a:spcBef>
              <a:spcAft>
                <a:spcPts val="533"/>
              </a:spcAft>
              <a:buClr>
                <a:schemeClr val="accent1"/>
              </a:buClr>
              <a:buFont typeface="Arial" panose="020B0604020202020204" pitchFamily="34" charset="0"/>
              <a:buChar char="•"/>
            </a:pPr>
            <a:r>
              <a:rPr lang="en-GB" dirty="0">
                <a:ea typeface="Open Sans" panose="020B0606030504020204" pitchFamily="34" charset="0"/>
                <a:cs typeface="Open Sans" panose="020B0606030504020204" pitchFamily="34" charset="0"/>
              </a:rPr>
              <a:t>Transport, Mobility and Innovation (Joint EIT Urban Mobility) 120 hp</a:t>
            </a:r>
          </a:p>
        </p:txBody>
      </p:sp>
      <p:sp>
        <p:nvSpPr>
          <p:cNvPr id="10" name="Rectangle 9"/>
          <p:cNvSpPr/>
          <p:nvPr/>
        </p:nvSpPr>
        <p:spPr>
          <a:xfrm>
            <a:off x="153471" y="3728849"/>
            <a:ext cx="3220753" cy="584775"/>
          </a:xfrm>
          <a:prstGeom prst="rect">
            <a:avLst/>
          </a:prstGeom>
        </p:spPr>
        <p:txBody>
          <a:bodyPr wrap="none">
            <a:spAutoFit/>
          </a:bodyPr>
          <a:lstStyle/>
          <a:p>
            <a:r>
              <a:rPr lang="sv-SE" sz="3200" b="1" dirty="0" err="1">
                <a:solidFill>
                  <a:schemeClr val="tx2"/>
                </a:solidFill>
                <a:latin typeface="+mj-lt"/>
                <a:ea typeface="Open Sans" panose="020B0606030504020204" pitchFamily="34" charset="0"/>
                <a:cs typeface="Open Sans" panose="020B0606030504020204" pitchFamily="34" charset="0"/>
              </a:rPr>
              <a:t>Masterprogram</a:t>
            </a:r>
            <a:r>
              <a:rPr lang="sv-SE" sz="3200" b="1" dirty="0">
                <a:solidFill>
                  <a:schemeClr val="tx2"/>
                </a:solidFill>
                <a:latin typeface="+mj-lt"/>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848951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8618532" y="2906373"/>
            <a:ext cx="3304961" cy="3191273"/>
          </a:xfrm>
          <a:prstGeom prst="ellipse">
            <a:avLst/>
          </a:prstGeom>
          <a:ln>
            <a:noFill/>
          </a:ln>
          <a:effectLst>
            <a:softEdge rad="0"/>
          </a:effectLst>
        </p:spPr>
      </p:pic>
      <p:pic>
        <p:nvPicPr>
          <p:cNvPr id="27" name="Picture 26"/>
          <p:cNvPicPr>
            <a:picLocks noChangeAspect="1"/>
          </p:cNvPicPr>
          <p:nvPr/>
        </p:nvPicPr>
        <p:blipFill>
          <a:blip r:embed="rId4"/>
          <a:stretch>
            <a:fillRect/>
          </a:stretch>
        </p:blipFill>
        <p:spPr>
          <a:xfrm>
            <a:off x="5350379" y="111245"/>
            <a:ext cx="3400548" cy="3300537"/>
          </a:xfrm>
          <a:prstGeom prst="ellipse">
            <a:avLst/>
          </a:prstGeom>
          <a:ln>
            <a:noFill/>
          </a:ln>
          <a:effectLst>
            <a:softEdge rad="0"/>
          </a:effectLst>
        </p:spPr>
      </p:pic>
      <p:sp>
        <p:nvSpPr>
          <p:cNvPr id="8" name="TextBox 7"/>
          <p:cNvSpPr txBox="1"/>
          <p:nvPr/>
        </p:nvSpPr>
        <p:spPr>
          <a:xfrm>
            <a:off x="589409" y="2347572"/>
            <a:ext cx="4631260" cy="4184857"/>
          </a:xfrm>
          <a:prstGeom prst="rect">
            <a:avLst/>
          </a:prstGeom>
          <a:solidFill>
            <a:srgbClr val="EBE5E0">
              <a:alpha val="60000"/>
            </a:srgbClr>
          </a:solidFill>
        </p:spPr>
        <p:txBody>
          <a:bodyPr wrap="square" rtlCol="0">
            <a:spAutoFit/>
          </a:bodyPr>
          <a:lstStyle/>
          <a:p>
            <a:endParaRPr lang="en-US" sz="2400" dirty="0"/>
          </a:p>
        </p:txBody>
      </p:sp>
      <p:sp>
        <p:nvSpPr>
          <p:cNvPr id="7" name="Rectangle 6"/>
          <p:cNvSpPr/>
          <p:nvPr/>
        </p:nvSpPr>
        <p:spPr>
          <a:xfrm>
            <a:off x="5441243" y="1796819"/>
            <a:ext cx="6415397" cy="830997"/>
          </a:xfrm>
          <a:prstGeom prst="rect">
            <a:avLst/>
          </a:prstGeom>
        </p:spPr>
        <p:txBody>
          <a:bodyPr wrap="square">
            <a:spAutoFit/>
          </a:bodyPr>
          <a:lstStyle/>
          <a:p>
            <a:endParaRPr lang="en-US" sz="2400" dirty="0"/>
          </a:p>
          <a:p>
            <a:endParaRPr lang="en-US" sz="2400" dirty="0"/>
          </a:p>
        </p:txBody>
      </p:sp>
      <p:sp>
        <p:nvSpPr>
          <p:cNvPr id="5" name="Rectangle 4"/>
          <p:cNvSpPr/>
          <p:nvPr/>
        </p:nvSpPr>
        <p:spPr>
          <a:xfrm>
            <a:off x="646909" y="2692277"/>
            <a:ext cx="4584580" cy="3046988"/>
          </a:xfrm>
          <a:prstGeom prst="rect">
            <a:avLst/>
          </a:prstGeom>
        </p:spPr>
        <p:txBody>
          <a:bodyPr wrap="square">
            <a:spAutoFit/>
          </a:bodyPr>
          <a:lstStyle/>
          <a:p>
            <a:r>
              <a:rPr lang="sv-SE" sz="2400" dirty="0">
                <a:latin typeface="+mj-lt"/>
                <a:ea typeface="Open Sans" panose="020B0606030504020204" pitchFamily="34" charset="0"/>
                <a:cs typeface="Open Sans" panose="020B0606030504020204" pitchFamily="34" charset="0"/>
              </a:rPr>
              <a:t>Vi utbildar och forskar om </a:t>
            </a:r>
            <a:r>
              <a:rPr lang="sv-SE" sz="2400" b="1" dirty="0">
                <a:latin typeface="+mj-lt"/>
                <a:ea typeface="Open Sans" panose="020B0606030504020204" pitchFamily="34" charset="0"/>
                <a:cs typeface="Open Sans" panose="020B0606030504020204" pitchFamily="34" charset="0"/>
              </a:rPr>
              <a:t>framtidens samhälle</a:t>
            </a:r>
            <a:r>
              <a:rPr lang="sv-SE" sz="2400" dirty="0">
                <a:latin typeface="+mj-lt"/>
                <a:ea typeface="Open Sans" panose="020B0606030504020204" pitchFamily="34" charset="0"/>
                <a:cs typeface="Open Sans" panose="020B0606030504020204" pitchFamily="34" charset="0"/>
              </a:rPr>
              <a:t>; om hur städer, byggnader och infrastruktur ska utformas och byggas, om hur institutioner och regelsystem bör utvecklas för att ge goda villkor för samhälle och näringsliv.</a:t>
            </a:r>
            <a:endParaRPr lang="en-US" sz="2200" dirty="0">
              <a:latin typeface="+mj-lt"/>
              <a:ea typeface="Open Sans" panose="020B0606030504020204" pitchFamily="34" charset="0"/>
              <a:cs typeface="Open Sans" panose="020B0606030504020204" pitchFamily="34" charset="0"/>
            </a:endParaRPr>
          </a:p>
        </p:txBody>
      </p:sp>
      <p:sp>
        <p:nvSpPr>
          <p:cNvPr id="14" name="Rubrik 1"/>
          <p:cNvSpPr txBox="1">
            <a:spLocks/>
          </p:cNvSpPr>
          <p:nvPr/>
        </p:nvSpPr>
        <p:spPr>
          <a:xfrm>
            <a:off x="1377407" y="271436"/>
            <a:ext cx="3988576" cy="1459053"/>
          </a:xfrm>
          <a:prstGeom prst="rect">
            <a:avLst/>
          </a:prstGeom>
        </p:spPr>
        <p:txBody>
          <a:bodyPr>
            <a:noAutofit/>
          </a:bodyPr>
          <a:lst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a:lstStyle>
          <a:p>
            <a:endParaRPr lang="sv-SE" sz="3733"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p:cNvSpPr/>
          <p:nvPr/>
        </p:nvSpPr>
        <p:spPr>
          <a:xfrm>
            <a:off x="5441243" y="1796819"/>
            <a:ext cx="6415397" cy="830997"/>
          </a:xfrm>
          <a:prstGeom prst="rect">
            <a:avLst/>
          </a:prstGeom>
        </p:spPr>
        <p:txBody>
          <a:bodyPr wrap="square">
            <a:spAutoFit/>
          </a:bodyPr>
          <a:lstStyle/>
          <a:p>
            <a:endParaRPr lang="en-US" sz="2400" dirty="0"/>
          </a:p>
          <a:p>
            <a:endParaRPr lang="en-US" sz="2400" dirty="0"/>
          </a:p>
        </p:txBody>
      </p:sp>
      <p:pic>
        <p:nvPicPr>
          <p:cNvPr id="17" name="Picture 16"/>
          <p:cNvPicPr>
            <a:picLocks noChangeAspect="1"/>
          </p:cNvPicPr>
          <p:nvPr/>
        </p:nvPicPr>
        <p:blipFill>
          <a:blip r:embed="rId5"/>
          <a:stretch>
            <a:fillRect/>
          </a:stretch>
        </p:blipFill>
        <p:spPr>
          <a:xfrm>
            <a:off x="5396719" y="3508107"/>
            <a:ext cx="3084812" cy="2975867"/>
          </a:xfrm>
          <a:prstGeom prst="ellipse">
            <a:avLst/>
          </a:prstGeom>
          <a:ln>
            <a:noFill/>
          </a:ln>
          <a:effectLst>
            <a:softEdge rad="0"/>
          </a:effectLst>
        </p:spPr>
      </p:pic>
      <p:pic>
        <p:nvPicPr>
          <p:cNvPr id="18" name="Picture 17"/>
          <p:cNvPicPr>
            <a:picLocks noChangeAspect="1"/>
          </p:cNvPicPr>
          <p:nvPr/>
        </p:nvPicPr>
        <p:blipFill>
          <a:blip r:embed="rId6"/>
          <a:stretch>
            <a:fillRect/>
          </a:stretch>
        </p:blipFill>
        <p:spPr>
          <a:xfrm>
            <a:off x="9046977" y="258745"/>
            <a:ext cx="2633740" cy="2472353"/>
          </a:xfrm>
          <a:prstGeom prst="ellipse">
            <a:avLst/>
          </a:prstGeom>
          <a:ln>
            <a:noFill/>
          </a:ln>
          <a:effectLst>
            <a:softEdge rad="0"/>
          </a:effectLst>
        </p:spPr>
      </p:pic>
      <p:sp>
        <p:nvSpPr>
          <p:cNvPr id="23" name="Rectangle 22"/>
          <p:cNvSpPr/>
          <p:nvPr/>
        </p:nvSpPr>
        <p:spPr>
          <a:xfrm>
            <a:off x="5329476" y="1515292"/>
            <a:ext cx="3442353" cy="461665"/>
          </a:xfrm>
          <a:prstGeom prst="rect">
            <a:avLst/>
          </a:prstGeom>
          <a:solidFill>
            <a:srgbClr val="FFFFFF">
              <a:alpha val="63137"/>
            </a:srgbClr>
          </a:solidFill>
        </p:spPr>
        <p:txBody>
          <a:bodyPr wrap="square">
            <a:spAutoFit/>
          </a:bodyPr>
          <a:lstStyle/>
          <a:p>
            <a:pPr algn="ctr"/>
            <a:r>
              <a:rPr lang="sv-SE" sz="2400" b="1" dirty="0">
                <a:latin typeface="+mj-lt"/>
                <a:ea typeface="Open Sans" panose="020B0606030504020204" pitchFamily="34" charset="0"/>
                <a:cs typeface="Open Sans" panose="020B0606030504020204" pitchFamily="34" charset="0"/>
              </a:rPr>
              <a:t>Naturvetenskap</a:t>
            </a:r>
          </a:p>
        </p:txBody>
      </p:sp>
      <p:sp>
        <p:nvSpPr>
          <p:cNvPr id="24" name="Rectangle 23"/>
          <p:cNvSpPr/>
          <p:nvPr/>
        </p:nvSpPr>
        <p:spPr>
          <a:xfrm>
            <a:off x="5312000" y="4722418"/>
            <a:ext cx="3226021" cy="461665"/>
          </a:xfrm>
          <a:prstGeom prst="rect">
            <a:avLst/>
          </a:prstGeom>
          <a:solidFill>
            <a:srgbClr val="FFFFFF">
              <a:alpha val="63137"/>
            </a:srgbClr>
          </a:solidFill>
        </p:spPr>
        <p:txBody>
          <a:bodyPr wrap="square">
            <a:spAutoFit/>
          </a:bodyPr>
          <a:lstStyle/>
          <a:p>
            <a:pPr algn="ctr"/>
            <a:r>
              <a:rPr lang="sv-SE" sz="2400" b="1" dirty="0">
                <a:latin typeface="+mj-lt"/>
                <a:ea typeface="Open Sans" panose="020B0606030504020204" pitchFamily="34" charset="0"/>
                <a:cs typeface="Open Sans" panose="020B0606030504020204" pitchFamily="34" charset="0"/>
              </a:rPr>
              <a:t>Samhällsvetenskap</a:t>
            </a:r>
          </a:p>
        </p:txBody>
      </p:sp>
      <p:sp>
        <p:nvSpPr>
          <p:cNvPr id="25" name="Rectangle 24"/>
          <p:cNvSpPr/>
          <p:nvPr/>
        </p:nvSpPr>
        <p:spPr>
          <a:xfrm>
            <a:off x="9046977" y="1189064"/>
            <a:ext cx="2643737" cy="461665"/>
          </a:xfrm>
          <a:prstGeom prst="rect">
            <a:avLst/>
          </a:prstGeom>
          <a:solidFill>
            <a:srgbClr val="FFFFFF">
              <a:alpha val="63137"/>
            </a:srgbClr>
          </a:solidFill>
        </p:spPr>
        <p:txBody>
          <a:bodyPr wrap="square">
            <a:spAutoFit/>
          </a:bodyPr>
          <a:lstStyle/>
          <a:p>
            <a:pPr algn="ctr"/>
            <a:r>
              <a:rPr lang="sv-SE" sz="2400" b="1" dirty="0">
                <a:latin typeface="+mj-lt"/>
                <a:ea typeface="Open Sans" panose="020B0606030504020204" pitchFamily="34" charset="0"/>
                <a:cs typeface="Open Sans" panose="020B0606030504020204" pitchFamily="34" charset="0"/>
              </a:rPr>
              <a:t>Humaniora</a:t>
            </a:r>
          </a:p>
        </p:txBody>
      </p:sp>
      <p:sp>
        <p:nvSpPr>
          <p:cNvPr id="26" name="Rectangle 25"/>
          <p:cNvSpPr/>
          <p:nvPr/>
        </p:nvSpPr>
        <p:spPr>
          <a:xfrm>
            <a:off x="8527197" y="4255788"/>
            <a:ext cx="3487627" cy="461665"/>
          </a:xfrm>
          <a:prstGeom prst="rect">
            <a:avLst/>
          </a:prstGeom>
          <a:solidFill>
            <a:srgbClr val="FFFFFF">
              <a:alpha val="63137"/>
            </a:srgbClr>
          </a:solidFill>
        </p:spPr>
        <p:txBody>
          <a:bodyPr wrap="square">
            <a:spAutoFit/>
          </a:bodyPr>
          <a:lstStyle/>
          <a:p>
            <a:pPr algn="ctr"/>
            <a:r>
              <a:rPr lang="sv-SE" sz="2400" b="1" dirty="0">
                <a:latin typeface="+mj-lt"/>
                <a:ea typeface="Open Sans" panose="020B0606030504020204" pitchFamily="34" charset="0"/>
                <a:cs typeface="Open Sans" panose="020B0606030504020204" pitchFamily="34" charset="0"/>
              </a:rPr>
              <a:t>Teknik</a:t>
            </a:r>
          </a:p>
        </p:txBody>
      </p:sp>
      <p:sp>
        <p:nvSpPr>
          <p:cNvPr id="15" name="Title 19">
            <a:extLst>
              <a:ext uri="{FF2B5EF4-FFF2-40B4-BE49-F238E27FC236}">
                <a16:creationId xmlns:a16="http://schemas.microsoft.com/office/drawing/2014/main" id="{26923AAE-A16F-F849-A8BB-001DAF843270}"/>
              </a:ext>
            </a:extLst>
          </p:cNvPr>
          <p:cNvSpPr txBox="1">
            <a:spLocks/>
          </p:cNvSpPr>
          <p:nvPr/>
        </p:nvSpPr>
        <p:spPr>
          <a:xfrm>
            <a:off x="589409" y="1292523"/>
            <a:ext cx="5152765" cy="2043232"/>
          </a:xfrm>
          <a:prstGeom prst="rect">
            <a:avLst/>
          </a:prstGeom>
        </p:spPr>
        <p:txBody>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sv-SE" sz="2800" dirty="0"/>
              <a:t>Om vår verksamhet</a:t>
            </a:r>
            <a:endParaRPr lang="en-SE" sz="2800" dirty="0"/>
          </a:p>
        </p:txBody>
      </p:sp>
    </p:spTree>
    <p:extLst>
      <p:ext uri="{BB962C8B-B14F-4D97-AF65-F5344CB8AC3E}">
        <p14:creationId xmlns:p14="http://schemas.microsoft.com/office/powerpoint/2010/main" val="2391854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4"/>
          <a:stretch>
            <a:fillRect/>
          </a:stretch>
        </p:blipFill>
        <p:spPr>
          <a:xfrm>
            <a:off x="152400" y="6469635"/>
            <a:ext cx="12039600" cy="241360"/>
          </a:xfrm>
          <a:prstGeom prst="rect">
            <a:avLst/>
          </a:prstGeom>
        </p:spPr>
      </p:pic>
      <p:graphicFrame>
        <p:nvGraphicFramePr>
          <p:cNvPr id="4" name="Objekt 3" hidden="1"/>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
                  <p:embed/>
                </p:oleObj>
              </mc:Choice>
              <mc:Fallback>
                <p:oleObj name="think-cell Slide" r:id="rId5" imgW="360" imgH="360" progId="">
                  <p:embed/>
                  <p:pic>
                    <p:nvPicPr>
                      <p:cNvPr id="4" name="Objek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Platshållare för text 3"/>
          <p:cNvSpPr txBox="1">
            <a:spLocks/>
          </p:cNvSpPr>
          <p:nvPr/>
        </p:nvSpPr>
        <p:spPr>
          <a:xfrm>
            <a:off x="2856063" y="5589463"/>
            <a:ext cx="3427413" cy="177895"/>
          </a:xfrm>
          <a:prstGeom prst="rect">
            <a:avLst/>
          </a:prstGeom>
        </p:spPr>
        <p:txBody>
          <a:bodyPr vert="horz" lIns="0" tIns="0" rIns="0" bIns="0" numCol="1" rtlCol="0">
            <a:noAutofit/>
          </a:bodyPr>
          <a:lstStyle>
            <a:lvl1pPr indent="0">
              <a:lnSpc>
                <a:spcPct val="100000"/>
              </a:lnSpc>
              <a:spcBef>
                <a:spcPct val="20000"/>
              </a:spcBef>
              <a:buFont typeface="Arial" pitchFamily="34" charset="0"/>
              <a:buNone/>
              <a:defRPr sz="1000"/>
            </a:lvl1pPr>
            <a:lvl2pPr marL="355600" indent="-355600">
              <a:lnSpc>
                <a:spcPct val="100000"/>
              </a:lnSpc>
              <a:spcBef>
                <a:spcPct val="20000"/>
              </a:spcBef>
              <a:buFont typeface="Arial" pitchFamily="34" charset="0"/>
              <a:buChar char="•"/>
              <a:defRPr sz="1200"/>
            </a:lvl2pPr>
            <a:lvl3pPr marL="723900" indent="-368300">
              <a:lnSpc>
                <a:spcPct val="100000"/>
              </a:lnSpc>
              <a:spcBef>
                <a:spcPct val="20000"/>
              </a:spcBef>
              <a:buFont typeface="Arial" pitchFamily="34" charset="0"/>
              <a:buChar char="–"/>
              <a:defRPr sz="1200"/>
            </a:lvl3pPr>
            <a:lvl4pPr marL="1076325" indent="-352425">
              <a:lnSpc>
                <a:spcPct val="100000"/>
              </a:lnSpc>
              <a:spcBef>
                <a:spcPct val="20000"/>
              </a:spcBef>
              <a:buFont typeface="Arial" pitchFamily="34" charset="0"/>
              <a:buChar char="•"/>
              <a:defRPr sz="1200"/>
            </a:lvl4pPr>
            <a:lvl5pPr marL="1535113" indent="-457200">
              <a:lnSpc>
                <a:spcPct val="100000"/>
              </a:lnSpc>
              <a:spcBef>
                <a:spcPct val="20000"/>
              </a:spcBef>
              <a:buFont typeface="Arial" pitchFamily="34" charset="0"/>
              <a:buChar char="–"/>
              <a:defRPr sz="12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GB" altLang="en-GB" dirty="0">
              <a:latin typeface="+mj-lt"/>
            </a:endParaRPr>
          </a:p>
        </p:txBody>
      </p:sp>
      <p:sp>
        <p:nvSpPr>
          <p:cNvPr id="5" name="Rectangle 4"/>
          <p:cNvSpPr/>
          <p:nvPr/>
        </p:nvSpPr>
        <p:spPr>
          <a:xfrm>
            <a:off x="8445553" y="529072"/>
            <a:ext cx="3722164" cy="3252878"/>
          </a:xfrm>
          <a:prstGeom prst="rect">
            <a:avLst/>
          </a:prstGeom>
        </p:spPr>
        <p:txBody>
          <a:bodyPr wrap="square">
            <a:spAutoFit/>
          </a:bodyPr>
          <a:lstStyle/>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lantmätare</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stadsbyggnadschef</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Forskare/lärare</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miljöchef</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konsult</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VD fastighetsbolag</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mäklare</a:t>
            </a:r>
          </a:p>
          <a:p>
            <a:pPr marL="380990" indent="-380990">
              <a:buFont typeface="Arial" panose="020B0604020202020204" pitchFamily="34" charset="0"/>
              <a:buChar char="•"/>
            </a:pPr>
            <a:r>
              <a:rPr lang="en-US" sz="1867" dirty="0" err="1">
                <a:latin typeface="+mj-lt"/>
                <a:ea typeface="Open Sans" panose="020B0606030504020204" pitchFamily="34" charset="0"/>
                <a:cs typeface="Open Sans" panose="020B0606030504020204" pitchFamily="34" charset="0"/>
              </a:rPr>
              <a:t>hållbarhetsstrateg</a:t>
            </a:r>
            <a:endParaRPr lang="en-US" sz="1867" dirty="0">
              <a:latin typeface="+mj-lt"/>
              <a:ea typeface="Open Sans" panose="020B0606030504020204" pitchFamily="34" charset="0"/>
              <a:cs typeface="Open Sans" panose="020B0606030504020204" pitchFamily="34" charset="0"/>
            </a:endParaRPr>
          </a:p>
          <a:p>
            <a:pPr marL="380990" indent="-380990">
              <a:buFont typeface="Arial" panose="020B0604020202020204" pitchFamily="34" charset="0"/>
              <a:buChar char="•"/>
            </a:pPr>
            <a:r>
              <a:rPr lang="sv-SE" sz="1867" dirty="0" err="1">
                <a:latin typeface="+mj-lt"/>
                <a:ea typeface="Open Sans" panose="020B0606030504020204" pitchFamily="34" charset="0"/>
                <a:cs typeface="Open Sans" panose="020B0606030504020204" pitchFamily="34" charset="0"/>
              </a:rPr>
              <a:t>ljusdesigner</a:t>
            </a:r>
            <a:endParaRPr lang="sv-SE" sz="1867" dirty="0">
              <a:latin typeface="+mj-lt"/>
              <a:ea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sv-SE" sz="1867" dirty="0">
              <a:latin typeface="+mj-lt"/>
              <a:ea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sv-SE" sz="1867" dirty="0">
              <a:latin typeface="+mj-lt"/>
            </a:endParaRPr>
          </a:p>
        </p:txBody>
      </p:sp>
      <p:pic>
        <p:nvPicPr>
          <p:cNvPr id="10" name="Picture 9"/>
          <p:cNvPicPr>
            <a:picLocks noChangeAspect="1"/>
          </p:cNvPicPr>
          <p:nvPr/>
        </p:nvPicPr>
        <p:blipFill rotWithShape="1">
          <a:blip r:embed="rId7"/>
          <a:srcRect l="25883"/>
          <a:stretch/>
        </p:blipFill>
        <p:spPr>
          <a:xfrm>
            <a:off x="8152760" y="3892028"/>
            <a:ext cx="3882433" cy="2706677"/>
          </a:xfrm>
          <a:prstGeom prst="rect">
            <a:avLst/>
          </a:prstGeom>
        </p:spPr>
      </p:pic>
      <p:grpSp>
        <p:nvGrpSpPr>
          <p:cNvPr id="7" name="Group 6"/>
          <p:cNvGrpSpPr/>
          <p:nvPr/>
        </p:nvGrpSpPr>
        <p:grpSpPr>
          <a:xfrm>
            <a:off x="315535" y="3374863"/>
            <a:ext cx="3842941" cy="3239444"/>
            <a:chOff x="119691" y="2531147"/>
            <a:chExt cx="2882206" cy="2429583"/>
          </a:xfrm>
        </p:grpSpPr>
        <p:sp>
          <p:nvSpPr>
            <p:cNvPr id="12" name="Rectangle 11"/>
            <p:cNvSpPr/>
            <p:nvPr/>
          </p:nvSpPr>
          <p:spPr>
            <a:xfrm>
              <a:off x="119691" y="2531147"/>
              <a:ext cx="2814896" cy="2429583"/>
            </a:xfrm>
            <a:prstGeom prst="rect">
              <a:avLst/>
            </a:prstGeom>
            <a:solidFill>
              <a:srgbClr val="BCD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8140" indent="-380990"/>
              <a:endParaRPr lang="en-US" sz="2133" dirty="0">
                <a:solidFill>
                  <a:schemeClr val="tx1">
                    <a:lumMod val="95000"/>
                    <a:lumOff val="5000"/>
                  </a:schemeClr>
                </a:solidFill>
                <a:latin typeface="+mj-lt"/>
                <a:ea typeface="Open Sans" panose="020B0606030504020204" pitchFamily="34" charset="0"/>
                <a:cs typeface="Open Sans" panose="020B0606030504020204" pitchFamily="34" charset="0"/>
              </a:endParaRPr>
            </a:p>
          </p:txBody>
        </p:sp>
        <p:sp>
          <p:nvSpPr>
            <p:cNvPr id="14" name="Rectangle 13"/>
            <p:cNvSpPr/>
            <p:nvPr/>
          </p:nvSpPr>
          <p:spPr>
            <a:xfrm>
              <a:off x="140024" y="2625145"/>
              <a:ext cx="2861873" cy="1915766"/>
            </a:xfrm>
            <a:prstGeom prst="rect">
              <a:avLst/>
            </a:prstGeom>
          </p:spPr>
          <p:txBody>
            <a:bodyPr wrap="square">
              <a:spAutoFit/>
            </a:bodyPr>
            <a:lstStyle/>
            <a:p>
              <a:pPr marL="438140" indent="-380990"/>
              <a:r>
                <a:rPr lang="sv-SE" sz="2133" b="1" dirty="0">
                  <a:latin typeface="+mj-lt"/>
                  <a:ea typeface="Open Sans" panose="020B0606030504020204" pitchFamily="34" charset="0"/>
                  <a:cs typeface="Open Sans" panose="020B0606030504020204" pitchFamily="34" charset="0"/>
                </a:rPr>
                <a:t>Över 50 procent</a:t>
              </a:r>
            </a:p>
            <a:p>
              <a:pPr marL="438140" indent="-380990"/>
              <a:r>
                <a:rPr lang="sv-SE" sz="2133" dirty="0">
                  <a:latin typeface="+mj-lt"/>
                  <a:ea typeface="Open Sans" panose="020B0606030504020204" pitchFamily="34" charset="0"/>
                  <a:cs typeface="Open Sans" panose="020B0606030504020204" pitchFamily="34" charset="0"/>
                </a:rPr>
                <a:t>får jobberbjudanden</a:t>
              </a:r>
            </a:p>
            <a:p>
              <a:pPr marL="438140" indent="-380990"/>
              <a:r>
                <a:rPr lang="sv-SE" sz="2133" dirty="0">
                  <a:latin typeface="+mj-lt"/>
                  <a:ea typeface="Open Sans" panose="020B0606030504020204" pitchFamily="34" charset="0"/>
                  <a:cs typeface="Open Sans" panose="020B0606030504020204" pitchFamily="34" charset="0"/>
                </a:rPr>
                <a:t>innan de tar examen</a:t>
              </a:r>
            </a:p>
            <a:p>
              <a:pPr marL="438140" indent="-380990"/>
              <a:endParaRPr lang="sv-SE" sz="2400" dirty="0">
                <a:latin typeface="+mj-lt"/>
                <a:ea typeface="Open Sans" panose="020B0606030504020204" pitchFamily="34" charset="0"/>
                <a:cs typeface="Open Sans" panose="020B0606030504020204" pitchFamily="34" charset="0"/>
              </a:endParaRPr>
            </a:p>
            <a:p>
              <a:pPr marL="438140" indent="-380990"/>
              <a:endParaRPr lang="sv-SE" sz="2400" dirty="0">
                <a:latin typeface="+mj-lt"/>
                <a:ea typeface="Open Sans" panose="020B0606030504020204" pitchFamily="34" charset="0"/>
                <a:cs typeface="Open Sans" panose="020B0606030504020204" pitchFamily="34" charset="0"/>
              </a:endParaRPr>
            </a:p>
            <a:p>
              <a:pPr marL="438140" indent="-380990"/>
              <a:endParaRPr lang="sv-SE" sz="2400" dirty="0">
                <a:latin typeface="+mj-lt"/>
                <a:ea typeface="Open Sans" panose="020B0606030504020204" pitchFamily="34" charset="0"/>
                <a:cs typeface="Open Sans" panose="020B0606030504020204" pitchFamily="34" charset="0"/>
              </a:endParaRPr>
            </a:p>
            <a:p>
              <a:pPr marL="438140" indent="-380990"/>
              <a:endParaRPr lang="en-US" sz="2400" dirty="0">
                <a:solidFill>
                  <a:schemeClr val="tx1">
                    <a:lumMod val="95000"/>
                    <a:lumOff val="5000"/>
                  </a:schemeClr>
                </a:solidFill>
                <a:latin typeface="+mj-lt"/>
                <a:ea typeface="Open Sans" panose="020B0606030504020204" pitchFamily="34" charset="0"/>
                <a:cs typeface="Open Sans" panose="020B0606030504020204" pitchFamily="34" charset="0"/>
              </a:endParaRPr>
            </a:p>
          </p:txBody>
        </p:sp>
      </p:grpSp>
      <p:sp>
        <p:nvSpPr>
          <p:cNvPr id="19" name="Rectangle 18"/>
          <p:cNvSpPr/>
          <p:nvPr/>
        </p:nvSpPr>
        <p:spPr>
          <a:xfrm>
            <a:off x="244649" y="2085389"/>
            <a:ext cx="3824080" cy="584775"/>
          </a:xfrm>
          <a:prstGeom prst="rect">
            <a:avLst/>
          </a:prstGeom>
        </p:spPr>
        <p:txBody>
          <a:bodyPr wrap="square">
            <a:spAutoFit/>
          </a:bodyPr>
          <a:lstStyle/>
          <a:p>
            <a:r>
              <a:rPr lang="en-US" sz="3200" b="1" dirty="0" err="1">
                <a:solidFill>
                  <a:srgbClr val="221E1F"/>
                </a:solidFill>
                <a:latin typeface="+mj-lt"/>
                <a:ea typeface="Open Sans" panose="020B0606030504020204" pitchFamily="34" charset="0"/>
                <a:cs typeface="Open Sans" panose="020B0606030504020204" pitchFamily="34" charset="0"/>
              </a:rPr>
              <a:t>Karriär</a:t>
            </a:r>
            <a:r>
              <a:rPr lang="en-US" sz="3200" b="1" dirty="0">
                <a:solidFill>
                  <a:srgbClr val="221E1F"/>
                </a:solidFill>
                <a:latin typeface="+mj-lt"/>
                <a:ea typeface="Open Sans" panose="020B0606030504020204" pitchFamily="34" charset="0"/>
                <a:cs typeface="Open Sans" panose="020B0606030504020204" pitchFamily="34" charset="0"/>
              </a:rPr>
              <a:t> </a:t>
            </a:r>
            <a:r>
              <a:rPr lang="en-US" sz="3200" b="1" dirty="0" err="1">
                <a:solidFill>
                  <a:srgbClr val="221E1F"/>
                </a:solidFill>
                <a:latin typeface="+mj-lt"/>
                <a:ea typeface="Open Sans" panose="020B0606030504020204" pitchFamily="34" charset="0"/>
                <a:cs typeface="Open Sans" panose="020B0606030504020204" pitchFamily="34" charset="0"/>
              </a:rPr>
              <a:t>efter</a:t>
            </a:r>
            <a:r>
              <a:rPr lang="en-US" sz="3200" b="1" dirty="0">
                <a:solidFill>
                  <a:srgbClr val="221E1F"/>
                </a:solidFill>
                <a:latin typeface="+mj-lt"/>
                <a:ea typeface="Open Sans" panose="020B0606030504020204" pitchFamily="34" charset="0"/>
                <a:cs typeface="Open Sans" panose="020B0606030504020204" pitchFamily="34" charset="0"/>
              </a:rPr>
              <a:t> KTH</a:t>
            </a:r>
            <a:endParaRPr lang="en-US" sz="3200" b="1" dirty="0">
              <a:latin typeface="+mj-lt"/>
              <a:ea typeface="Open Sans" panose="020B0606030504020204" pitchFamily="34" charset="0"/>
              <a:cs typeface="Open Sans" panose="020B0606030504020204" pitchFamily="34" charset="0"/>
            </a:endParaRPr>
          </a:p>
        </p:txBody>
      </p:sp>
      <p:pic>
        <p:nvPicPr>
          <p:cNvPr id="26" name="Picture 25"/>
          <p:cNvPicPr>
            <a:picLocks noChangeAspect="1"/>
          </p:cNvPicPr>
          <p:nvPr/>
        </p:nvPicPr>
        <p:blipFill>
          <a:blip r:embed="rId8"/>
          <a:stretch>
            <a:fillRect/>
          </a:stretch>
        </p:blipFill>
        <p:spPr>
          <a:xfrm>
            <a:off x="4219302" y="3907630"/>
            <a:ext cx="3778804" cy="2706677"/>
          </a:xfrm>
          <a:prstGeom prst="rect">
            <a:avLst/>
          </a:prstGeom>
        </p:spPr>
      </p:pic>
      <p:sp>
        <p:nvSpPr>
          <p:cNvPr id="3" name="TextBox 2"/>
          <p:cNvSpPr txBox="1"/>
          <p:nvPr/>
        </p:nvSpPr>
        <p:spPr>
          <a:xfrm>
            <a:off x="4219302" y="525045"/>
            <a:ext cx="4226249" cy="3540200"/>
          </a:xfrm>
          <a:prstGeom prst="rect">
            <a:avLst/>
          </a:prstGeom>
          <a:noFill/>
        </p:spPr>
        <p:txBody>
          <a:bodyPr wrap="square" rtlCol="0">
            <a:spAutoFit/>
          </a:bodyPr>
          <a:lstStyle/>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stadsplanerare</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arkitekt</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konstruktör</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fastighetsekonom/värderare</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markingenjör/exploaterings-ingenjör</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trafikplanerare/trafikingenjör</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byggprojektledare/projektledare</a:t>
            </a:r>
          </a:p>
          <a:p>
            <a:pPr marL="380990" indent="-380990">
              <a:buFont typeface="Arial" panose="020B0604020202020204" pitchFamily="34" charset="0"/>
              <a:buChar char="•"/>
            </a:pPr>
            <a:r>
              <a:rPr lang="sv-SE" sz="1867" dirty="0">
                <a:latin typeface="+mj-lt"/>
                <a:ea typeface="Open Sans" panose="020B0606030504020204" pitchFamily="34" charset="0"/>
                <a:cs typeface="Open Sans" panose="020B0606030504020204" pitchFamily="34" charset="0"/>
              </a:rPr>
              <a:t>entreprenör</a:t>
            </a:r>
          </a:p>
          <a:p>
            <a:pPr marL="380990" indent="-380990">
              <a:buFont typeface="Arial" panose="020B0604020202020204" pitchFamily="34" charset="0"/>
              <a:buChar char="•"/>
            </a:pPr>
            <a:endParaRPr lang="sv-SE" sz="1867" dirty="0">
              <a:latin typeface="+mj-lt"/>
              <a:ea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sv-SE" sz="1867" dirty="0">
              <a:latin typeface="+mj-lt"/>
              <a:ea typeface="Open Sans" panose="020B0606030504020204" pitchFamily="34" charset="0"/>
              <a:cs typeface="Open Sans" panose="020B0606030504020204" pitchFamily="34" charset="0"/>
            </a:endParaRPr>
          </a:p>
          <a:p>
            <a:endParaRPr lang="sv-SE" sz="1867" dirty="0">
              <a:latin typeface="+mj-lt"/>
            </a:endParaRPr>
          </a:p>
        </p:txBody>
      </p:sp>
      <p:pic>
        <p:nvPicPr>
          <p:cNvPr id="13" name="Picture 12"/>
          <p:cNvPicPr>
            <a:picLocks noChangeAspect="1"/>
          </p:cNvPicPr>
          <p:nvPr/>
        </p:nvPicPr>
        <p:blipFill>
          <a:blip r:embed="rId4"/>
          <a:stretch>
            <a:fillRect/>
          </a:stretch>
        </p:blipFill>
        <p:spPr>
          <a:xfrm>
            <a:off x="152400" y="6441277"/>
            <a:ext cx="12039600" cy="241360"/>
          </a:xfrm>
          <a:prstGeom prst="rect">
            <a:avLst/>
          </a:prstGeom>
        </p:spPr>
      </p:pic>
      <p:sp>
        <p:nvSpPr>
          <p:cNvPr id="11" name="Rectangle 10"/>
          <p:cNvSpPr/>
          <p:nvPr/>
        </p:nvSpPr>
        <p:spPr>
          <a:xfrm>
            <a:off x="473312" y="4774556"/>
            <a:ext cx="3437640" cy="1405256"/>
          </a:xfrm>
          <a:prstGeom prst="rect">
            <a:avLst/>
          </a:prstGeom>
        </p:spPr>
        <p:txBody>
          <a:bodyPr wrap="square">
            <a:spAutoFit/>
          </a:bodyPr>
          <a:lstStyle/>
          <a:p>
            <a:r>
              <a:rPr lang="sv-SE" sz="2133" b="1" dirty="0">
                <a:latin typeface="+mj-lt"/>
                <a:ea typeface="Open Sans" panose="020B0606030504020204" pitchFamily="34" charset="0"/>
                <a:cs typeface="Open Sans" panose="020B0606030504020204" pitchFamily="34" charset="0"/>
              </a:rPr>
              <a:t>90 procent </a:t>
            </a:r>
            <a:r>
              <a:rPr lang="sv-SE" sz="2133" dirty="0">
                <a:latin typeface="+mj-lt"/>
                <a:ea typeface="Open Sans" panose="020B0606030504020204" pitchFamily="34" charset="0"/>
                <a:cs typeface="Open Sans" panose="020B0606030504020204" pitchFamily="34" charset="0"/>
              </a:rPr>
              <a:t>av våra studenter har fått ett jobb inom ett halvår efter avslutade studier</a:t>
            </a:r>
          </a:p>
        </p:txBody>
      </p:sp>
    </p:spTree>
    <p:extLst>
      <p:ext uri="{BB962C8B-B14F-4D97-AF65-F5344CB8AC3E}">
        <p14:creationId xmlns:p14="http://schemas.microsoft.com/office/powerpoint/2010/main" val="2274635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1AEEE5-C750-F355-FD39-5441AA0616BB}"/>
              </a:ext>
            </a:extLst>
          </p:cNvPr>
          <p:cNvSpPr>
            <a:spLocks noGrp="1"/>
          </p:cNvSpPr>
          <p:nvPr>
            <p:ph type="title"/>
          </p:nvPr>
        </p:nvSpPr>
        <p:spPr/>
        <p:txBody>
          <a:bodyPr/>
          <a:lstStyle/>
          <a:p>
            <a:r>
              <a:rPr lang="sv-SE" dirty="0"/>
              <a:t>Forskarutbildning</a:t>
            </a:r>
          </a:p>
        </p:txBody>
      </p:sp>
      <p:sp>
        <p:nvSpPr>
          <p:cNvPr id="3" name="Platshållare för innehåll 2">
            <a:extLst>
              <a:ext uri="{FF2B5EF4-FFF2-40B4-BE49-F238E27FC236}">
                <a16:creationId xmlns:a16="http://schemas.microsoft.com/office/drawing/2014/main" id="{A062ADA4-8321-9DDB-E472-A8E6C833E045}"/>
              </a:ext>
            </a:extLst>
          </p:cNvPr>
          <p:cNvSpPr>
            <a:spLocks noGrp="1"/>
          </p:cNvSpPr>
          <p:nvPr>
            <p:ph sz="half" idx="1"/>
          </p:nvPr>
        </p:nvSpPr>
        <p:spPr>
          <a:xfrm>
            <a:off x="600076" y="2570840"/>
            <a:ext cx="4929982" cy="4046300"/>
          </a:xfrm>
        </p:spPr>
        <p:txBody>
          <a:bodyPr/>
          <a:lstStyle/>
          <a:p>
            <a:r>
              <a:rPr lang="sv-SE" dirty="0"/>
              <a:t>208 doktorander</a:t>
            </a:r>
          </a:p>
          <a:p>
            <a:r>
              <a:rPr lang="sv-SE" dirty="0"/>
              <a:t>8 doktorsprogram</a:t>
            </a:r>
          </a:p>
          <a:p>
            <a:r>
              <a:rPr lang="sv-SE" dirty="0"/>
              <a:t>12 ämnen</a:t>
            </a:r>
          </a:p>
          <a:p>
            <a:r>
              <a:rPr lang="sv-SE" dirty="0"/>
              <a:t>18 inriktningar</a:t>
            </a:r>
          </a:p>
          <a:p>
            <a:r>
              <a:rPr lang="sv-SE" dirty="0"/>
              <a:t>353 kurser </a:t>
            </a:r>
          </a:p>
          <a:p>
            <a:pPr marL="0" indent="0">
              <a:buNone/>
            </a:pPr>
            <a:endParaRPr lang="sv-SE" dirty="0"/>
          </a:p>
        </p:txBody>
      </p:sp>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401" r="15401"/>
          <a:stretch>
            <a:fillRect/>
          </a:stretch>
        </p:blipFill>
        <p:spPr/>
      </p:pic>
    </p:spTree>
    <p:extLst>
      <p:ext uri="{BB962C8B-B14F-4D97-AF65-F5344CB8AC3E}">
        <p14:creationId xmlns:p14="http://schemas.microsoft.com/office/powerpoint/2010/main" val="4084033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6" y="882690"/>
            <a:ext cx="5292724" cy="999868"/>
          </a:xfrm>
        </p:spPr>
        <p:txBody>
          <a:bodyPr/>
          <a:lstStyle/>
          <a:p>
            <a:r>
              <a:rPr lang="sv-SE" dirty="0"/>
              <a:t>Doktorsprogram</a:t>
            </a:r>
          </a:p>
        </p:txBody>
      </p:sp>
      <p:sp>
        <p:nvSpPr>
          <p:cNvPr id="4" name="Content Placeholder 3"/>
          <p:cNvSpPr>
            <a:spLocks noGrp="1"/>
          </p:cNvSpPr>
          <p:nvPr>
            <p:ph sz="half" idx="1"/>
          </p:nvPr>
        </p:nvSpPr>
        <p:spPr>
          <a:xfrm>
            <a:off x="600076" y="1648977"/>
            <a:ext cx="4832536" cy="4689069"/>
          </a:xfrm>
        </p:spPr>
        <p:txBody>
          <a:bodyPr/>
          <a:lstStyle/>
          <a:p>
            <a:r>
              <a:rPr lang="sv-SE" dirty="0"/>
              <a:t>Arkitektur</a:t>
            </a:r>
          </a:p>
          <a:p>
            <a:r>
              <a:rPr lang="sv-SE" dirty="0"/>
              <a:t>Byggvetenskap</a:t>
            </a:r>
          </a:p>
          <a:p>
            <a:r>
              <a:rPr lang="sv-SE" dirty="0"/>
              <a:t>Geodesi och geoinformatik</a:t>
            </a:r>
          </a:p>
          <a:p>
            <a:r>
              <a:rPr lang="en-US" dirty="0" err="1"/>
              <a:t>Humanistiska</a:t>
            </a:r>
            <a:r>
              <a:rPr lang="en-US" dirty="0"/>
              <a:t> </a:t>
            </a:r>
            <a:r>
              <a:rPr lang="en-US" dirty="0" err="1"/>
              <a:t>och</a:t>
            </a:r>
            <a:r>
              <a:rPr lang="en-US" dirty="0"/>
              <a:t> </a:t>
            </a:r>
            <a:r>
              <a:rPr lang="en-US" dirty="0" err="1"/>
              <a:t>samhällsvetenskapliga</a:t>
            </a:r>
            <a:r>
              <a:rPr lang="en-US" dirty="0"/>
              <a:t> studier </a:t>
            </a:r>
            <a:r>
              <a:rPr lang="en-US" dirty="0" err="1"/>
              <a:t>av</a:t>
            </a:r>
            <a:r>
              <a:rPr lang="en-US" dirty="0"/>
              <a:t> </a:t>
            </a:r>
            <a:r>
              <a:rPr lang="en-US" dirty="0" err="1"/>
              <a:t>teknik</a:t>
            </a:r>
            <a:r>
              <a:rPr lang="en-US" dirty="0"/>
              <a:t>, </a:t>
            </a:r>
            <a:r>
              <a:rPr lang="en-US" dirty="0" err="1"/>
              <a:t>vetenskap</a:t>
            </a:r>
            <a:r>
              <a:rPr lang="en-US" dirty="0"/>
              <a:t> </a:t>
            </a:r>
            <a:r>
              <a:rPr lang="en-US" dirty="0" err="1"/>
              <a:t>och</a:t>
            </a:r>
            <a:r>
              <a:rPr lang="en-US" dirty="0"/>
              <a:t> </a:t>
            </a:r>
            <a:r>
              <a:rPr lang="en-US" dirty="0" err="1"/>
              <a:t>miljö</a:t>
            </a:r>
            <a:endParaRPr lang="en-US" dirty="0"/>
          </a:p>
          <a:p>
            <a:r>
              <a:rPr lang="en-US" dirty="0" err="1"/>
              <a:t>Hållbar</a:t>
            </a:r>
            <a:r>
              <a:rPr lang="en-US" dirty="0"/>
              <a:t> </a:t>
            </a:r>
            <a:r>
              <a:rPr lang="en-US" dirty="0" err="1"/>
              <a:t>utveckling</a:t>
            </a:r>
            <a:r>
              <a:rPr lang="en-US" dirty="0"/>
              <a:t>, </a:t>
            </a:r>
            <a:r>
              <a:rPr lang="en-US" dirty="0" err="1"/>
              <a:t>miljövetenskap</a:t>
            </a:r>
            <a:r>
              <a:rPr lang="en-US" dirty="0"/>
              <a:t> </a:t>
            </a:r>
            <a:r>
              <a:rPr lang="en-US" dirty="0" err="1"/>
              <a:t>och</a:t>
            </a:r>
            <a:r>
              <a:rPr lang="en-US" dirty="0"/>
              <a:t> </a:t>
            </a:r>
            <a:r>
              <a:rPr lang="en-US" dirty="0" err="1"/>
              <a:t>teknik</a:t>
            </a:r>
            <a:endParaRPr lang="en-US" dirty="0"/>
          </a:p>
          <a:p>
            <a:r>
              <a:rPr lang="en-US" dirty="0" err="1"/>
              <a:t>Samhällsbyggnad</a:t>
            </a:r>
            <a:r>
              <a:rPr lang="en-US" dirty="0"/>
              <a:t>: Management, </a:t>
            </a:r>
            <a:r>
              <a:rPr lang="en-US" dirty="0" err="1"/>
              <a:t>ekonomi</a:t>
            </a:r>
            <a:r>
              <a:rPr lang="en-US" dirty="0"/>
              <a:t> </a:t>
            </a:r>
            <a:r>
              <a:rPr lang="en-US" dirty="0" err="1"/>
              <a:t>och</a:t>
            </a:r>
            <a:r>
              <a:rPr lang="en-US" dirty="0"/>
              <a:t> </a:t>
            </a:r>
            <a:r>
              <a:rPr lang="en-US" dirty="0" err="1"/>
              <a:t>juridik</a:t>
            </a:r>
            <a:endParaRPr lang="en-US" dirty="0"/>
          </a:p>
          <a:p>
            <a:r>
              <a:rPr lang="sv-SE" dirty="0"/>
              <a:t>Transportvetenskap</a:t>
            </a:r>
          </a:p>
          <a:p>
            <a:r>
              <a:rPr lang="sv-SE" dirty="0"/>
              <a:t>Samhällsplanering</a:t>
            </a:r>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088" r="26088"/>
          <a:stretch>
            <a:fillRect/>
          </a:stretch>
        </p:blipFill>
        <p:spPr/>
      </p:pic>
    </p:spTree>
    <p:extLst>
      <p:ext uri="{BB962C8B-B14F-4D97-AF65-F5344CB8AC3E}">
        <p14:creationId xmlns:p14="http://schemas.microsoft.com/office/powerpoint/2010/main" val="449129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ea typeface="Open Sans" panose="020B0606030504020204" pitchFamily="34" charset="0"/>
                <a:cs typeface="Open Sans" panose="020B0606030504020204" pitchFamily="34" charset="0"/>
              </a:rPr>
              <a:t>Exempel på forskningsprojekt med samhällsgenomslag</a:t>
            </a:r>
            <a:endParaRPr lang="sv-SE" dirty="0"/>
          </a:p>
        </p:txBody>
      </p:sp>
    </p:spTree>
    <p:extLst>
      <p:ext uri="{BB962C8B-B14F-4D97-AF65-F5344CB8AC3E}">
        <p14:creationId xmlns:p14="http://schemas.microsoft.com/office/powerpoint/2010/main" val="1427422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a:latin typeface="Open Sans" panose="020B0606030504020204" pitchFamily="34" charset="0"/>
                <a:ea typeface="Open Sans" panose="020B0606030504020204" pitchFamily="34" charset="0"/>
                <a:cs typeface="Open Sans" panose="020B0606030504020204" pitchFamily="34" charset="0"/>
              </a:rPr>
              <a:t>Återbruk av prefabricerade betongelement i nya byggnader </a:t>
            </a:r>
            <a:br>
              <a:rPr lang="en-US" sz="4000" dirty="0">
                <a:latin typeface="Open Sans" panose="020B0606030504020204" pitchFamily="34" charset="0"/>
                <a:ea typeface="Open Sans" panose="020B0606030504020204" pitchFamily="34" charset="0"/>
                <a:cs typeface="Open Sans" panose="020B0606030504020204" pitchFamily="34" charset="0"/>
              </a:rPr>
            </a:br>
            <a:endParaRPr lang="sv-SE" dirty="0"/>
          </a:p>
        </p:txBody>
      </p:sp>
      <p:sp>
        <p:nvSpPr>
          <p:cNvPr id="5" name="Content Placeholder 4"/>
          <p:cNvSpPr>
            <a:spLocks noGrp="1"/>
          </p:cNvSpPr>
          <p:nvPr>
            <p:ph sz="half" idx="1"/>
          </p:nvPr>
        </p:nvSpPr>
        <p:spPr>
          <a:xfrm>
            <a:off x="600076" y="3288237"/>
            <a:ext cx="4929982" cy="4046300"/>
          </a:xfrm>
        </p:spPr>
        <p:txBody>
          <a:bodyPr/>
          <a:lstStyle/>
          <a:p>
            <a:pPr marL="0" indent="0">
              <a:buNone/>
            </a:pPr>
            <a:r>
              <a:rPr lang="sv-SE" dirty="0"/>
              <a:t>Det internationella projektet </a:t>
            </a:r>
            <a:r>
              <a:rPr lang="sv-SE" dirty="0" err="1"/>
              <a:t>ReCreate</a:t>
            </a:r>
            <a:r>
              <a:rPr lang="sv-SE" dirty="0"/>
              <a:t> har som mål att inom ramen för en ekonomiskt lönsam affärsmodell ta reda på hur använda betongelement kan demonteras utan att skadas, för att kunna återanvändas i nya byggnader</a:t>
            </a:r>
          </a:p>
        </p:txBody>
      </p:sp>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299" r="22299"/>
          <a:stretch>
            <a:fillRect/>
          </a:stretch>
        </p:blipFill>
        <p:spPr>
          <a:prstGeom prst="rect">
            <a:avLst/>
          </a:prstGeom>
        </p:spPr>
      </p:pic>
    </p:spTree>
    <p:extLst>
      <p:ext uri="{BB962C8B-B14F-4D97-AF65-F5344CB8AC3E}">
        <p14:creationId xmlns:p14="http://schemas.microsoft.com/office/powerpoint/2010/main" val="3389518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D76D-722B-CCCA-4ABC-EDD2A261B8B9}"/>
              </a:ext>
            </a:extLst>
          </p:cNvPr>
          <p:cNvSpPr>
            <a:spLocks noGrp="1"/>
          </p:cNvSpPr>
          <p:nvPr>
            <p:ph type="title"/>
          </p:nvPr>
        </p:nvSpPr>
        <p:spPr/>
        <p:txBody>
          <a:bodyPr/>
          <a:lstStyle/>
          <a:p>
            <a:r>
              <a:rPr lang="en-US" dirty="0"/>
              <a:t>Sustainable Finance Lab (SFL)</a:t>
            </a:r>
            <a:endParaRPr lang="sv-SE" dirty="0"/>
          </a:p>
        </p:txBody>
      </p:sp>
      <p:sp>
        <p:nvSpPr>
          <p:cNvPr id="3" name="Content Placeholder 2">
            <a:extLst>
              <a:ext uri="{FF2B5EF4-FFF2-40B4-BE49-F238E27FC236}">
                <a16:creationId xmlns:a16="http://schemas.microsoft.com/office/drawing/2014/main" id="{A281DD66-0DCB-D235-B480-45E0B24F4F2C}"/>
              </a:ext>
            </a:extLst>
          </p:cNvPr>
          <p:cNvSpPr>
            <a:spLocks noGrp="1"/>
          </p:cNvSpPr>
          <p:nvPr>
            <p:ph sz="half" idx="1"/>
          </p:nvPr>
        </p:nvSpPr>
        <p:spPr>
          <a:xfrm>
            <a:off x="600076" y="2641691"/>
            <a:ext cx="4929982" cy="4046300"/>
          </a:xfrm>
        </p:spPr>
        <p:txBody>
          <a:bodyPr/>
          <a:lstStyle/>
          <a:p>
            <a:pPr marL="0" indent="0">
              <a:buNone/>
            </a:pPr>
            <a:r>
              <a:rPr lang="sv-SE" dirty="0" err="1"/>
              <a:t>Sustainable</a:t>
            </a:r>
            <a:r>
              <a:rPr lang="sv-SE" dirty="0"/>
              <a:t> </a:t>
            </a:r>
            <a:r>
              <a:rPr lang="sv-SE" dirty="0" err="1"/>
              <a:t>Finance</a:t>
            </a:r>
            <a:r>
              <a:rPr lang="sv-SE" dirty="0"/>
              <a:t> Lab är ett transdisciplinärt forskningscenter som etablerades 2025 för att förändra finansmarknaderna och stärka samhällets hållbara utveckling.</a:t>
            </a:r>
          </a:p>
          <a:p>
            <a:pPr marL="0" indent="0">
              <a:buNone/>
            </a:pPr>
            <a:endParaRPr lang="sv-SE" dirty="0"/>
          </a:p>
          <a:p>
            <a:pPr marL="0" indent="0">
              <a:buNone/>
            </a:pPr>
            <a:r>
              <a:rPr lang="sv-SE" dirty="0"/>
              <a:t>Målet är att leverera vetenskapliga insikter som stärker praktiken.</a:t>
            </a:r>
          </a:p>
        </p:txBody>
      </p:sp>
      <p:pic>
        <p:nvPicPr>
          <p:cNvPr id="6" name="Picture Placeholder 5">
            <a:extLst>
              <a:ext uri="{FF2B5EF4-FFF2-40B4-BE49-F238E27FC236}">
                <a16:creationId xmlns:a16="http://schemas.microsoft.com/office/drawing/2014/main" id="{397B2050-F359-58AE-D1E7-17E32C194C89}"/>
              </a:ext>
            </a:extLst>
          </p:cNvPr>
          <p:cNvPicPr>
            <a:picLocks noGrp="1" noChangeAspect="1"/>
          </p:cNvPicPr>
          <p:nvPr>
            <p:ph type="pic" sz="quarter" idx="13"/>
          </p:nvPr>
        </p:nvPicPr>
        <p:blipFill>
          <a:blip r:embed="rId3"/>
          <a:srcRect l="25000" r="25000"/>
          <a:stretch>
            <a:fillRect/>
          </a:stretch>
        </p:blipFill>
        <p:spPr>
          <a:prstGeom prst="rect">
            <a:avLst/>
          </a:prstGeom>
        </p:spPr>
      </p:pic>
    </p:spTree>
    <p:extLst>
      <p:ext uri="{BB962C8B-B14F-4D97-AF65-F5344CB8AC3E}">
        <p14:creationId xmlns:p14="http://schemas.microsoft.com/office/powerpoint/2010/main" val="2518677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latin typeface="Open Sans" panose="020B0606030504020204" pitchFamily="34" charset="0"/>
                <a:ea typeface="Open Sans" panose="020B0606030504020204" pitchFamily="34" charset="0"/>
                <a:cs typeface="Open Sans" panose="020B0606030504020204" pitchFamily="34" charset="0"/>
              </a:rPr>
              <a:t>Forskning som visar byggnaders klimatpåverkan</a:t>
            </a:r>
            <a:br>
              <a:rPr lang="sv-SE" dirty="0">
                <a:latin typeface="Open Sans" panose="020B0606030504020204" pitchFamily="34" charset="0"/>
                <a:ea typeface="Open Sans" panose="020B0606030504020204" pitchFamily="34" charset="0"/>
                <a:cs typeface="Open Sans" panose="020B0606030504020204" pitchFamily="34" charset="0"/>
              </a:rPr>
            </a:br>
            <a:endParaRPr lang="sv-SE" dirty="0"/>
          </a:p>
        </p:txBody>
      </p:sp>
      <p:sp>
        <p:nvSpPr>
          <p:cNvPr id="3" name="Content Placeholder 2"/>
          <p:cNvSpPr>
            <a:spLocks noGrp="1"/>
          </p:cNvSpPr>
          <p:nvPr>
            <p:ph sz="half" idx="1"/>
          </p:nvPr>
        </p:nvSpPr>
        <p:spPr>
          <a:xfrm>
            <a:off x="673966" y="2706345"/>
            <a:ext cx="4929982" cy="4046300"/>
          </a:xfrm>
        </p:spPr>
        <p:txBody>
          <a:bodyPr/>
          <a:lstStyle/>
          <a:p>
            <a:pPr marL="0" indent="0">
              <a:buNone/>
            </a:pPr>
            <a:endParaRPr lang="sv-SE" dirty="0"/>
          </a:p>
          <a:p>
            <a:pPr marL="0" indent="0">
              <a:buNone/>
            </a:pPr>
            <a:r>
              <a:rPr lang="sv-SE" dirty="0"/>
              <a:t>KTH har tillsammans med flera parter samlat in data och beräknat klimatpåverkan för 68 nya byggnader i Sverige. Arbetet är unikt i sitt slag och förväntas kunna ge byggsektorns aktörer ny kunskap om vad som är klimatpåverkande i stor och liten omfattning samt hur klimatpåverkan vid uppförande av byggnader successivt kan minskas. </a:t>
            </a:r>
          </a:p>
        </p:txBody>
      </p:sp>
      <p:pic>
        <p:nvPicPr>
          <p:cNvPr id="1026" name="Picture 2" descr="Free Contemporary architecture with wooden facade in a residential area of Stockholm, Sweden. Stock Photo"/>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5000" b="5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904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6" y="1095632"/>
            <a:ext cx="4929982" cy="1204224"/>
          </a:xfrm>
        </p:spPr>
        <p:txBody>
          <a:bodyPr/>
          <a:lstStyle/>
          <a:p>
            <a:r>
              <a:rPr lang="sv-SE" dirty="0"/>
              <a:t>KTH </a:t>
            </a:r>
            <a:r>
              <a:rPr lang="sv-SE" dirty="0" err="1"/>
              <a:t>Future</a:t>
            </a:r>
            <a:r>
              <a:rPr lang="sv-SE" dirty="0"/>
              <a:t> </a:t>
            </a:r>
            <a:r>
              <a:rPr lang="sv-SE" dirty="0" err="1"/>
              <a:t>Humanities</a:t>
            </a:r>
            <a:r>
              <a:rPr lang="sv-SE" dirty="0"/>
              <a:t> </a:t>
            </a:r>
            <a:r>
              <a:rPr lang="sv-SE" dirty="0" err="1"/>
              <a:t>Initiative</a:t>
            </a:r>
            <a:br>
              <a:rPr lang="sv-SE" dirty="0">
                <a:latin typeface="Open Sans" panose="020B0606030504020204" pitchFamily="34" charset="0"/>
                <a:ea typeface="Open Sans" panose="020B0606030504020204" pitchFamily="34" charset="0"/>
                <a:cs typeface="Open Sans" panose="020B0606030504020204" pitchFamily="34" charset="0"/>
              </a:rPr>
            </a:br>
            <a:endParaRPr lang="sv-SE" dirty="0"/>
          </a:p>
        </p:txBody>
      </p:sp>
      <p:sp>
        <p:nvSpPr>
          <p:cNvPr id="3" name="Content Placeholder 2"/>
          <p:cNvSpPr>
            <a:spLocks noGrp="1"/>
          </p:cNvSpPr>
          <p:nvPr>
            <p:ph sz="half" idx="1"/>
          </p:nvPr>
        </p:nvSpPr>
        <p:spPr>
          <a:xfrm>
            <a:off x="600076" y="2669310"/>
            <a:ext cx="4929982" cy="4046300"/>
          </a:xfrm>
        </p:spPr>
        <p:txBody>
          <a:bodyPr/>
          <a:lstStyle/>
          <a:p>
            <a:pPr marL="0" indent="0">
              <a:buNone/>
            </a:pPr>
            <a:r>
              <a:rPr lang="sv-SE" dirty="0"/>
              <a:t>Hur kan vi bäst använda och utveckla humanistisk kunskap i en tid av stora sociala, teknologiska och miljömässiga förändringar? </a:t>
            </a:r>
          </a:p>
          <a:p>
            <a:pPr marL="0" indent="0">
              <a:buNone/>
            </a:pPr>
            <a:r>
              <a:rPr lang="sv-SE" dirty="0"/>
              <a:t>Vilken roll kan humaniora spela i framtidens professionsutbildningar? </a:t>
            </a:r>
          </a:p>
        </p:txBody>
      </p:sp>
      <p:pic>
        <p:nvPicPr>
          <p:cNvPr id="5" name="Picture Placeholder 4"/>
          <p:cNvPicPr>
            <a:picLocks noGrp="1" noChangeAspect="1"/>
          </p:cNvPicPr>
          <p:nvPr>
            <p:ph type="pic" sz="quarter" idx="13"/>
          </p:nvPr>
        </p:nvPicPr>
        <p:blipFill>
          <a:blip r:embed="rId3"/>
          <a:srcRect l="32172" r="41162"/>
          <a:stretch>
            <a:fillRect/>
          </a:stretch>
        </p:blipFill>
        <p:spPr>
          <a:xfrm>
            <a:off x="6096000" y="0"/>
            <a:ext cx="6096000" cy="6858000"/>
          </a:xfrm>
          <a:prstGeom prst="rect">
            <a:avLst/>
          </a:prstGeom>
        </p:spPr>
      </p:pic>
    </p:spTree>
    <p:extLst>
      <p:ext uri="{BB962C8B-B14F-4D97-AF65-F5344CB8AC3E}">
        <p14:creationId xmlns:p14="http://schemas.microsoft.com/office/powerpoint/2010/main" val="3500011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latin typeface="Open Sans" panose="020B0606030504020204" pitchFamily="34" charset="0"/>
                <a:ea typeface="Open Sans" panose="020B0606030504020204" pitchFamily="34" charset="0"/>
                <a:cs typeface="Open Sans" panose="020B0606030504020204" pitchFamily="34" charset="0"/>
              </a:rPr>
              <a:t>Blå forskning nyckel till hållbar framtid</a:t>
            </a:r>
            <a:br>
              <a:rPr lang="sv-SE" dirty="0">
                <a:latin typeface="Open Sans" panose="020B0606030504020204" pitchFamily="34" charset="0"/>
                <a:ea typeface="Open Sans" panose="020B0606030504020204" pitchFamily="34" charset="0"/>
                <a:cs typeface="Open Sans" panose="020B0606030504020204" pitchFamily="34" charset="0"/>
              </a:rPr>
            </a:br>
            <a:endParaRPr lang="sv-SE" dirty="0"/>
          </a:p>
        </p:txBody>
      </p:sp>
      <p:sp>
        <p:nvSpPr>
          <p:cNvPr id="3" name="Content Placeholder 2"/>
          <p:cNvSpPr>
            <a:spLocks noGrp="1"/>
          </p:cNvSpPr>
          <p:nvPr>
            <p:ph sz="half" idx="1"/>
          </p:nvPr>
        </p:nvSpPr>
        <p:spPr/>
        <p:txBody>
          <a:bodyPr/>
          <a:lstStyle/>
          <a:p>
            <a:pPr marL="0" indent="0">
              <a:buNone/>
            </a:pPr>
            <a:r>
              <a:rPr lang="sv-SE" dirty="0"/>
              <a:t>Centrumbildningen Blå mat är ett nationellt sjömatscentrum som arbetar för att öka svensk hållbar produktion och konsumtion av </a:t>
            </a:r>
            <a:r>
              <a:rPr lang="sv-SE" dirty="0" err="1"/>
              <a:t>sjömat</a:t>
            </a:r>
            <a:r>
              <a:rPr lang="sv-SE" dirty="0"/>
              <a:t>. </a:t>
            </a:r>
          </a:p>
          <a:p>
            <a:pPr marL="0" indent="0">
              <a:buNone/>
            </a:pPr>
            <a:r>
              <a:rPr lang="sv-SE" dirty="0"/>
              <a:t>Blå mat har bland annat som mål att vildfångad fisk ska utnyttjas mer effektivt och i större utsträckning användas som mat för människor samt att utveckla vattenbruk för fisk, skaldjur och alger. </a:t>
            </a: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174" r="30174"/>
          <a:stretch>
            <a:fillRect/>
          </a:stretch>
        </p:blipFill>
        <p:spPr>
          <a:prstGeom prst="rect">
            <a:avLst/>
          </a:prstGeom>
        </p:spPr>
      </p:pic>
    </p:spTree>
    <p:extLst>
      <p:ext uri="{BB962C8B-B14F-4D97-AF65-F5344CB8AC3E}">
        <p14:creationId xmlns:p14="http://schemas.microsoft.com/office/powerpoint/2010/main" val="3215042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Kymmendö</a:t>
            </a:r>
            <a:r>
              <a:rPr lang="sv-SE" dirty="0"/>
              <a:t>-modellen - nya bostads-lösningar för strukturellt hemlösa</a:t>
            </a:r>
            <a:br>
              <a:rPr lang="sv-SE" dirty="0"/>
            </a:br>
            <a:endParaRPr lang="sv-SE" dirty="0"/>
          </a:p>
        </p:txBody>
      </p:sp>
      <p:sp>
        <p:nvSpPr>
          <p:cNvPr id="3" name="Content Placeholder 2"/>
          <p:cNvSpPr>
            <a:spLocks noGrp="1"/>
          </p:cNvSpPr>
          <p:nvPr>
            <p:ph sz="half" idx="1"/>
          </p:nvPr>
        </p:nvSpPr>
        <p:spPr>
          <a:xfrm>
            <a:off x="600076" y="3279000"/>
            <a:ext cx="4929982" cy="4046300"/>
          </a:xfrm>
        </p:spPr>
        <p:txBody>
          <a:bodyPr/>
          <a:lstStyle/>
          <a:p>
            <a:pPr marL="0" indent="0">
              <a:buNone/>
            </a:pPr>
            <a:r>
              <a:rPr lang="sv-SE" dirty="0"/>
              <a:t>Stockholms Stadsmission har nyligen förvärvat en tomträtt – </a:t>
            </a:r>
            <a:r>
              <a:rPr lang="sv-SE" dirty="0" err="1"/>
              <a:t>Kymmendö</a:t>
            </a:r>
            <a:r>
              <a:rPr lang="sv-SE" dirty="0"/>
              <a:t> 4 – i syfte att ta fram en modell för prisrimliga bostäder i nyproduktion. I fastigheten planerar Stadsmissionen att använda sig av differentierad hyressättning och behovsorienterade urvalskriterier. </a:t>
            </a:r>
          </a:p>
          <a:p>
            <a:pPr marL="0" indent="0">
              <a:buNone/>
            </a:pPr>
            <a:r>
              <a:rPr lang="sv-SE" dirty="0"/>
              <a:t>I detta projekt studeras och utvärderas </a:t>
            </a:r>
            <a:r>
              <a:rPr lang="sv-SE" dirty="0" err="1"/>
              <a:t>Kymmendö</a:t>
            </a:r>
            <a:r>
              <a:rPr lang="sv-SE" dirty="0"/>
              <a:t>-modellen av forskare på KTH i fem delstudier.</a:t>
            </a:r>
          </a:p>
          <a:p>
            <a:pPr marL="0" indent="0">
              <a:buNone/>
            </a:pPr>
            <a:endParaRPr lang="sv-SE" dirty="0"/>
          </a:p>
          <a:p>
            <a:endParaRPr lang="sv-SE" dirty="0"/>
          </a:p>
        </p:txBody>
      </p:sp>
      <p:pic>
        <p:nvPicPr>
          <p:cNvPr id="2052" name="Picture 4" descr="Free A cozy, unmade bed with crisp white linens and wooden headboard, exuding warmth. Stock Photo"/>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533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75548" y="3918872"/>
            <a:ext cx="3683915" cy="27505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latin typeface="+mj-lt"/>
            </a:endParaRPr>
          </a:p>
        </p:txBody>
      </p:sp>
      <p:sp>
        <p:nvSpPr>
          <p:cNvPr id="5" name="Slide Number Placeholder 4"/>
          <p:cNvSpPr>
            <a:spLocks noGrp="1"/>
          </p:cNvSpPr>
          <p:nvPr>
            <p:ph type="sldNum" sz="quarter" idx="12"/>
          </p:nvPr>
        </p:nvSpPr>
        <p:spPr>
          <a:xfrm>
            <a:off x="10865014" y="6205400"/>
            <a:ext cx="709151" cy="365125"/>
          </a:xfrm>
        </p:spPr>
        <p:txBody>
          <a:bodyPr/>
          <a:lstStyle/>
          <a:p>
            <a:fld id="{680D72F4-1C41-4187-A4BC-492CF086CF40}" type="slidenum">
              <a:rPr lang="sv-SE" smtClean="0">
                <a:latin typeface="+mj-lt"/>
              </a:rPr>
              <a:pPr/>
              <a:t>3</a:t>
            </a:fld>
            <a:endParaRPr lang="sv-SE">
              <a:latin typeface="+mj-lt"/>
            </a:endParaRPr>
          </a:p>
        </p:txBody>
      </p:sp>
      <p:sp>
        <p:nvSpPr>
          <p:cNvPr id="7" name="Rectangle 6"/>
          <p:cNvSpPr/>
          <p:nvPr/>
        </p:nvSpPr>
        <p:spPr>
          <a:xfrm>
            <a:off x="8126937" y="1508787"/>
            <a:ext cx="3732526" cy="20571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9" name="Title 1"/>
          <p:cNvSpPr txBox="1">
            <a:spLocks/>
          </p:cNvSpPr>
          <p:nvPr/>
        </p:nvSpPr>
        <p:spPr>
          <a:xfrm>
            <a:off x="1008118" y="755475"/>
            <a:ext cx="6935788" cy="668339"/>
          </a:xfrm>
          <a:prstGeom prst="rect">
            <a:avLst/>
          </a:prstGeom>
        </p:spPr>
        <p:txBody>
          <a:bodyPr vert="horz" lIns="0" tIns="0" rIns="0" bIns="0" rtlCol="0" anchor="ctr">
            <a:normAutofit fontScale="97500"/>
          </a:bodyPr>
          <a:lst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a:lstStyle>
          <a:p>
            <a:r>
              <a:rPr lang="sv-SE" sz="3600" dirty="0">
                <a:solidFill>
                  <a:schemeClr val="tx2"/>
                </a:solidFill>
                <a:ea typeface="Open Sans" panose="020B0606030504020204" pitchFamily="34" charset="0"/>
                <a:cs typeface="Open Sans" panose="020B0606030504020204" pitchFamily="34" charset="0"/>
              </a:rPr>
              <a:t>Skolan i siffror</a:t>
            </a:r>
          </a:p>
        </p:txBody>
      </p:sp>
      <p:sp>
        <p:nvSpPr>
          <p:cNvPr id="10" name="TextBox 9"/>
          <p:cNvSpPr txBox="1"/>
          <p:nvPr/>
        </p:nvSpPr>
        <p:spPr>
          <a:xfrm>
            <a:off x="3314778" y="1508789"/>
            <a:ext cx="4539451" cy="2522884"/>
          </a:xfrm>
          <a:prstGeom prst="rect">
            <a:avLst/>
          </a:prstGeom>
          <a:solidFill>
            <a:schemeClr val="accent2"/>
          </a:solidFill>
        </p:spPr>
        <p:txBody>
          <a:bodyPr wrap="square" rtlCol="0">
            <a:spAutoFit/>
          </a:bodyPr>
          <a:lstStyle/>
          <a:p>
            <a:endParaRPr lang="en-US" sz="2400" dirty="0">
              <a:latin typeface="+mj-lt"/>
            </a:endParaRPr>
          </a:p>
        </p:txBody>
      </p:sp>
      <p:sp>
        <p:nvSpPr>
          <p:cNvPr id="11" name="Content Placeholder 2"/>
          <p:cNvSpPr txBox="1">
            <a:spLocks/>
          </p:cNvSpPr>
          <p:nvPr/>
        </p:nvSpPr>
        <p:spPr>
          <a:xfrm>
            <a:off x="3566746" y="2101157"/>
            <a:ext cx="4023757" cy="1320469"/>
          </a:xfrm>
          <a:prstGeom prst="rect">
            <a:avLst/>
          </a:prstGeom>
        </p:spPr>
        <p:txBody>
          <a:bodyPr vert="horz" lIns="0" tIns="0" rIns="0" bIns="0" numCol="1"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gt;"/>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600"/>
              </a:spcBef>
              <a:spcAft>
                <a:spcPts val="600"/>
              </a:spcAft>
              <a:buNone/>
            </a:pPr>
            <a:r>
              <a:rPr lang="sv-SE" sz="1800" b="1" dirty="0">
                <a:latin typeface="+mj-lt"/>
                <a:ea typeface="Open Sans" panose="020B0606030504020204" pitchFamily="34" charset="0"/>
                <a:cs typeface="Open Sans" panose="020B0606030504020204" pitchFamily="34" charset="0"/>
              </a:rPr>
              <a:t>6 </a:t>
            </a:r>
            <a:r>
              <a:rPr lang="sv-SE" sz="1800" dirty="0">
                <a:latin typeface="+mj-lt"/>
                <a:ea typeface="Open Sans" panose="020B0606030504020204" pitchFamily="34" charset="0"/>
                <a:cs typeface="Open Sans" panose="020B0606030504020204" pitchFamily="34" charset="0"/>
              </a:rPr>
              <a:t>institutioner</a:t>
            </a:r>
          </a:p>
          <a:p>
            <a:pPr marL="0" indent="0">
              <a:lnSpc>
                <a:spcPct val="120000"/>
              </a:lnSpc>
              <a:spcBef>
                <a:spcPts val="600"/>
              </a:spcBef>
              <a:spcAft>
                <a:spcPts val="600"/>
              </a:spcAft>
              <a:buNone/>
            </a:pPr>
            <a:r>
              <a:rPr lang="sv-SE" sz="1800" b="1" dirty="0">
                <a:latin typeface="+mj-lt"/>
                <a:ea typeface="Open Sans" panose="020B0606030504020204" pitchFamily="34" charset="0"/>
                <a:cs typeface="Open Sans" panose="020B0606030504020204" pitchFamily="34" charset="0"/>
              </a:rPr>
              <a:t>7 </a:t>
            </a:r>
            <a:r>
              <a:rPr lang="sv-SE" sz="1800" dirty="0">
                <a:latin typeface="+mj-lt"/>
                <a:ea typeface="Open Sans" panose="020B0606030504020204" pitchFamily="34" charset="0"/>
                <a:cs typeface="Open Sans" panose="020B0606030504020204" pitchFamily="34" charset="0"/>
              </a:rPr>
              <a:t>kompetenscentrum</a:t>
            </a:r>
          </a:p>
          <a:p>
            <a:pPr marL="0" indent="0">
              <a:lnSpc>
                <a:spcPct val="120000"/>
              </a:lnSpc>
              <a:spcBef>
                <a:spcPts val="600"/>
              </a:spcBef>
              <a:spcAft>
                <a:spcPts val="600"/>
              </a:spcAft>
              <a:buNone/>
            </a:pPr>
            <a:r>
              <a:rPr lang="sv-SE" sz="1800" b="1" dirty="0">
                <a:latin typeface="+mj-lt"/>
                <a:ea typeface="Open Sans" panose="020B0606030504020204" pitchFamily="34" charset="0"/>
                <a:cs typeface="Open Sans" panose="020B0606030504020204" pitchFamily="34" charset="0"/>
              </a:rPr>
              <a:t>2</a:t>
            </a:r>
            <a:r>
              <a:rPr lang="sv-SE" sz="1800" dirty="0">
                <a:latin typeface="+mj-lt"/>
                <a:ea typeface="Open Sans" panose="020B0606030504020204" pitchFamily="34" charset="0"/>
                <a:cs typeface="Open Sans" panose="020B0606030504020204" pitchFamily="34" charset="0"/>
              </a:rPr>
              <a:t> strategiska innovationsprogram (SIP)</a:t>
            </a:r>
          </a:p>
        </p:txBody>
      </p:sp>
      <p:sp>
        <p:nvSpPr>
          <p:cNvPr id="12" name="Rectangle 11"/>
          <p:cNvSpPr/>
          <p:nvPr/>
        </p:nvSpPr>
        <p:spPr>
          <a:xfrm>
            <a:off x="8304957" y="4031673"/>
            <a:ext cx="3534805" cy="2580194"/>
          </a:xfrm>
          <a:prstGeom prst="rect">
            <a:avLst/>
          </a:prstGeom>
        </p:spPr>
        <p:txBody>
          <a:bodyPr wrap="square">
            <a:spAutoFit/>
          </a:bodyPr>
          <a:lstStyle/>
          <a:p>
            <a:pPr>
              <a:spcAft>
                <a:spcPts val="1000"/>
              </a:spcAft>
            </a:pPr>
            <a:r>
              <a:rPr lang="sv-SE" sz="2000" b="1" dirty="0">
                <a:solidFill>
                  <a:schemeClr val="bg1"/>
                </a:solidFill>
                <a:latin typeface="+mj-lt"/>
                <a:ea typeface="Open Sans" panose="020B0606030504020204" pitchFamily="34" charset="0"/>
                <a:cs typeface="Open Sans" panose="020B0606030504020204" pitchFamily="34" charset="0"/>
              </a:rPr>
              <a:t>5</a:t>
            </a:r>
            <a:r>
              <a:rPr lang="sv-SE" sz="2000" dirty="0">
                <a:solidFill>
                  <a:schemeClr val="bg1"/>
                </a:solidFill>
                <a:latin typeface="+mj-lt"/>
                <a:ea typeface="Open Sans" panose="020B0606030504020204" pitchFamily="34" charset="0"/>
                <a:cs typeface="Open Sans" panose="020B0606030504020204" pitchFamily="34" charset="0"/>
              </a:rPr>
              <a:t> grundutbildningsprogram          </a:t>
            </a:r>
          </a:p>
          <a:p>
            <a:pPr>
              <a:spcAft>
                <a:spcPts val="1000"/>
              </a:spcAft>
            </a:pPr>
            <a:r>
              <a:rPr lang="sv-SE" sz="2000" b="1" dirty="0">
                <a:solidFill>
                  <a:schemeClr val="bg1"/>
                </a:solidFill>
                <a:latin typeface="+mj-lt"/>
                <a:ea typeface="Open Sans" panose="020B0606030504020204" pitchFamily="34" charset="0"/>
                <a:cs typeface="Open Sans" panose="020B0606030504020204" pitchFamily="34" charset="0"/>
              </a:rPr>
              <a:t>8 </a:t>
            </a:r>
            <a:r>
              <a:rPr lang="sv-SE" sz="2000" dirty="0" err="1">
                <a:solidFill>
                  <a:schemeClr val="bg1"/>
                </a:solidFill>
                <a:latin typeface="+mj-lt"/>
                <a:ea typeface="Open Sans" panose="020B0606030504020204" pitchFamily="34" charset="0"/>
                <a:cs typeface="Open Sans" panose="020B0606030504020204" pitchFamily="34" charset="0"/>
              </a:rPr>
              <a:t>masterprogram</a:t>
            </a:r>
            <a:r>
              <a:rPr lang="sv-SE" sz="2000" dirty="0">
                <a:solidFill>
                  <a:schemeClr val="bg1"/>
                </a:solidFill>
                <a:latin typeface="+mj-lt"/>
                <a:ea typeface="Open Sans" panose="020B0606030504020204" pitchFamily="34" charset="0"/>
                <a:cs typeface="Open Sans" panose="020B0606030504020204" pitchFamily="34" charset="0"/>
              </a:rPr>
              <a:t>	</a:t>
            </a:r>
          </a:p>
          <a:p>
            <a:pPr>
              <a:spcAft>
                <a:spcPts val="1000"/>
              </a:spcAft>
            </a:pPr>
            <a:r>
              <a:rPr lang="sv-SE" sz="2000" b="1" dirty="0">
                <a:solidFill>
                  <a:schemeClr val="bg1"/>
                </a:solidFill>
                <a:latin typeface="+mj-lt"/>
                <a:ea typeface="Open Sans" panose="020B0606030504020204" pitchFamily="34" charset="0"/>
                <a:cs typeface="Open Sans" panose="020B0606030504020204" pitchFamily="34" charset="0"/>
              </a:rPr>
              <a:t>1</a:t>
            </a:r>
            <a:r>
              <a:rPr lang="sv-SE" sz="2000" dirty="0">
                <a:solidFill>
                  <a:schemeClr val="bg1"/>
                </a:solidFill>
                <a:latin typeface="+mj-lt"/>
                <a:ea typeface="Open Sans" panose="020B0606030504020204" pitchFamily="34" charset="0"/>
                <a:cs typeface="Open Sans" panose="020B0606030504020204" pitchFamily="34" charset="0"/>
              </a:rPr>
              <a:t> magisterprogram</a:t>
            </a:r>
          </a:p>
          <a:p>
            <a:pPr>
              <a:spcAft>
                <a:spcPts val="1000"/>
              </a:spcAft>
            </a:pPr>
            <a:r>
              <a:rPr lang="sv-SE" sz="2000" b="1" dirty="0">
                <a:solidFill>
                  <a:schemeClr val="bg1"/>
                </a:solidFill>
                <a:latin typeface="+mj-lt"/>
                <a:ea typeface="Open Sans" panose="020B0606030504020204" pitchFamily="34" charset="0"/>
                <a:cs typeface="Open Sans" panose="020B0606030504020204" pitchFamily="34" charset="0"/>
              </a:rPr>
              <a:t>8</a:t>
            </a:r>
            <a:r>
              <a:rPr lang="sv-SE" sz="2000" dirty="0">
                <a:solidFill>
                  <a:schemeClr val="bg1"/>
                </a:solidFill>
                <a:latin typeface="+mj-lt"/>
                <a:ea typeface="Open Sans" panose="020B0606030504020204" pitchFamily="34" charset="0"/>
                <a:cs typeface="Open Sans" panose="020B0606030504020204" pitchFamily="34" charset="0"/>
              </a:rPr>
              <a:t> doktorsprogram</a:t>
            </a:r>
          </a:p>
          <a:p>
            <a:pPr>
              <a:spcAft>
                <a:spcPts val="1000"/>
              </a:spcAft>
            </a:pPr>
            <a:r>
              <a:rPr lang="sv-SE" sz="2000" b="1" dirty="0">
                <a:solidFill>
                  <a:schemeClr val="bg1"/>
                </a:solidFill>
                <a:latin typeface="+mj-lt"/>
                <a:ea typeface="Open Sans" panose="020B0606030504020204" pitchFamily="34" charset="0"/>
                <a:cs typeface="Open Sans" panose="020B0606030504020204" pitchFamily="34" charset="0"/>
              </a:rPr>
              <a:t>208</a:t>
            </a:r>
            <a:r>
              <a:rPr lang="sv-SE" sz="2000" dirty="0">
                <a:solidFill>
                  <a:schemeClr val="bg1"/>
                </a:solidFill>
                <a:latin typeface="+mj-lt"/>
                <a:ea typeface="Open Sans" panose="020B0606030504020204" pitchFamily="34" charset="0"/>
                <a:cs typeface="Open Sans" panose="020B0606030504020204" pitchFamily="34" charset="0"/>
              </a:rPr>
              <a:t> doktorander </a:t>
            </a:r>
          </a:p>
          <a:p>
            <a:pPr>
              <a:spcAft>
                <a:spcPts val="1000"/>
              </a:spcAft>
            </a:pPr>
            <a:r>
              <a:rPr lang="sv-SE" sz="2000" b="1" dirty="0">
                <a:solidFill>
                  <a:schemeClr val="bg1"/>
                </a:solidFill>
                <a:latin typeface="+mj-lt"/>
                <a:ea typeface="Open Sans" panose="020B0606030504020204" pitchFamily="34" charset="0"/>
                <a:cs typeface="Open Sans" panose="020B0606030504020204" pitchFamily="34" charset="0"/>
              </a:rPr>
              <a:t>3000 </a:t>
            </a:r>
            <a:r>
              <a:rPr lang="sv-SE" sz="2000" dirty="0">
                <a:solidFill>
                  <a:schemeClr val="bg1"/>
                </a:solidFill>
                <a:latin typeface="+mj-lt"/>
                <a:ea typeface="Open Sans" panose="020B0606030504020204" pitchFamily="34" charset="0"/>
                <a:cs typeface="Open Sans" panose="020B0606030504020204" pitchFamily="34" charset="0"/>
              </a:rPr>
              <a:t>studenter</a:t>
            </a:r>
          </a:p>
        </p:txBody>
      </p:sp>
      <p:sp>
        <p:nvSpPr>
          <p:cNvPr id="13" name="Rectangle 12"/>
          <p:cNvSpPr/>
          <p:nvPr/>
        </p:nvSpPr>
        <p:spPr>
          <a:xfrm>
            <a:off x="8304957" y="1776787"/>
            <a:ext cx="3103778" cy="1959511"/>
          </a:xfrm>
          <a:prstGeom prst="rect">
            <a:avLst/>
          </a:prstGeom>
        </p:spPr>
        <p:txBody>
          <a:bodyPr wrap="square">
            <a:spAutoFit/>
          </a:bodyPr>
          <a:lstStyle/>
          <a:p>
            <a:pPr>
              <a:spcAft>
                <a:spcPts val="1000"/>
              </a:spcAft>
            </a:pPr>
            <a:r>
              <a:rPr lang="sv-SE" b="1" dirty="0">
                <a:latin typeface="+mj-lt"/>
                <a:ea typeface="Open Sans" panose="020B0606030504020204" pitchFamily="34" charset="0"/>
                <a:cs typeface="Open Sans" panose="020B0606030504020204" pitchFamily="34" charset="0"/>
              </a:rPr>
              <a:t>550</a:t>
            </a:r>
            <a:r>
              <a:rPr lang="sv-SE" dirty="0">
                <a:latin typeface="+mj-lt"/>
                <a:ea typeface="Open Sans" panose="020B0606030504020204" pitchFamily="34" charset="0"/>
                <a:cs typeface="Open Sans" panose="020B0606030504020204" pitchFamily="34" charset="0"/>
              </a:rPr>
              <a:t> anställda</a:t>
            </a:r>
          </a:p>
          <a:p>
            <a:pPr>
              <a:spcAft>
                <a:spcPts val="1000"/>
              </a:spcAft>
            </a:pPr>
            <a:r>
              <a:rPr lang="sv-SE" b="1" dirty="0">
                <a:latin typeface="+mj-lt"/>
                <a:ea typeface="Open Sans" panose="020B0606030504020204" pitchFamily="34" charset="0"/>
                <a:cs typeface="Open Sans" panose="020B0606030504020204" pitchFamily="34" charset="0"/>
              </a:rPr>
              <a:t>75 </a:t>
            </a:r>
            <a:r>
              <a:rPr lang="sv-SE" dirty="0">
                <a:latin typeface="+mj-lt"/>
                <a:ea typeface="Open Sans" panose="020B0606030504020204" pitchFamily="34" charset="0"/>
                <a:cs typeface="Open Sans" panose="020B0606030504020204" pitchFamily="34" charset="0"/>
              </a:rPr>
              <a:t>professorer</a:t>
            </a:r>
          </a:p>
          <a:p>
            <a:pPr>
              <a:spcAft>
                <a:spcPts val="1000"/>
              </a:spcAft>
            </a:pPr>
            <a:r>
              <a:rPr lang="sv-SE" b="1" dirty="0">
                <a:latin typeface="+mj-lt"/>
                <a:ea typeface="Open Sans" panose="020B0606030504020204" pitchFamily="34" charset="0"/>
                <a:cs typeface="Open Sans" panose="020B0606030504020204" pitchFamily="34" charset="0"/>
              </a:rPr>
              <a:t>90</a:t>
            </a:r>
            <a:r>
              <a:rPr lang="sv-SE" dirty="0">
                <a:latin typeface="+mj-lt"/>
                <a:ea typeface="Open Sans" panose="020B0606030504020204" pitchFamily="34" charset="0"/>
                <a:cs typeface="Open Sans" panose="020B0606030504020204" pitchFamily="34" charset="0"/>
              </a:rPr>
              <a:t> adjunkter</a:t>
            </a:r>
          </a:p>
          <a:p>
            <a:pPr>
              <a:spcAft>
                <a:spcPts val="1000"/>
              </a:spcAft>
            </a:pPr>
            <a:r>
              <a:rPr lang="sv-SE" b="1" dirty="0">
                <a:latin typeface="+mj-lt"/>
                <a:ea typeface="Open Sans" panose="020B0606030504020204" pitchFamily="34" charset="0"/>
                <a:cs typeface="Open Sans" panose="020B0606030504020204" pitchFamily="34" charset="0"/>
              </a:rPr>
              <a:t>81</a:t>
            </a:r>
            <a:r>
              <a:rPr lang="sv-SE" dirty="0">
                <a:latin typeface="+mj-lt"/>
                <a:ea typeface="Open Sans" panose="020B0606030504020204" pitchFamily="34" charset="0"/>
                <a:cs typeface="Open Sans" panose="020B0606030504020204" pitchFamily="34" charset="0"/>
              </a:rPr>
              <a:t> forskare</a:t>
            </a:r>
          </a:p>
          <a:p>
            <a:pPr>
              <a:spcAft>
                <a:spcPts val="1333"/>
              </a:spcAft>
            </a:pPr>
            <a:endParaRPr lang="sv-SE" sz="1600" dirty="0">
              <a:latin typeface="+mj-lt"/>
              <a:ea typeface="Open Sans" panose="020B0606030504020204" pitchFamily="34" charset="0"/>
              <a:cs typeface="Open Sans" panose="020B0606030504020204" pitchFamily="34" charset="0"/>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r="19899"/>
          <a:stretch/>
        </p:blipFill>
        <p:spPr>
          <a:xfrm>
            <a:off x="335360" y="1508787"/>
            <a:ext cx="2645543" cy="2522886"/>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7282" t="7930"/>
          <a:stretch/>
        </p:blipFill>
        <p:spPr>
          <a:xfrm>
            <a:off x="3314778" y="4389107"/>
            <a:ext cx="4526895" cy="2173307"/>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2238" y="4389107"/>
            <a:ext cx="2628665" cy="2181418"/>
          </a:xfrm>
          <a:prstGeom prst="rect">
            <a:avLst/>
          </a:prstGeom>
        </p:spPr>
      </p:pic>
    </p:spTree>
    <p:extLst>
      <p:ext uri="{BB962C8B-B14F-4D97-AF65-F5344CB8AC3E}">
        <p14:creationId xmlns:p14="http://schemas.microsoft.com/office/powerpoint/2010/main" val="138335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4800" dirty="0"/>
              <a:t>Samverkan med samhället</a:t>
            </a:r>
          </a:p>
        </p:txBody>
      </p:sp>
      <p:sp>
        <p:nvSpPr>
          <p:cNvPr id="3" name="Content Placeholder 2"/>
          <p:cNvSpPr>
            <a:spLocks noGrp="1"/>
          </p:cNvSpPr>
          <p:nvPr>
            <p:ph sz="half" idx="1"/>
          </p:nvPr>
        </p:nvSpPr>
        <p:spPr>
          <a:xfrm>
            <a:off x="600075" y="2594981"/>
            <a:ext cx="5356587" cy="4046300"/>
          </a:xfrm>
        </p:spPr>
        <p:txBody>
          <a:bodyPr/>
          <a:lstStyle/>
          <a:p>
            <a:pPr marL="172800" indent="-172800">
              <a:lnSpc>
                <a:spcPct val="110000"/>
              </a:lnSpc>
              <a:spcAft>
                <a:spcPts val="600"/>
              </a:spcAft>
            </a:pPr>
            <a:r>
              <a:rPr lang="sv-SE" dirty="0"/>
              <a:t>Skolan för arkitektur och samhällsbyggnad bedriver tillämpad forskning i nära samverkan med övriga samhällsaktörer. </a:t>
            </a:r>
          </a:p>
          <a:p>
            <a:pPr marL="172800" indent="-172800">
              <a:lnSpc>
                <a:spcPct val="110000"/>
              </a:lnSpc>
              <a:spcAft>
                <a:spcPts val="600"/>
              </a:spcAft>
            </a:pPr>
            <a:r>
              <a:rPr lang="sv-SE" dirty="0"/>
              <a:t>Vi utbildar många doktorer och examensarbetare som sprider ny kunskap ut i samhället. </a:t>
            </a:r>
          </a:p>
          <a:p>
            <a:pPr marL="172800" indent="-172800">
              <a:lnSpc>
                <a:spcPct val="110000"/>
              </a:lnSpc>
              <a:spcAft>
                <a:spcPts val="600"/>
              </a:spcAft>
            </a:pPr>
            <a:r>
              <a:rPr lang="sv-SE" dirty="0"/>
              <a:t>Våra forskare är aktiva på nationella och internationella konferenser. Många skriver regelbundet populärvetenskapliga artiklar och deltar i dagspress och andra medier.</a:t>
            </a:r>
          </a:p>
          <a:p>
            <a:endParaRPr lang="sv-SE" dirty="0"/>
          </a:p>
        </p:txBody>
      </p:sp>
      <p:sp>
        <p:nvSpPr>
          <p:cNvPr id="4" name="Date Placeholder 3"/>
          <p:cNvSpPr>
            <a:spLocks noGrp="1"/>
          </p:cNvSpPr>
          <p:nvPr>
            <p:ph type="dt" sz="half" idx="10"/>
          </p:nvPr>
        </p:nvSpPr>
        <p:spPr/>
        <p:txBody>
          <a:bodyPr/>
          <a:lstStyle/>
          <a:p>
            <a:fld id="{9DAD9073-345C-4596-B8ED-491B0A5D7734}" type="datetime1">
              <a:rPr lang="sv-SE" smtClean="0"/>
              <a:t>2026-05-04</a:t>
            </a:fld>
            <a:endParaRPr lang="sv-SE"/>
          </a:p>
        </p:txBody>
      </p:sp>
      <p:pic>
        <p:nvPicPr>
          <p:cNvPr id="1026" name="Picture 2" descr="An aerial view of a highway intersection with multiple lan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0385" r="203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102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6" y="967093"/>
            <a:ext cx="5495924" cy="978572"/>
          </a:xfrm>
        </p:spPr>
        <p:txBody>
          <a:bodyPr/>
          <a:lstStyle/>
          <a:p>
            <a:r>
              <a:rPr lang="sv-SE" dirty="0"/>
              <a:t>Intresserad av att veta mer om KTH:s urbana forskning?</a:t>
            </a:r>
            <a:br>
              <a:rPr lang="sv-SE" dirty="0"/>
            </a:br>
            <a:br>
              <a:rPr lang="sv-SE" dirty="0"/>
            </a:br>
            <a:r>
              <a:rPr lang="sv-SE" dirty="0">
                <a:solidFill>
                  <a:schemeClr val="bg1"/>
                </a:solidFill>
              </a:rPr>
              <a:t>Följ </a:t>
            </a:r>
            <a:r>
              <a:rPr lang="sv-SE" u="sng" dirty="0">
                <a:solidFill>
                  <a:schemeClr val="bg1"/>
                </a:solidFill>
              </a:rPr>
              <a:t>​​​​​​​Cities at KTH </a:t>
            </a:r>
            <a:r>
              <a:rPr lang="sv-SE" dirty="0">
                <a:solidFill>
                  <a:schemeClr val="bg1"/>
                </a:solidFill>
              </a:rPr>
              <a:t>på LinkedIn</a:t>
            </a:r>
            <a:br>
              <a:rPr lang="sv-SE" dirty="0">
                <a:solidFill>
                  <a:schemeClr val="bg1"/>
                </a:solidFill>
              </a:rPr>
            </a:br>
            <a:endParaRPr lang="sv-SE" dirty="0"/>
          </a:p>
        </p:txBody>
      </p:sp>
      <p:sp>
        <p:nvSpPr>
          <p:cNvPr id="3" name="Content Placeholder 2"/>
          <p:cNvSpPr>
            <a:spLocks noGrp="1"/>
          </p:cNvSpPr>
          <p:nvPr>
            <p:ph sz="half" idx="1"/>
          </p:nvPr>
        </p:nvSpPr>
        <p:spPr>
          <a:xfrm>
            <a:off x="600075" y="2590651"/>
            <a:ext cx="5417865" cy="2952093"/>
          </a:xfrm>
        </p:spPr>
        <p:txBody>
          <a:bodyPr/>
          <a:lstStyle/>
          <a:p>
            <a:pPr marL="0" indent="0">
              <a:buNone/>
            </a:pPr>
            <a:r>
              <a:rPr lang="sv-SE" dirty="0"/>
              <a:t>I anslutning till KTH:s centrala LinkedIn-sida finns ett antal ämnesbaserade sidor. </a:t>
            </a:r>
          </a:p>
          <a:p>
            <a:pPr marL="0" indent="0">
              <a:buNone/>
            </a:pPr>
            <a:r>
              <a:rPr lang="sv-SE" dirty="0"/>
              <a:t>En av dessa är </a:t>
            </a:r>
            <a:r>
              <a:rPr lang="sv-SE" b="1" dirty="0"/>
              <a:t>Cities at KTH</a:t>
            </a:r>
            <a:r>
              <a:rPr lang="sv-SE" dirty="0"/>
              <a:t>. </a:t>
            </a:r>
          </a:p>
          <a:p>
            <a:pPr marL="0" indent="0">
              <a:buNone/>
            </a:pPr>
            <a:r>
              <a:rPr lang="sv-SE" dirty="0"/>
              <a:t>Utgångspunkten är det omgivande samhällets utmaningar och hur KTH:s verksamhet bidrar till en hållbar samhällsutveckling.</a:t>
            </a:r>
          </a:p>
          <a:p>
            <a:pPr marL="0" indent="0">
              <a:buNone/>
            </a:pPr>
            <a:endParaRPr lang="sv-SE" dirty="0"/>
          </a:p>
        </p:txBody>
      </p:sp>
      <p:pic>
        <p:nvPicPr>
          <p:cNvPr id="5" name="Picture 4"/>
          <p:cNvPicPr>
            <a:picLocks noChangeAspect="1"/>
          </p:cNvPicPr>
          <p:nvPr/>
        </p:nvPicPr>
        <p:blipFill rotWithShape="1">
          <a:blip r:embed="rId3"/>
          <a:srcRect l="3453" t="6913" r="4023" b="6925"/>
          <a:stretch/>
        </p:blipFill>
        <p:spPr>
          <a:xfrm>
            <a:off x="3910361" y="4646689"/>
            <a:ext cx="2185639" cy="2136046"/>
          </a:xfrm>
          <a:prstGeom prst="rect">
            <a:avLst/>
          </a:prstGeom>
        </p:spPr>
      </p:pic>
      <p:pic>
        <p:nvPicPr>
          <p:cNvPr id="3074" name="Picture 2" descr="https://intra.kth.se/polopoly_fs/1.1286016.1697022924!/image/iStock-1175768439_web.jpg"/>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23778" r="2377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0075" y="4802933"/>
            <a:ext cx="2845651" cy="1015663"/>
          </a:xfrm>
          <a:prstGeom prst="rect">
            <a:avLst/>
          </a:prstGeom>
        </p:spPr>
        <p:txBody>
          <a:bodyPr wrap="square">
            <a:spAutoFit/>
          </a:bodyPr>
          <a:lstStyle/>
          <a:p>
            <a:endParaRPr lang="sv-SE" sz="2400" dirty="0"/>
          </a:p>
          <a:p>
            <a:r>
              <a:rPr lang="sv-SE" b="1" dirty="0"/>
              <a:t>linkedin.com/</a:t>
            </a:r>
            <a:r>
              <a:rPr lang="sv-SE" b="1" dirty="0" err="1"/>
              <a:t>showcase</a:t>
            </a:r>
            <a:r>
              <a:rPr lang="sv-SE" b="1" dirty="0"/>
              <a:t>/</a:t>
            </a:r>
            <a:r>
              <a:rPr lang="sv-SE" b="1" dirty="0" err="1"/>
              <a:t>cities</a:t>
            </a:r>
            <a:r>
              <a:rPr lang="sv-SE" b="1" dirty="0"/>
              <a:t>-at-kth/</a:t>
            </a:r>
          </a:p>
        </p:txBody>
      </p:sp>
    </p:spTree>
    <p:extLst>
      <p:ext uri="{BB962C8B-B14F-4D97-AF65-F5344CB8AC3E}">
        <p14:creationId xmlns:p14="http://schemas.microsoft.com/office/powerpoint/2010/main" val="4259673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sv-SE" dirty="0"/>
              <a:t>Tack!</a:t>
            </a:r>
          </a:p>
        </p:txBody>
      </p:sp>
    </p:spTree>
    <p:extLst>
      <p:ext uri="{BB962C8B-B14F-4D97-AF65-F5344CB8AC3E}">
        <p14:creationId xmlns:p14="http://schemas.microsoft.com/office/powerpoint/2010/main" val="2827041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sv-SE" dirty="0"/>
              <a:t>Organisation</a:t>
            </a:r>
            <a:br>
              <a:rPr lang="sv-SE" dirty="0"/>
            </a:br>
            <a:endParaRPr lang="sv-SE" dirty="0"/>
          </a:p>
        </p:txBody>
      </p:sp>
      <p:pic>
        <p:nvPicPr>
          <p:cNvPr id="2" name="Picture 1"/>
          <p:cNvPicPr>
            <a:picLocks noChangeAspect="1"/>
          </p:cNvPicPr>
          <p:nvPr/>
        </p:nvPicPr>
        <p:blipFill>
          <a:blip r:embed="rId3"/>
          <a:srcRect/>
          <a:stretch/>
        </p:blipFill>
        <p:spPr>
          <a:xfrm>
            <a:off x="3469033" y="390291"/>
            <a:ext cx="8609581" cy="6086590"/>
          </a:xfrm>
          <a:prstGeom prst="rect">
            <a:avLst/>
          </a:prstGeom>
        </p:spPr>
      </p:pic>
    </p:spTree>
    <p:extLst>
      <p:ext uri="{BB962C8B-B14F-4D97-AF65-F5344CB8AC3E}">
        <p14:creationId xmlns:p14="http://schemas.microsoft.com/office/powerpoint/2010/main" val="2415826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srcRect r="3687" b="11311"/>
          <a:stretch/>
        </p:blipFill>
        <p:spPr>
          <a:xfrm>
            <a:off x="9451761" y="1737551"/>
            <a:ext cx="1999610" cy="2071462"/>
          </a:xfrm>
          <a:prstGeom prst="rect">
            <a:avLst/>
          </a:prstGeom>
        </p:spPr>
      </p:pic>
      <p:pic>
        <p:nvPicPr>
          <p:cNvPr id="3" name="Picture 2"/>
          <p:cNvPicPr>
            <a:picLocks noChangeAspect="1"/>
          </p:cNvPicPr>
          <p:nvPr/>
        </p:nvPicPr>
        <p:blipFill rotWithShape="1">
          <a:blip r:embed="rId4"/>
          <a:srcRect l="16693" r="19987"/>
          <a:stretch/>
        </p:blipFill>
        <p:spPr>
          <a:xfrm>
            <a:off x="9443129" y="4221843"/>
            <a:ext cx="1983922" cy="2088777"/>
          </a:xfrm>
          <a:prstGeom prst="rect">
            <a:avLst/>
          </a:prstGeom>
        </p:spPr>
      </p:pic>
      <p:sp>
        <p:nvSpPr>
          <p:cNvPr id="2" name="Title 1"/>
          <p:cNvSpPr>
            <a:spLocks noGrp="1"/>
          </p:cNvSpPr>
          <p:nvPr>
            <p:ph type="title"/>
          </p:nvPr>
        </p:nvSpPr>
        <p:spPr/>
        <p:txBody>
          <a:bodyPr/>
          <a:lstStyle/>
          <a:p>
            <a:r>
              <a:rPr lang="sv-SE" dirty="0">
                <a:ea typeface="Open Sans" panose="020B0606030504020204" pitchFamily="34" charset="0"/>
                <a:cs typeface="Open Sans" panose="020B0606030504020204" pitchFamily="34" charset="0"/>
              </a:rPr>
              <a:t>Institutioner</a:t>
            </a:r>
            <a:br>
              <a:rPr lang="sv-SE" dirty="0">
                <a:ea typeface="Open Sans" panose="020B0606030504020204" pitchFamily="34" charset="0"/>
                <a:cs typeface="Open Sans" panose="020B0606030504020204" pitchFamily="34" charset="0"/>
              </a:rPr>
            </a:br>
            <a:endParaRPr lang="sv-SE"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6213" y="1741586"/>
            <a:ext cx="2067427" cy="206742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4616" y="1741586"/>
            <a:ext cx="2076169" cy="206742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4618" y="4234451"/>
            <a:ext cx="2076169" cy="2076169"/>
          </a:xfrm>
          <a:prstGeom prst="rect">
            <a:avLst/>
          </a:prstGeom>
        </p:spPr>
      </p:pic>
      <p:sp>
        <p:nvSpPr>
          <p:cNvPr id="9" name="Rectangle 8"/>
          <p:cNvSpPr/>
          <p:nvPr/>
        </p:nvSpPr>
        <p:spPr>
          <a:xfrm>
            <a:off x="6904616" y="2542833"/>
            <a:ext cx="2076169" cy="400110"/>
          </a:xfrm>
          <a:prstGeom prst="rect">
            <a:avLst/>
          </a:prstGeom>
          <a:solidFill>
            <a:srgbClr val="FFFFFF">
              <a:alpha val="63137"/>
            </a:srgbClr>
          </a:solidFill>
        </p:spPr>
        <p:txBody>
          <a:bodyPr wrap="square">
            <a:spAutoFit/>
          </a:bodyPr>
          <a:lstStyle/>
          <a:p>
            <a:pPr algn="ctr"/>
            <a:r>
              <a:rPr lang="sv-SE" sz="2000" b="1" dirty="0">
                <a:latin typeface="+mj-lt"/>
                <a:ea typeface="Open Sans" panose="020B0606030504020204" pitchFamily="34" charset="0"/>
                <a:cs typeface="Open Sans" panose="020B0606030504020204" pitchFamily="34" charset="0"/>
              </a:rPr>
              <a:t>Byggvetenskap</a:t>
            </a:r>
          </a:p>
        </p:txBody>
      </p:sp>
      <p:sp>
        <p:nvSpPr>
          <p:cNvPr id="10" name="Rectangle 9"/>
          <p:cNvSpPr/>
          <p:nvPr/>
        </p:nvSpPr>
        <p:spPr>
          <a:xfrm>
            <a:off x="9451761" y="2388945"/>
            <a:ext cx="2014949" cy="707886"/>
          </a:xfrm>
          <a:prstGeom prst="rect">
            <a:avLst/>
          </a:prstGeom>
          <a:solidFill>
            <a:srgbClr val="FFFFFF">
              <a:alpha val="63137"/>
            </a:srgbClr>
          </a:solidFill>
        </p:spPr>
        <p:txBody>
          <a:bodyPr wrap="square">
            <a:spAutoFit/>
          </a:bodyPr>
          <a:lstStyle/>
          <a:p>
            <a:pPr algn="ctr"/>
            <a:r>
              <a:rPr lang="sv-SE" sz="2000" b="1" dirty="0">
                <a:latin typeface="+mj-lt"/>
                <a:ea typeface="Open Sans" panose="020B0606030504020204" pitchFamily="34" charset="0"/>
                <a:cs typeface="Open Sans" panose="020B0606030504020204" pitchFamily="34" charset="0"/>
              </a:rPr>
              <a:t>Fastigheter och byggande</a:t>
            </a:r>
          </a:p>
        </p:txBody>
      </p:sp>
      <p:sp>
        <p:nvSpPr>
          <p:cNvPr id="11" name="Rectangle 10"/>
          <p:cNvSpPr/>
          <p:nvPr/>
        </p:nvSpPr>
        <p:spPr>
          <a:xfrm>
            <a:off x="4285380" y="2573226"/>
            <a:ext cx="2220351" cy="400110"/>
          </a:xfrm>
          <a:prstGeom prst="rect">
            <a:avLst/>
          </a:prstGeom>
          <a:solidFill>
            <a:srgbClr val="FFFFFF">
              <a:alpha val="63137"/>
            </a:srgbClr>
          </a:solidFill>
        </p:spPr>
        <p:txBody>
          <a:bodyPr wrap="square">
            <a:spAutoFit/>
          </a:bodyPr>
          <a:lstStyle/>
          <a:p>
            <a:pPr algn="ctr"/>
            <a:r>
              <a:rPr lang="sv-SE" sz="2000" b="1" dirty="0">
                <a:latin typeface="+mj-lt"/>
                <a:ea typeface="Open Sans" panose="020B0606030504020204" pitchFamily="34" charset="0"/>
                <a:cs typeface="Open Sans" panose="020B0606030504020204" pitchFamily="34" charset="0"/>
              </a:rPr>
              <a:t>Arkitektur</a:t>
            </a:r>
          </a:p>
        </p:txBody>
      </p:sp>
      <p:sp>
        <p:nvSpPr>
          <p:cNvPr id="12" name="Rectangle 11"/>
          <p:cNvSpPr/>
          <p:nvPr/>
        </p:nvSpPr>
        <p:spPr>
          <a:xfrm>
            <a:off x="6904614" y="4450622"/>
            <a:ext cx="2076171" cy="1631216"/>
          </a:xfrm>
          <a:prstGeom prst="rect">
            <a:avLst/>
          </a:prstGeom>
          <a:solidFill>
            <a:srgbClr val="FFFFFF">
              <a:alpha val="54118"/>
            </a:srgbClr>
          </a:solidFill>
        </p:spPr>
        <p:txBody>
          <a:bodyPr wrap="square">
            <a:spAutoFit/>
          </a:bodyPr>
          <a:lstStyle/>
          <a:p>
            <a:r>
              <a:rPr lang="sv-SE" sz="2000" b="1" dirty="0">
                <a:latin typeface="+mj-lt"/>
              </a:rPr>
              <a:t>Hållbar utveckling, miljövetenskap och teknik (SEED)</a:t>
            </a:r>
          </a:p>
        </p:txBody>
      </p:sp>
      <p:sp>
        <p:nvSpPr>
          <p:cNvPr id="13" name="Rectangle 12"/>
          <p:cNvSpPr/>
          <p:nvPr/>
        </p:nvSpPr>
        <p:spPr>
          <a:xfrm>
            <a:off x="9412102" y="4758399"/>
            <a:ext cx="2014949" cy="1015663"/>
          </a:xfrm>
          <a:prstGeom prst="rect">
            <a:avLst/>
          </a:prstGeom>
          <a:solidFill>
            <a:srgbClr val="FFFFFF">
              <a:alpha val="54118"/>
            </a:srgbClr>
          </a:solidFill>
        </p:spPr>
        <p:txBody>
          <a:bodyPr wrap="square">
            <a:spAutoFit/>
          </a:bodyPr>
          <a:lstStyle/>
          <a:p>
            <a:r>
              <a:rPr lang="sv-SE" sz="2000" b="1" dirty="0">
                <a:latin typeface="+mj-lt"/>
                <a:ea typeface="Open Sans" panose="020B0606030504020204" pitchFamily="34" charset="0"/>
                <a:cs typeface="Open Sans" panose="020B0606030504020204" pitchFamily="34" charset="0"/>
              </a:rPr>
              <a:t>Samhälls-planering och miljö</a:t>
            </a:r>
          </a:p>
        </p:txBody>
      </p:sp>
      <p:pic>
        <p:nvPicPr>
          <p:cNvPr id="14" name="Picture 13"/>
          <p:cNvPicPr>
            <a:picLocks noChangeAspect="1"/>
          </p:cNvPicPr>
          <p:nvPr/>
        </p:nvPicPr>
        <p:blipFill>
          <a:blip r:embed="rId8"/>
          <a:stretch>
            <a:fillRect/>
          </a:stretch>
        </p:blipFill>
        <p:spPr>
          <a:xfrm>
            <a:off x="4366213" y="4232857"/>
            <a:ext cx="2067427" cy="2077763"/>
          </a:xfrm>
          <a:prstGeom prst="rect">
            <a:avLst/>
          </a:prstGeom>
        </p:spPr>
      </p:pic>
      <p:sp>
        <p:nvSpPr>
          <p:cNvPr id="15" name="Rectangle 14"/>
          <p:cNvSpPr/>
          <p:nvPr/>
        </p:nvSpPr>
        <p:spPr>
          <a:xfrm>
            <a:off x="4361842" y="4912287"/>
            <a:ext cx="2067425" cy="707886"/>
          </a:xfrm>
          <a:prstGeom prst="rect">
            <a:avLst/>
          </a:prstGeom>
          <a:solidFill>
            <a:srgbClr val="FFFFFF">
              <a:alpha val="54118"/>
            </a:srgbClr>
          </a:solidFill>
        </p:spPr>
        <p:txBody>
          <a:bodyPr wrap="square">
            <a:spAutoFit/>
          </a:bodyPr>
          <a:lstStyle/>
          <a:p>
            <a:pPr algn="ctr"/>
            <a:r>
              <a:rPr lang="sv-SE" sz="2000" b="1" dirty="0">
                <a:latin typeface="+mj-lt"/>
                <a:ea typeface="Open Sans" panose="020B0606030504020204" pitchFamily="34" charset="0"/>
                <a:cs typeface="Open Sans" panose="020B0606030504020204" pitchFamily="34" charset="0"/>
              </a:rPr>
              <a:t>Filosofi och historia</a:t>
            </a:r>
          </a:p>
        </p:txBody>
      </p:sp>
    </p:spTree>
    <p:extLst>
      <p:ext uri="{BB962C8B-B14F-4D97-AF65-F5344CB8AC3E}">
        <p14:creationId xmlns:p14="http://schemas.microsoft.com/office/powerpoint/2010/main" val="1472752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v-SE" dirty="0"/>
              <a:t>Arkitektur</a:t>
            </a:r>
          </a:p>
        </p:txBody>
      </p:sp>
      <p:sp>
        <p:nvSpPr>
          <p:cNvPr id="4" name="Content Placeholder 3"/>
          <p:cNvSpPr>
            <a:spLocks noGrp="1"/>
          </p:cNvSpPr>
          <p:nvPr>
            <p:ph sz="half" idx="1"/>
          </p:nvPr>
        </p:nvSpPr>
        <p:spPr>
          <a:xfrm>
            <a:off x="635245" y="2005144"/>
            <a:ext cx="4929982" cy="4046300"/>
          </a:xfrm>
        </p:spPr>
        <p:txBody>
          <a:bodyPr/>
          <a:lstStyle/>
          <a:p>
            <a:pPr marL="0" indent="0">
              <a:buNone/>
            </a:pPr>
            <a:r>
              <a:rPr lang="sv-SE" b="1" dirty="0">
                <a:solidFill>
                  <a:schemeClr val="tx2"/>
                </a:solidFill>
              </a:rPr>
              <a:t>Vad vi gör</a:t>
            </a:r>
          </a:p>
          <a:p>
            <a:pPr marL="0" indent="0">
              <a:buNone/>
            </a:pPr>
            <a:r>
              <a:rPr lang="sv-SE" dirty="0"/>
              <a:t>I vår forskning studeras relationen mellan rum och samhälle. Forskningen omfattar design, teknik, representation, teori, historia, kritiska studier och stadsbyggnad.</a:t>
            </a:r>
          </a:p>
          <a:p>
            <a:pPr marL="0" indent="0">
              <a:buNone/>
            </a:pPr>
            <a:endParaRPr lang="sv-SE" dirty="0"/>
          </a:p>
          <a:p>
            <a:pPr marL="0" indent="0">
              <a:buNone/>
            </a:pPr>
            <a:r>
              <a:rPr lang="sv-SE" b="1" dirty="0">
                <a:solidFill>
                  <a:schemeClr val="tx2"/>
                </a:solidFill>
              </a:rPr>
              <a:t>Institutionen i siffror</a:t>
            </a:r>
          </a:p>
          <a:p>
            <a:pPr marL="0" indent="0">
              <a:buNone/>
            </a:pPr>
            <a:r>
              <a:rPr lang="sv-SE" dirty="0"/>
              <a:t>104 anställda</a:t>
            </a:r>
          </a:p>
          <a:p>
            <a:pPr marL="0" indent="0">
              <a:buNone/>
            </a:pPr>
            <a:r>
              <a:rPr lang="sv-SE" dirty="0"/>
              <a:t>120 miljoner kr i intäkter</a:t>
            </a:r>
          </a:p>
        </p:txBody>
      </p:sp>
      <p:pic>
        <p:nvPicPr>
          <p:cNvPr id="7" name="Picture 2" descr="Profilbild av Katja Tollmar Grillner"/>
          <p:cNvPicPr>
            <a:picLocks noChangeAspect="1" noChangeArrowheads="1"/>
          </p:cNvPicPr>
          <p:nvPr/>
        </p:nvPicPr>
        <p:blipFill rotWithShape="1">
          <a:blip r:embed="rId3">
            <a:extLst>
              <a:ext uri="{28A0092B-C50C-407E-A947-70E740481C1C}">
                <a14:useLocalDpi xmlns:a14="http://schemas.microsoft.com/office/drawing/2010/main" val="0"/>
              </a:ext>
            </a:extLst>
          </a:blip>
          <a:srcRect l="3919" t="10177" r="17232" b="10974"/>
          <a:stretch/>
        </p:blipFill>
        <p:spPr bwMode="auto">
          <a:xfrm>
            <a:off x="4076805" y="4203247"/>
            <a:ext cx="1670852" cy="16708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08874" y="5874099"/>
            <a:ext cx="2165837" cy="461665"/>
          </a:xfrm>
          <a:prstGeom prst="rect">
            <a:avLst/>
          </a:prstGeom>
          <a:noFill/>
        </p:spPr>
        <p:txBody>
          <a:bodyPr wrap="square" rtlCol="0">
            <a:spAutoFit/>
          </a:bodyPr>
          <a:lstStyle/>
          <a:p>
            <a:r>
              <a:rPr lang="sv-SE" sz="1200" b="1" dirty="0"/>
              <a:t>Katja Grillner</a:t>
            </a:r>
          </a:p>
          <a:p>
            <a:r>
              <a:rPr lang="sv-SE" sz="1200" dirty="0"/>
              <a:t>Prefekt</a:t>
            </a:r>
          </a:p>
        </p:txBody>
      </p:sp>
      <p:pic>
        <p:nvPicPr>
          <p:cNvPr id="6" name="Picture Placeholder 5"/>
          <p:cNvPicPr>
            <a:picLocks noGrp="1" noChangeAspect="1"/>
          </p:cNvPicPr>
          <p:nvPr>
            <p:ph type="pic" sz="quarter" idx="13"/>
          </p:nvPr>
        </p:nvPicPr>
        <p:blipFill>
          <a:blip r:embed="rId4"/>
          <a:srcRect l="5674" r="5674"/>
          <a:stretch>
            <a:fillRect/>
          </a:stretch>
        </p:blipFill>
        <p:spPr>
          <a:prstGeom prst="rect">
            <a:avLst/>
          </a:prstGeom>
        </p:spPr>
      </p:pic>
    </p:spTree>
    <p:extLst>
      <p:ext uri="{BB962C8B-B14F-4D97-AF65-F5344CB8AC3E}">
        <p14:creationId xmlns:p14="http://schemas.microsoft.com/office/powerpoint/2010/main" val="203705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v-SE" dirty="0"/>
              <a:t>Byggvetenskap</a:t>
            </a:r>
          </a:p>
        </p:txBody>
      </p:sp>
      <p:sp>
        <p:nvSpPr>
          <p:cNvPr id="4" name="Content Placeholder 3"/>
          <p:cNvSpPr>
            <a:spLocks noGrp="1"/>
          </p:cNvSpPr>
          <p:nvPr>
            <p:ph sz="half" idx="1"/>
          </p:nvPr>
        </p:nvSpPr>
        <p:spPr>
          <a:xfrm>
            <a:off x="704401" y="2358609"/>
            <a:ext cx="4929982" cy="4046300"/>
          </a:xfrm>
        </p:spPr>
        <p:txBody>
          <a:bodyPr/>
          <a:lstStyle/>
          <a:p>
            <a:pPr marL="0" indent="0">
              <a:buNone/>
            </a:pPr>
            <a:r>
              <a:rPr lang="sv-SE" b="1" dirty="0">
                <a:solidFill>
                  <a:schemeClr val="tx2"/>
                </a:solidFill>
              </a:rPr>
              <a:t>Vad vi gör</a:t>
            </a:r>
          </a:p>
          <a:p>
            <a:pPr marL="0" indent="0">
              <a:buNone/>
            </a:pPr>
            <a:r>
              <a:rPr lang="sv-SE" dirty="0"/>
              <a:t>Vår forskning sker inom områdena byggmaterial och byggkonstruktion, hus- och anläggningsteknik, samt dess inpassning i miljön (jord, berg och vatten) och transportplanering.</a:t>
            </a:r>
          </a:p>
          <a:p>
            <a:pPr marL="0" indent="0">
              <a:buNone/>
            </a:pPr>
            <a:endParaRPr lang="sv-SE" b="1" dirty="0">
              <a:solidFill>
                <a:schemeClr val="tx2"/>
              </a:solidFill>
            </a:endParaRPr>
          </a:p>
          <a:p>
            <a:pPr marL="0" indent="0">
              <a:buNone/>
            </a:pPr>
            <a:r>
              <a:rPr lang="sv-SE" b="1" dirty="0">
                <a:solidFill>
                  <a:schemeClr val="tx2"/>
                </a:solidFill>
              </a:rPr>
              <a:t>Institutionen i siffror</a:t>
            </a:r>
          </a:p>
          <a:p>
            <a:pPr marL="0" indent="0">
              <a:buNone/>
            </a:pPr>
            <a:r>
              <a:rPr lang="sv-SE" dirty="0"/>
              <a:t>139 anställda</a:t>
            </a:r>
          </a:p>
          <a:p>
            <a:pPr marL="0" indent="0">
              <a:buNone/>
            </a:pPr>
            <a:r>
              <a:rPr lang="sv-SE" dirty="0"/>
              <a:t>192 miljoner kr i intäkter</a:t>
            </a:r>
          </a:p>
          <a:p>
            <a:pPr marL="0" indent="0">
              <a:buNone/>
            </a:pPr>
            <a:endParaRPr lang="sv-SE" dirty="0"/>
          </a:p>
        </p:txBody>
      </p:sp>
      <p:sp>
        <p:nvSpPr>
          <p:cNvPr id="8" name="TextBox 7"/>
          <p:cNvSpPr txBox="1"/>
          <p:nvPr/>
        </p:nvSpPr>
        <p:spPr>
          <a:xfrm>
            <a:off x="4210716" y="6054640"/>
            <a:ext cx="2165837" cy="461665"/>
          </a:xfrm>
          <a:prstGeom prst="rect">
            <a:avLst/>
          </a:prstGeom>
          <a:noFill/>
        </p:spPr>
        <p:txBody>
          <a:bodyPr wrap="square" rtlCol="0">
            <a:spAutoFit/>
          </a:bodyPr>
          <a:lstStyle/>
          <a:p>
            <a:r>
              <a:rPr lang="sv-SE" sz="1200" b="1" dirty="0"/>
              <a:t>Annika Gram</a:t>
            </a:r>
          </a:p>
          <a:p>
            <a:r>
              <a:rPr lang="sv-SE" sz="1200" dirty="0"/>
              <a:t>Prefekt</a:t>
            </a:r>
          </a:p>
        </p:txBody>
      </p:sp>
      <p:pic>
        <p:nvPicPr>
          <p:cNvPr id="9" name="Picture 2" descr="Annika Gram">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210716" y="4512461"/>
            <a:ext cx="1542179" cy="15421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p:cNvPicPr>
            <a:picLocks noGrp="1" noChangeAspect="1"/>
          </p:cNvPicPr>
          <p:nvPr>
            <p:ph type="pic" sz="quarter" idx="13"/>
          </p:nvPr>
        </p:nvPicPr>
        <p:blipFill>
          <a:blip r:embed="rId6"/>
          <a:srcRect l="10483" r="10483"/>
          <a:stretch>
            <a:fillRect/>
          </a:stretch>
        </p:blipFill>
        <p:spPr>
          <a:prstGeom prst="rect">
            <a:avLst/>
          </a:prstGeom>
        </p:spPr>
      </p:pic>
    </p:spTree>
    <p:extLst>
      <p:ext uri="{BB962C8B-B14F-4D97-AF65-F5344CB8AC3E}">
        <p14:creationId xmlns:p14="http://schemas.microsoft.com/office/powerpoint/2010/main" val="4069119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v-SE" dirty="0"/>
              <a:t>Filosofi och historia</a:t>
            </a:r>
          </a:p>
        </p:txBody>
      </p:sp>
      <p:sp>
        <p:nvSpPr>
          <p:cNvPr id="4" name="Content Placeholder 3"/>
          <p:cNvSpPr>
            <a:spLocks noGrp="1"/>
          </p:cNvSpPr>
          <p:nvPr>
            <p:ph sz="half" idx="1"/>
          </p:nvPr>
        </p:nvSpPr>
        <p:spPr>
          <a:xfrm>
            <a:off x="600076" y="2404713"/>
            <a:ext cx="4929982" cy="4046300"/>
          </a:xfrm>
        </p:spPr>
        <p:txBody>
          <a:bodyPr/>
          <a:lstStyle/>
          <a:p>
            <a:pPr marL="0" indent="0">
              <a:buNone/>
            </a:pPr>
            <a:r>
              <a:rPr lang="sv-SE" b="1" dirty="0">
                <a:solidFill>
                  <a:schemeClr val="tx2"/>
                </a:solidFill>
              </a:rPr>
              <a:t>Vad vi gör</a:t>
            </a:r>
          </a:p>
          <a:p>
            <a:pPr marL="0" indent="0">
              <a:buNone/>
            </a:pPr>
            <a:r>
              <a:rPr lang="sv-SE" dirty="0"/>
              <a:t>Vi bedriver forskning inom många av filosofins olika grenar, etik, historiska kärnämnen, teknikhistoria, miljöhumaniora och mycket mer.</a:t>
            </a:r>
          </a:p>
          <a:p>
            <a:pPr marL="0" indent="0">
              <a:buNone/>
            </a:pPr>
            <a:endParaRPr lang="sv-SE" b="1" dirty="0">
              <a:solidFill>
                <a:schemeClr val="tx2"/>
              </a:solidFill>
            </a:endParaRPr>
          </a:p>
          <a:p>
            <a:pPr marL="0" indent="0">
              <a:buNone/>
            </a:pPr>
            <a:r>
              <a:rPr lang="sv-SE" b="1" dirty="0">
                <a:solidFill>
                  <a:schemeClr val="tx2"/>
                </a:solidFill>
              </a:rPr>
              <a:t>Institutionen i siffror</a:t>
            </a:r>
          </a:p>
          <a:p>
            <a:pPr marL="0" indent="0">
              <a:buNone/>
            </a:pPr>
            <a:r>
              <a:rPr lang="sv-SE" dirty="0"/>
              <a:t>40 anställda</a:t>
            </a:r>
          </a:p>
          <a:p>
            <a:pPr marL="0" indent="0">
              <a:buNone/>
            </a:pPr>
            <a:r>
              <a:rPr lang="sv-SE" dirty="0"/>
              <a:t>62 miljoner kr i intäkter</a:t>
            </a:r>
          </a:p>
        </p:txBody>
      </p:sp>
      <p:sp>
        <p:nvSpPr>
          <p:cNvPr id="8" name="TextBox 7"/>
          <p:cNvSpPr txBox="1"/>
          <p:nvPr/>
        </p:nvSpPr>
        <p:spPr>
          <a:xfrm>
            <a:off x="4165843" y="5939126"/>
            <a:ext cx="2165837" cy="461665"/>
          </a:xfrm>
          <a:prstGeom prst="rect">
            <a:avLst/>
          </a:prstGeom>
          <a:noFill/>
        </p:spPr>
        <p:txBody>
          <a:bodyPr wrap="square" rtlCol="0">
            <a:spAutoFit/>
          </a:bodyPr>
          <a:lstStyle/>
          <a:p>
            <a:r>
              <a:rPr lang="sv-SE" sz="1200" b="1" dirty="0"/>
              <a:t>Sabine Höhler</a:t>
            </a:r>
          </a:p>
          <a:p>
            <a:r>
              <a:rPr lang="sv-SE" sz="1200" dirty="0"/>
              <a:t>Prefekt</a:t>
            </a:r>
          </a:p>
        </p:txBody>
      </p:sp>
      <p:pic>
        <p:nvPicPr>
          <p:cNvPr id="11" name="Picture 2" descr="Sabine Höhle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165843" y="4524690"/>
            <a:ext cx="1364215" cy="13642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p:cNvPicPr>
            <a:picLocks noGrp="1" noChangeAspect="1"/>
          </p:cNvPicPr>
          <p:nvPr>
            <p:ph type="pic" sz="quarter" idx="13"/>
          </p:nvPr>
        </p:nvPicPr>
        <p:blipFill>
          <a:blip r:embed="rId5"/>
          <a:srcRect t="586" b="586"/>
          <a:stretch>
            <a:fillRect/>
          </a:stretch>
        </p:blipFill>
        <p:spPr>
          <a:prstGeom prst="rect">
            <a:avLst/>
          </a:prstGeom>
        </p:spPr>
      </p:pic>
    </p:spTree>
    <p:extLst>
      <p:ext uri="{BB962C8B-B14F-4D97-AF65-F5344CB8AC3E}">
        <p14:creationId xmlns:p14="http://schemas.microsoft.com/office/powerpoint/2010/main" val="202484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0076" y="1095632"/>
            <a:ext cx="6161874" cy="1086634"/>
          </a:xfrm>
        </p:spPr>
        <p:txBody>
          <a:bodyPr/>
          <a:lstStyle/>
          <a:p>
            <a:r>
              <a:rPr lang="sv-SE" sz="3200" dirty="0"/>
              <a:t>Fastigheter och byggande</a:t>
            </a:r>
          </a:p>
        </p:txBody>
      </p:sp>
      <p:sp>
        <p:nvSpPr>
          <p:cNvPr id="4" name="Content Placeholder 3"/>
          <p:cNvSpPr>
            <a:spLocks noGrp="1"/>
          </p:cNvSpPr>
          <p:nvPr>
            <p:ph sz="half" idx="1"/>
          </p:nvPr>
        </p:nvSpPr>
        <p:spPr>
          <a:xfrm>
            <a:off x="600076" y="2404713"/>
            <a:ext cx="4929982" cy="4046300"/>
          </a:xfrm>
        </p:spPr>
        <p:txBody>
          <a:bodyPr/>
          <a:lstStyle/>
          <a:p>
            <a:pPr marL="0" indent="0">
              <a:buNone/>
            </a:pPr>
            <a:r>
              <a:rPr lang="sv-SE" b="1" dirty="0">
                <a:solidFill>
                  <a:schemeClr val="tx2"/>
                </a:solidFill>
              </a:rPr>
              <a:t>Vad vi gör</a:t>
            </a:r>
          </a:p>
          <a:p>
            <a:pPr marL="0" indent="0">
              <a:buNone/>
            </a:pPr>
            <a:r>
              <a:rPr lang="sv-SE" dirty="0"/>
              <a:t>Sveriges ledande akademiska miljö för forskning och utbildning inom juridik, ekonomi, finansiering, management och geodesi med koppling till det byggda samhället.</a:t>
            </a:r>
          </a:p>
          <a:p>
            <a:pPr marL="0" indent="0">
              <a:buNone/>
            </a:pPr>
            <a:endParaRPr lang="sv-SE" b="1" dirty="0">
              <a:solidFill>
                <a:schemeClr val="tx2"/>
              </a:solidFill>
            </a:endParaRPr>
          </a:p>
          <a:p>
            <a:pPr marL="0" indent="0">
              <a:buNone/>
            </a:pPr>
            <a:r>
              <a:rPr lang="sv-SE" b="1" dirty="0">
                <a:solidFill>
                  <a:schemeClr val="tx2"/>
                </a:solidFill>
              </a:rPr>
              <a:t>Institutionen i siffror</a:t>
            </a:r>
          </a:p>
          <a:p>
            <a:pPr marL="0" indent="0">
              <a:buNone/>
            </a:pPr>
            <a:r>
              <a:rPr lang="sv-SE" dirty="0"/>
              <a:t>55 anställda</a:t>
            </a:r>
          </a:p>
          <a:p>
            <a:pPr marL="0" indent="0">
              <a:buNone/>
            </a:pPr>
            <a:r>
              <a:rPr lang="sv-SE" dirty="0"/>
              <a:t>124 miljoner kr i intäkter</a:t>
            </a:r>
          </a:p>
        </p:txBody>
      </p:sp>
      <p:sp>
        <p:nvSpPr>
          <p:cNvPr id="8" name="TextBox 7"/>
          <p:cNvSpPr txBox="1"/>
          <p:nvPr/>
        </p:nvSpPr>
        <p:spPr>
          <a:xfrm>
            <a:off x="4165843" y="5939126"/>
            <a:ext cx="2165837" cy="461665"/>
          </a:xfrm>
          <a:prstGeom prst="rect">
            <a:avLst/>
          </a:prstGeom>
          <a:noFill/>
        </p:spPr>
        <p:txBody>
          <a:bodyPr wrap="square" rtlCol="0">
            <a:spAutoFit/>
          </a:bodyPr>
          <a:lstStyle/>
          <a:p>
            <a:r>
              <a:rPr lang="sv-SE" sz="1200" b="1" dirty="0"/>
              <a:t>Inga-Lill Söderberg</a:t>
            </a:r>
          </a:p>
          <a:p>
            <a:r>
              <a:rPr lang="sv-SE" sz="1200" dirty="0"/>
              <a:t>Prefekt</a:t>
            </a:r>
          </a:p>
        </p:txBody>
      </p:sp>
      <p:pic>
        <p:nvPicPr>
          <p:cNvPr id="7" name="Picture 2" descr="Ingalill Söderber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8357" t="385" r="7337" b="17010"/>
          <a:stretch/>
        </p:blipFill>
        <p:spPr bwMode="auto">
          <a:xfrm>
            <a:off x="4265358" y="4464425"/>
            <a:ext cx="1363478" cy="13634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p:cNvPicPr>
            <a:picLocks noGrp="1" noChangeAspect="1"/>
          </p:cNvPicPr>
          <p:nvPr>
            <p:ph type="pic" sz="quarter" idx="13"/>
          </p:nvPr>
        </p:nvPicPr>
        <p:blipFill>
          <a:blip r:embed="rId5"/>
          <a:srcRect t="11058" b="11058"/>
          <a:stretch>
            <a:fillRect/>
          </a:stretch>
        </p:blipFill>
        <p:spPr>
          <a:xfrm>
            <a:off x="6096000" y="0"/>
            <a:ext cx="6096000" cy="6858000"/>
          </a:xfrm>
          <a:prstGeom prst="rect">
            <a:avLst/>
          </a:prstGeom>
        </p:spPr>
      </p:pic>
    </p:spTree>
    <p:extLst>
      <p:ext uri="{BB962C8B-B14F-4D97-AF65-F5344CB8AC3E}">
        <p14:creationId xmlns:p14="http://schemas.microsoft.com/office/powerpoint/2010/main" val="42154331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KTH">
      <a:dk1>
        <a:srgbClr val="000000"/>
      </a:dk1>
      <a:lt1>
        <a:srgbClr val="FFFFFF"/>
      </a:lt1>
      <a:dk2>
        <a:srgbClr val="000061"/>
      </a:dk2>
      <a:lt2>
        <a:srgbClr val="EBE5E0"/>
      </a:lt2>
      <a:accent1>
        <a:srgbClr val="004791"/>
      </a:accent1>
      <a:accent2>
        <a:srgbClr val="6198D2"/>
      </a:accent2>
      <a:accent3>
        <a:srgbClr val="000061"/>
      </a:accent3>
      <a:accent4>
        <a:srgbClr val="DEF0FF"/>
      </a:accent4>
      <a:accent5>
        <a:srgbClr val="EBE5DF"/>
      </a:accent5>
      <a:accent6>
        <a:srgbClr val="0028ED"/>
      </a:accent6>
      <a:hlink>
        <a:srgbClr val="3878C2"/>
      </a:hlink>
      <a:folHlink>
        <a:srgbClr val="004691"/>
      </a:folHlink>
    </a:clrScheme>
    <a:fontScheme name="Office">
      <a:majorFont>
        <a:latin typeface="Figtree"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Figtree"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Sand">
      <a:srgbClr val="EBE5E0"/>
    </a:custClr>
    <a:custClr name="KTH blue">
      <a:srgbClr val="004791"/>
    </a:custClr>
    <a:custClr name="Sky blue">
      <a:srgbClr val="6298D2"/>
    </a:custClr>
    <a:custClr name="Navy blue">
      <a:srgbClr val="000061"/>
    </a:custClr>
    <a:custClr name="Light blue">
      <a:srgbClr val="DEF0FF"/>
    </a:custClr>
    <a:custClr name="Digital blue">
      <a:srgbClr val="0029ED"/>
    </a:custClr>
    <a:custClr name="Blank">
      <a:srgbClr val="FFFFFF"/>
    </a:custClr>
    <a:custClr name="Blank">
      <a:srgbClr val="FFFFFF"/>
    </a:custClr>
    <a:custClr name="Blank">
      <a:srgbClr val="FFFFFF"/>
    </a:custClr>
    <a:custClr name="Blank">
      <a:srgbClr val="FFFFFF"/>
    </a:custClr>
    <a:custClr name="Dark green">
      <a:srgbClr val="0D4A21"/>
    </a:custClr>
    <a:custClr name="Dark turquoise">
      <a:srgbClr val="1C434C"/>
    </a:custClr>
    <a:custClr name="Dark brick">
      <a:srgbClr val="78001A"/>
    </a:custClr>
    <a:custClr name="Dark yellow">
      <a:srgbClr val="A65900"/>
    </a:custClr>
    <a:custClr name="Dark grey">
      <a:srgbClr val="323232"/>
    </a:custClr>
    <a:custClr name="Blank">
      <a:srgbClr val="FFFFFF"/>
    </a:custClr>
    <a:custClr name="Blank">
      <a:srgbClr val="FFFFFF"/>
    </a:custClr>
    <a:custClr name="Blank">
      <a:srgbClr val="FFFFFF"/>
    </a:custClr>
    <a:custClr name="Blank">
      <a:srgbClr val="FFFFFF"/>
    </a:custClr>
    <a:custClr name="Blank">
      <a:srgbClr val="FFFFFF"/>
    </a:custClr>
    <a:custClr name="Green">
      <a:srgbClr val="4DA060"/>
    </a:custClr>
    <a:custClr name="Turquoise">
      <a:srgbClr val="339C9C"/>
    </a:custClr>
    <a:custClr name="Brick">
      <a:srgbClr val="E86A58"/>
    </a:custClr>
    <a:custClr name="Yellow">
      <a:srgbClr val="FFBE00"/>
    </a:custClr>
    <a:custClr name="Grey">
      <a:srgbClr val="A5A5A5"/>
    </a:custClr>
    <a:custClr name="Blank">
      <a:srgbClr val="FFFFFF"/>
    </a:custClr>
    <a:custClr name="Blank">
      <a:srgbClr val="FFFFFF"/>
    </a:custClr>
    <a:custClr name="Blank">
      <a:srgbClr val="FFFFFF"/>
    </a:custClr>
    <a:custClr name="Blank">
      <a:srgbClr val="FFFFFF"/>
    </a:custClr>
    <a:custClr name="Blank">
      <a:srgbClr val="FFFFFF"/>
    </a:custClr>
    <a:custClr name="Light green">
      <a:srgbClr val="C7EBBA"/>
    </a:custClr>
    <a:custClr name="Light turquoise">
      <a:srgbClr val="B2E0E0"/>
    </a:custClr>
    <a:custClr name="Light brick">
      <a:srgbClr val="FFCCC4"/>
    </a:custClr>
    <a:custClr name="Light yellow">
      <a:srgbClr val="FFF0B0"/>
    </a:custClr>
    <a:custClr name="Light grey">
      <a:srgbClr val="E6E6E6"/>
    </a:custClr>
  </a:custClrLst>
  <a:extLst>
    <a:ext uri="{05A4C25C-085E-4340-85A3-A5531E510DB2}">
      <thm15:themeFamily xmlns:thm15="http://schemas.microsoft.com/office/thememl/2012/main" name="PPT figtree 240110.pptx" id="{726D191D-1F41-4900-984B-7C96B01E2C19}" vid="{8D379FE5-4B72-4EDF-9880-68D6B465F57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224f4ba-2e3a-4b27-8243-f779ce569596" xsi:nil="true"/>
    <lcf76f155ced4ddcb4097134ff3c332f xmlns="60d270b5-6b7e-4858-aa63-99dcd0fdabd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6CED30D0F385E47A2441CC6AABD261E" ma:contentTypeVersion="12" ma:contentTypeDescription="Skapa ett nytt dokument." ma:contentTypeScope="" ma:versionID="34cfd57c7932301f3462f063bda59aa8">
  <xsd:schema xmlns:xsd="http://www.w3.org/2001/XMLSchema" xmlns:xs="http://www.w3.org/2001/XMLSchema" xmlns:p="http://schemas.microsoft.com/office/2006/metadata/properties" xmlns:ns2="60d270b5-6b7e-4858-aa63-99dcd0fdabd7" xmlns:ns3="f224f4ba-2e3a-4b27-8243-f779ce569596" targetNamespace="http://schemas.microsoft.com/office/2006/metadata/properties" ma:root="true" ma:fieldsID="879de628df6eff5872f6dbe18937364e" ns2:_="" ns3:_="">
    <xsd:import namespace="60d270b5-6b7e-4858-aa63-99dcd0fdabd7"/>
    <xsd:import namespace="f224f4ba-2e3a-4b27-8243-f779ce56959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d270b5-6b7e-4858-aa63-99dcd0fdab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markeringar" ma:readOnly="false" ma:fieldId="{5cf76f15-5ced-4ddc-b409-7134ff3c332f}" ma:taxonomyMulti="true" ma:sspId="93a65192-9734-4a36-9c54-dd0325533d7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24f4ba-2e3a-4b27-8243-f779ce56959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bfd8925-6cdc-4557-a228-e4cc891c19c6}" ma:internalName="TaxCatchAll" ma:showField="CatchAllData" ma:web="f224f4ba-2e3a-4b27-8243-f779ce5695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039A6F-1FA5-48D0-B37B-DE18BCF97968}">
  <ds:schemaRefs>
    <ds:schemaRef ds:uri="http://schemas.microsoft.com/office/2006/metadata/properties"/>
    <ds:schemaRef ds:uri="http://schemas.microsoft.com/office/infopath/2007/PartnerControls"/>
    <ds:schemaRef ds:uri="f224f4ba-2e3a-4b27-8243-f779ce569596"/>
    <ds:schemaRef ds:uri="60d270b5-6b7e-4858-aa63-99dcd0fdabd7"/>
  </ds:schemaRefs>
</ds:datastoreItem>
</file>

<file path=customXml/itemProps2.xml><?xml version="1.0" encoding="utf-8"?>
<ds:datastoreItem xmlns:ds="http://schemas.openxmlformats.org/officeDocument/2006/customXml" ds:itemID="{C467EADF-F3F2-4333-889B-11DCB49C698B}">
  <ds:schemaRefs>
    <ds:schemaRef ds:uri="http://schemas.microsoft.com/sharepoint/v3/contenttype/forms"/>
  </ds:schemaRefs>
</ds:datastoreItem>
</file>

<file path=customXml/itemProps3.xml><?xml version="1.0" encoding="utf-8"?>
<ds:datastoreItem xmlns:ds="http://schemas.openxmlformats.org/officeDocument/2006/customXml" ds:itemID="{7F259CD5-409D-4875-AF57-5B6DD07FCC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d270b5-6b7e-4858-aa63-99dcd0fdabd7"/>
    <ds:schemaRef ds:uri="f224f4ba-2e3a-4b27-8243-f779ce5695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KTH</Template>
  <TotalTime>1286</TotalTime>
  <Words>4539</Words>
  <Application>Microsoft Office PowerPoint</Application>
  <PresentationFormat>Widescreen</PresentationFormat>
  <Paragraphs>391</Paragraphs>
  <Slides>32</Slides>
  <Notes>32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0" baseType="lpstr">
      <vt:lpstr>Calibri</vt:lpstr>
      <vt:lpstr>Open Sans</vt:lpstr>
      <vt:lpstr>Figtree</vt:lpstr>
      <vt:lpstr>Arial</vt:lpstr>
      <vt:lpstr>TheSansOsF SemiBold</vt:lpstr>
      <vt:lpstr>FarnhamText Regular</vt:lpstr>
      <vt:lpstr>Office-tema</vt:lpstr>
      <vt:lpstr>think-cell Slide</vt:lpstr>
      <vt:lpstr>Skolan för arkitektur och samhällsbyggnad vid KTH</vt:lpstr>
      <vt:lpstr>PowerPoint Presentation</vt:lpstr>
      <vt:lpstr>PowerPoint Presentation</vt:lpstr>
      <vt:lpstr>Organisation </vt:lpstr>
      <vt:lpstr>Institutioner </vt:lpstr>
      <vt:lpstr>Arkitektur</vt:lpstr>
      <vt:lpstr>Byggvetenskap</vt:lpstr>
      <vt:lpstr>Filosofi och historia</vt:lpstr>
      <vt:lpstr>Fastigheter och byggande</vt:lpstr>
      <vt:lpstr>Hållbar utveckling, miljövetenskap och teknik (SEED) </vt:lpstr>
      <vt:lpstr>Samhällsplanering och miljö</vt:lpstr>
      <vt:lpstr>Fakultetsnämnd ABE </vt:lpstr>
      <vt:lpstr>Fakultetsnämnd ABE</vt:lpstr>
      <vt:lpstr>PowerPoint Presentation</vt:lpstr>
      <vt:lpstr>Topprankade ämnen</vt:lpstr>
      <vt:lpstr>Våra 10 största finansiärer 2025 (utöver anslag)</vt:lpstr>
      <vt:lpstr>Våra utbildningar</vt:lpstr>
      <vt:lpstr>Program på grundnivå</vt:lpstr>
      <vt:lpstr>PowerPoint Presentation</vt:lpstr>
      <vt:lpstr>PowerPoint Presentation</vt:lpstr>
      <vt:lpstr>Forskarutbildning</vt:lpstr>
      <vt:lpstr>Doktorsprogram</vt:lpstr>
      <vt:lpstr>Exempel på forskningsprojekt med samhällsgenomslag</vt:lpstr>
      <vt:lpstr>Återbruk av prefabricerade betongelement i nya byggnader  </vt:lpstr>
      <vt:lpstr>Sustainable Finance Lab (SFL)</vt:lpstr>
      <vt:lpstr>Forskning som visar byggnaders klimatpåverkan </vt:lpstr>
      <vt:lpstr>KTH Future Humanities Initiative </vt:lpstr>
      <vt:lpstr>Blå forskning nyckel till hållbar framtid </vt:lpstr>
      <vt:lpstr>Kymmendö-modellen - nya bostads-lösningar för strukturellt hemlösa </vt:lpstr>
      <vt:lpstr>Samverkan med samhället</vt:lpstr>
      <vt:lpstr>Intresserad av att veta mer om KTH:s urbana forskning?  Följ ​​​​​​​Cities at KTH på LinkedIn </vt:lpstr>
      <vt:lpstr>Tack!</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Emelie Blomgren</dc:creator>
  <cp:lastModifiedBy>Cecilia Olah</cp:lastModifiedBy>
  <cp:revision>142</cp:revision>
  <dcterms:created xsi:type="dcterms:W3CDTF">2024-03-13T09:09:03Z</dcterms:created>
  <dcterms:modified xsi:type="dcterms:W3CDTF">2026-05-04T07:54:42Z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0x01010006CED30D0F385E47A2441CC6AABD261E</vt:lpwstr>
  </property>
  <property fmtid="{D5CDD505-2E9C-101B-9397-08002B2CF9AE}" pid="3" name="MediaServiceImageTags">
    <vt:lpwstr/>
  </property>
</Properties>
</file>