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82_C446075D.xml" ContentType="application/vnd.ms-powerpoint.comments+xml"/>
  <Override PartName="/ppt/notesSlides/notesSlide21.xml" ContentType="application/vnd.openxmlformats-officedocument.presentationml.notesSlide+xml"/>
  <Override PartName="/ppt/comments/modernComment_181_B49D6F74.xml" ContentType="application/vnd.ms-powerpoint.comments+xml"/>
  <Override PartName="/ppt/notesSlides/notesSlide22.xml" ContentType="application/vnd.openxmlformats-officedocument.presentationml.notesSlide+xml"/>
  <Override PartName="/ppt/comments/modernComment_183_D9DEC5E.xml" ContentType="application/vnd.ms-powerpoint.comments+xml"/>
  <Override PartName="/ppt/notesSlides/notesSlide23.xml" ContentType="application/vnd.openxmlformats-officedocument.presentationml.notesSlide+xml"/>
  <Override PartName="/ppt/comments/modernComment_153_EDB1D627.xml" ContentType="application/vnd.ms-powerpoint.comments+xml"/>
  <Override PartName="/ppt/notesSlides/notesSlide24.xml" ContentType="application/vnd.openxmlformats-officedocument.presentationml.notesSlide+xml"/>
  <Override PartName="/ppt/comments/modernComment_18A_49F1486D.xml" ContentType="application/vnd.ms-powerpoint.comments+xml"/>
  <Override PartName="/ppt/notesSlides/notesSlide25.xml" ContentType="application/vnd.openxmlformats-officedocument.presentationml.notesSlide+xml"/>
  <Override PartName="/ppt/comments/modernComment_176_D981697B.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701" r:id="rId2"/>
  </p:sldMasterIdLst>
  <p:notesMasterIdLst>
    <p:notesMasterId r:id="rId45"/>
  </p:notesMasterIdLst>
  <p:sldIdLst>
    <p:sldId id="383" r:id="rId3"/>
    <p:sldId id="360" r:id="rId4"/>
    <p:sldId id="336" r:id="rId5"/>
    <p:sldId id="333" r:id="rId6"/>
    <p:sldId id="359" r:id="rId7"/>
    <p:sldId id="264" r:id="rId8"/>
    <p:sldId id="265" r:id="rId9"/>
    <p:sldId id="362" r:id="rId10"/>
    <p:sldId id="375" r:id="rId11"/>
    <p:sldId id="323" r:id="rId12"/>
    <p:sldId id="376" r:id="rId13"/>
    <p:sldId id="285" r:id="rId14"/>
    <p:sldId id="384" r:id="rId15"/>
    <p:sldId id="364" r:id="rId16"/>
    <p:sldId id="365" r:id="rId17"/>
    <p:sldId id="337" r:id="rId18"/>
    <p:sldId id="325" r:id="rId19"/>
    <p:sldId id="354" r:id="rId20"/>
    <p:sldId id="367" r:id="rId21"/>
    <p:sldId id="386" r:id="rId22"/>
    <p:sldId id="385" r:id="rId23"/>
    <p:sldId id="387" r:id="rId24"/>
    <p:sldId id="339" r:id="rId25"/>
    <p:sldId id="394" r:id="rId26"/>
    <p:sldId id="374" r:id="rId27"/>
    <p:sldId id="381" r:id="rId28"/>
    <p:sldId id="388" r:id="rId29"/>
    <p:sldId id="379" r:id="rId30"/>
    <p:sldId id="393" r:id="rId31"/>
    <p:sldId id="278" r:id="rId32"/>
    <p:sldId id="343" r:id="rId33"/>
    <p:sldId id="344" r:id="rId34"/>
    <p:sldId id="391" r:id="rId35"/>
    <p:sldId id="324" r:id="rId36"/>
    <p:sldId id="392" r:id="rId37"/>
    <p:sldId id="370" r:id="rId38"/>
    <p:sldId id="292" r:id="rId39"/>
    <p:sldId id="304" r:id="rId40"/>
    <p:sldId id="305" r:id="rId41"/>
    <p:sldId id="331" r:id="rId42"/>
    <p:sldId id="306" r:id="rId43"/>
    <p:sldId id="371" r:id="rId44"/>
  </p:sldIdLst>
  <p:sldSz cx="12192000" cy="6858000"/>
  <p:notesSz cx="6858000" cy="9144000"/>
  <p:embeddedFontLst>
    <p:embeddedFont>
      <p:font typeface="Figtree" pitchFamily="2" charset="0"/>
      <p:regular r:id="rId46"/>
      <p:bold r:id="rId47"/>
      <p:italic r:id="rId48"/>
      <p:boldItalic r:id="rId49"/>
    </p:embeddedFont>
    <p:embeddedFont>
      <p:font typeface="Figtree ExtraBold" pitchFamily="2" charset="0"/>
      <p:bold r:id="rId50"/>
      <p:boldItalic r:id="rId51"/>
    </p:embeddedFont>
    <p:embeddedFont>
      <p:font typeface="Figtree Light ExtraBold" pitchFamily="2" charset="0"/>
      <p:bold r:id="rId52"/>
      <p:boldItalic r:id="rId53"/>
    </p:embeddedFont>
    <p:embeddedFont>
      <p:font typeface="Figtree Light Medium" pitchFamily="2" charset="0"/>
      <p:regular r:id="rId54"/>
      <p:italic r:id="rId55"/>
    </p:embeddedFont>
    <p:embeddedFont>
      <p:font typeface="Figtree Light SemiBold" pitchFamily="2" charset="0"/>
      <p:bold r:id="rId56"/>
      <p:boldItalic r:id="rId57"/>
    </p:embeddedFont>
    <p:embeddedFont>
      <p:font typeface="Figtree Medium" pitchFamily="2" charset="0"/>
      <p:regular r:id="rId58"/>
      <p:italic r:id="rId59"/>
    </p:embeddedFont>
    <p:embeddedFont>
      <p:font typeface="Figtree SemiBold" pitchFamily="2" charset="0"/>
      <p:bold r:id="rId60"/>
      <p:boldItalic r:id="rId61"/>
    </p:embeddedFont>
    <p:embeddedFont>
      <p:font typeface="Georgia" panose="02040502050405020303" pitchFamily="18" charset="0"/>
      <p:regular r:id="rId62"/>
      <p:bold r:id="rId63"/>
      <p:italic r:id="rId64"/>
      <p:boldItalic r:id="rId65"/>
    </p:embeddedFont>
    <p:embeddedFont>
      <p:font typeface="Open Sans" panose="020B0606030504020204" pitchFamily="34" charset="0"/>
      <p:regular r:id="rId66"/>
      <p:bold r:id="rId67"/>
      <p:italic r:id="rId68"/>
      <p:boldItalic r:id="rId69"/>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AA67B-ACBA-2351-3B7E-E1FE9CE1A5EA}" name="Leila Zoubir" initials="LZ" userId="S::lzoubir@ug.kth.se::d8ac5d41-0eca-4991-bd8e-34836095f51a" providerId="AD"/>
  <p188:author id="{FF3FCFF6-353C-86D9-8AAB-7C3C89A90612}" name="Anna Bertilsson" initials="AB" userId="S::anna.bertilsson@otw.se::3764df5b-ecfc-4fef-8710-0763bb030a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C16A07-D25D-45FD-8C05-17CCA00F33F6}" v="40" dt="2026-09-22T14:52:29.8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02" autoAdjust="0"/>
    <p:restoredTop sz="51841" autoAdjust="0"/>
  </p:normalViewPr>
  <p:slideViewPr>
    <p:cSldViewPr snapToGrid="0">
      <p:cViewPr varScale="1">
        <p:scale>
          <a:sx n="33" d="100"/>
          <a:sy n="33" d="100"/>
        </p:scale>
        <p:origin x="74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font" Target="fonts/font2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74"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font" Target="fonts/font1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font" Target="fonts/font24.fntdata"/><Relationship Id="rId8" Type="http://schemas.openxmlformats.org/officeDocument/2006/relationships/slide" Target="slides/slide6.xml"/><Relationship Id="rId51" Type="http://schemas.openxmlformats.org/officeDocument/2006/relationships/font" Target="fonts/font6.fntdata"/><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5.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08406316621454"/>
          <c:y val="0.33983285359177257"/>
          <c:w val="0.47025442913385829"/>
          <c:h val="0.70538160030871067"/>
        </c:manualLayout>
      </c:layout>
      <c:doughnutChart>
        <c:varyColors val="1"/>
        <c:ser>
          <c:idx val="0"/>
          <c:order val="0"/>
          <c:tx>
            <c:strRef>
              <c:f>Sheet1!$B$1</c:f>
              <c:strCache>
                <c:ptCount val="1"/>
                <c:pt idx="0">
                  <c:v>Column1</c:v>
                </c:pt>
              </c:strCache>
            </c:strRef>
          </c:tx>
          <c:spPr>
            <a:solidFill>
              <a:schemeClr val="accent3"/>
            </a:solidFill>
            <a:ln>
              <a:solidFill>
                <a:srgbClr val="DEF0FF"/>
              </a:solidFill>
            </a:ln>
          </c:spPr>
          <c:dPt>
            <c:idx val="0"/>
            <c:bubble3D val="0"/>
            <c:spPr>
              <a:solidFill>
                <a:schemeClr val="accent4"/>
              </a:solidFill>
              <a:ln>
                <a:solidFill>
                  <a:srgbClr val="EBE5E0"/>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0E53-406D-A469-EAAD5A6A4344}"/>
              </c:ext>
            </c:extLst>
          </c:dPt>
          <c:dPt>
            <c:idx val="1"/>
            <c:bubble3D val="0"/>
            <c:spPr>
              <a:solidFill>
                <a:schemeClr val="accent3"/>
              </a:solidFill>
              <a:ln>
                <a:solidFill>
                  <a:srgbClr val="DEF0FF"/>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E53-406D-A469-EAAD5A6A4344}"/>
              </c:ext>
            </c:extLst>
          </c:dPt>
          <c:dLbls>
            <c:dLbl>
              <c:idx val="0"/>
              <c:layout>
                <c:manualLayout>
                  <c:x val="-2.1311299351599523E-3"/>
                  <c:y val="4.8234338367301828E-3"/>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fld id="{FF298741-8F56-4920-B36D-ABB8B82AAF5C}" type="PERCENTAGE">
                      <a:rPr lang="en-US" sz="2000">
                        <a:solidFill>
                          <a:schemeClr val="tx1"/>
                        </a:solidFill>
                      </a:rPr>
                      <a:pPr>
                        <a:defRPr>
                          <a:solidFill>
                            <a:schemeClr val="tx1"/>
                          </a:solidFill>
                        </a:defRPr>
                      </a:pPr>
                      <a:t>[PERCENTAGE]</a:t>
                    </a:fld>
                    <a:endParaRPr lang="sv-SE"/>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sv-SE"/>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E53-406D-A469-EAAD5A6A4344}"/>
                </c:ext>
              </c:extLst>
            </c:dLbl>
            <c:dLbl>
              <c:idx val="1"/>
              <c:tx>
                <c:rich>
                  <a:bodyPr/>
                  <a:lstStyle/>
                  <a:p>
                    <a:fld id="{5F40D1E2-5AC9-4630-81D9-7F9D9D1C728D}" type="PERCENTAGE">
                      <a:rPr lang="en-US" sz="2000"/>
                      <a:pPr/>
                      <a:t>[PERCENTAGE]</a:t>
                    </a:fld>
                    <a:endParaRPr lang="sv-S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E53-406D-A469-EAAD5A6A434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sv-S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Reserach</c:v>
                </c:pt>
                <c:pt idx="1">
                  <c:v>education</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0-0E53-406D-A469-EAAD5A6A4344}"/>
            </c:ext>
          </c:extLst>
        </c:ser>
        <c:dLbls>
          <c:showLegendKey val="0"/>
          <c:showVal val="0"/>
          <c:showCatName val="0"/>
          <c:showSerName val="0"/>
          <c:showPercent val="1"/>
          <c:showBubbleSize val="0"/>
          <c:showLeaderLines val="1"/>
        </c:dLbls>
        <c:firstSliceAng val="0"/>
        <c:holeSize val="40"/>
      </c:doughnutChart>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KTH-studenter som reser till andra universitet, män</c:v>
                </c:pt>
              </c:strCache>
            </c:strRef>
          </c:tx>
          <c:spPr>
            <a:solidFill>
              <a:srgbClr val="339C9C"/>
            </a:solidFill>
            <a:ln>
              <a:solidFill>
                <a:srgbClr val="78001A"/>
              </a:solidFill>
            </a:ln>
            <a:effectLst/>
          </c:spPr>
          <c:invertIfNegative val="0"/>
          <c:cat>
            <c:strRef>
              <c:f>Sheet1!$A$2:$A$11</c:f>
              <c:strCache>
                <c:ptCount val="10"/>
                <c:pt idx="0">
                  <c:v>Frankrike</c:v>
                </c:pt>
                <c:pt idx="1">
                  <c:v>Schweiz</c:v>
                </c:pt>
                <c:pt idx="2">
                  <c:v>Singapore</c:v>
                </c:pt>
                <c:pt idx="3">
                  <c:v>USA</c:v>
                </c:pt>
                <c:pt idx="4">
                  <c:v>Italien</c:v>
                </c:pt>
                <c:pt idx="5">
                  <c:v>Japan</c:v>
                </c:pt>
                <c:pt idx="6">
                  <c:v>Kina </c:v>
                </c:pt>
                <c:pt idx="7">
                  <c:v>Nederländerna</c:v>
                </c:pt>
                <c:pt idx="8">
                  <c:v>Spanien</c:v>
                </c:pt>
                <c:pt idx="9">
                  <c:v>Germany</c:v>
                </c:pt>
              </c:strCache>
            </c:strRef>
          </c:cat>
          <c:val>
            <c:numRef>
              <c:f>Sheet1!$B$2:$B$11</c:f>
              <c:numCache>
                <c:formatCode>General</c:formatCode>
                <c:ptCount val="10"/>
                <c:pt idx="0">
                  <c:v>64</c:v>
                </c:pt>
                <c:pt idx="1">
                  <c:v>68</c:v>
                </c:pt>
                <c:pt idx="2">
                  <c:v>34</c:v>
                </c:pt>
                <c:pt idx="3">
                  <c:v>36</c:v>
                </c:pt>
                <c:pt idx="4">
                  <c:v>19</c:v>
                </c:pt>
                <c:pt idx="5">
                  <c:v>25</c:v>
                </c:pt>
                <c:pt idx="6">
                  <c:v>25</c:v>
                </c:pt>
                <c:pt idx="7">
                  <c:v>21</c:v>
                </c:pt>
                <c:pt idx="8">
                  <c:v>13</c:v>
                </c:pt>
                <c:pt idx="9">
                  <c:v>16</c:v>
                </c:pt>
              </c:numCache>
            </c:numRef>
          </c:val>
          <c:extLst>
            <c:ext xmlns:c16="http://schemas.microsoft.com/office/drawing/2014/chart" uri="{C3380CC4-5D6E-409C-BE32-E72D297353CC}">
              <c16:uniqueId val="{00000000-279E-46F1-AF8C-BA823A54B97A}"/>
            </c:ext>
          </c:extLst>
        </c:ser>
        <c:ser>
          <c:idx val="1"/>
          <c:order val="1"/>
          <c:tx>
            <c:strRef>
              <c:f>Sheet1!$C$1</c:f>
              <c:strCache>
                <c:ptCount val="1"/>
                <c:pt idx="0">
                  <c:v>KTH-studenter som reser till andra universitet, kvinnor</c:v>
                </c:pt>
              </c:strCache>
            </c:strRef>
          </c:tx>
          <c:spPr>
            <a:solidFill>
              <a:srgbClr val="78001A"/>
            </a:solidFill>
            <a:ln>
              <a:solidFill>
                <a:srgbClr val="78001A"/>
              </a:solidFill>
            </a:ln>
            <a:effectLst/>
          </c:spPr>
          <c:invertIfNegative val="0"/>
          <c:cat>
            <c:strRef>
              <c:f>Sheet1!$A$2:$A$11</c:f>
              <c:strCache>
                <c:ptCount val="10"/>
                <c:pt idx="0">
                  <c:v>Frankrike</c:v>
                </c:pt>
                <c:pt idx="1">
                  <c:v>Schweiz</c:v>
                </c:pt>
                <c:pt idx="2">
                  <c:v>Singapore</c:v>
                </c:pt>
                <c:pt idx="3">
                  <c:v>USA</c:v>
                </c:pt>
                <c:pt idx="4">
                  <c:v>Italien</c:v>
                </c:pt>
                <c:pt idx="5">
                  <c:v>Japan</c:v>
                </c:pt>
                <c:pt idx="6">
                  <c:v>Kina </c:v>
                </c:pt>
                <c:pt idx="7">
                  <c:v>Nederländerna</c:v>
                </c:pt>
                <c:pt idx="8">
                  <c:v>Spanien</c:v>
                </c:pt>
                <c:pt idx="9">
                  <c:v>Germany</c:v>
                </c:pt>
              </c:strCache>
            </c:strRef>
          </c:cat>
          <c:val>
            <c:numRef>
              <c:f>Sheet1!$C$2:$C$11</c:f>
              <c:numCache>
                <c:formatCode>General</c:formatCode>
                <c:ptCount val="10"/>
                <c:pt idx="0">
                  <c:v>28</c:v>
                </c:pt>
                <c:pt idx="1">
                  <c:v>19</c:v>
                </c:pt>
                <c:pt idx="2">
                  <c:v>23</c:v>
                </c:pt>
                <c:pt idx="3">
                  <c:v>12</c:v>
                </c:pt>
                <c:pt idx="4">
                  <c:v>27</c:v>
                </c:pt>
                <c:pt idx="5">
                  <c:v>12</c:v>
                </c:pt>
                <c:pt idx="6">
                  <c:v>12</c:v>
                </c:pt>
                <c:pt idx="7">
                  <c:v>14</c:v>
                </c:pt>
                <c:pt idx="8">
                  <c:v>19</c:v>
                </c:pt>
                <c:pt idx="9">
                  <c:v>12</c:v>
                </c:pt>
              </c:numCache>
            </c:numRef>
          </c:val>
          <c:extLst>
            <c:ext xmlns:c16="http://schemas.microsoft.com/office/drawing/2014/chart" uri="{C3380CC4-5D6E-409C-BE32-E72D297353CC}">
              <c16:uniqueId val="{00000001-279E-46F1-AF8C-BA823A54B97A}"/>
            </c:ext>
          </c:extLst>
        </c:ser>
        <c:dLbls>
          <c:showLegendKey val="0"/>
          <c:showVal val="0"/>
          <c:showCatName val="0"/>
          <c:showSerName val="0"/>
          <c:showPercent val="0"/>
          <c:showBubbleSize val="0"/>
        </c:dLbls>
        <c:gapWidth val="100"/>
        <c:overlap val="100"/>
        <c:axId val="577616856"/>
        <c:axId val="577617184"/>
      </c:barChart>
      <c:catAx>
        <c:axId val="57761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77617184"/>
        <c:crosses val="autoZero"/>
        <c:auto val="1"/>
        <c:lblAlgn val="ctr"/>
        <c:lblOffset val="100"/>
        <c:noMultiLvlLbl val="0"/>
      </c:catAx>
      <c:valAx>
        <c:axId val="57761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7761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KTH-studenter som reser till andra universitet, män</c:v>
                </c:pt>
              </c:strCache>
            </c:strRef>
          </c:tx>
          <c:spPr>
            <a:solidFill>
              <a:srgbClr val="1C434C"/>
            </a:solidFill>
            <a:ln>
              <a:noFill/>
            </a:ln>
            <a:effectLst/>
          </c:spPr>
          <c:invertIfNegative val="0"/>
          <c:cat>
            <c:strRef>
              <c:f>Sheet1!$A$2:$A$11</c:f>
              <c:strCache>
                <c:ptCount val="10"/>
                <c:pt idx="0">
                  <c:v>Tyskland</c:v>
                </c:pt>
                <c:pt idx="1">
                  <c:v>Schweiz</c:v>
                </c:pt>
                <c:pt idx="2">
                  <c:v>Frankrike</c:v>
                </c:pt>
                <c:pt idx="3">
                  <c:v>Spanien</c:v>
                </c:pt>
                <c:pt idx="4">
                  <c:v>Singapore</c:v>
                </c:pt>
                <c:pt idx="5">
                  <c:v>Italien</c:v>
                </c:pt>
                <c:pt idx="6">
                  <c:v>Kina</c:v>
                </c:pt>
                <c:pt idx="7">
                  <c:v>Nederländerna</c:v>
                </c:pt>
                <c:pt idx="8">
                  <c:v>Japan</c:v>
                </c:pt>
                <c:pt idx="9">
                  <c:v>USA</c:v>
                </c:pt>
              </c:strCache>
            </c:strRef>
          </c:cat>
          <c:val>
            <c:numRef>
              <c:f>Sheet1!$B$2:$B$11</c:f>
              <c:numCache>
                <c:formatCode>General</c:formatCode>
                <c:ptCount val="10"/>
                <c:pt idx="0">
                  <c:v>83</c:v>
                </c:pt>
                <c:pt idx="1">
                  <c:v>80</c:v>
                </c:pt>
                <c:pt idx="2">
                  <c:v>73</c:v>
                </c:pt>
                <c:pt idx="3">
                  <c:v>66</c:v>
                </c:pt>
                <c:pt idx="4">
                  <c:v>62</c:v>
                </c:pt>
                <c:pt idx="5">
                  <c:v>50</c:v>
                </c:pt>
                <c:pt idx="6">
                  <c:v>32</c:v>
                </c:pt>
                <c:pt idx="7">
                  <c:v>32</c:v>
                </c:pt>
                <c:pt idx="8">
                  <c:v>27</c:v>
                </c:pt>
                <c:pt idx="9">
                  <c:v>24</c:v>
                </c:pt>
              </c:numCache>
            </c:numRef>
          </c:val>
          <c:extLst>
            <c:ext xmlns:c16="http://schemas.microsoft.com/office/drawing/2014/chart" uri="{C3380CC4-5D6E-409C-BE32-E72D297353CC}">
              <c16:uniqueId val="{00000000-605C-42DE-B983-37438E1EC6FA}"/>
            </c:ext>
          </c:extLst>
        </c:ser>
        <c:ser>
          <c:idx val="1"/>
          <c:order val="1"/>
          <c:tx>
            <c:strRef>
              <c:f>Sheet1!$C$1</c:f>
              <c:strCache>
                <c:ptCount val="1"/>
                <c:pt idx="0">
                  <c:v>KTH-studenter som reser till andra universitet, kvinnor2</c:v>
                </c:pt>
              </c:strCache>
            </c:strRef>
          </c:tx>
          <c:spPr>
            <a:solidFill>
              <a:srgbClr val="E86A58"/>
            </a:solidFill>
            <a:ln>
              <a:noFill/>
            </a:ln>
            <a:effectLst/>
          </c:spPr>
          <c:invertIfNegative val="0"/>
          <c:cat>
            <c:strRef>
              <c:f>Sheet1!$A$2:$A$11</c:f>
              <c:strCache>
                <c:ptCount val="10"/>
                <c:pt idx="0">
                  <c:v>Tyskland</c:v>
                </c:pt>
                <c:pt idx="1">
                  <c:v>Schweiz</c:v>
                </c:pt>
                <c:pt idx="2">
                  <c:v>Frankrike</c:v>
                </c:pt>
                <c:pt idx="3">
                  <c:v>Spanien</c:v>
                </c:pt>
                <c:pt idx="4">
                  <c:v>Singapore</c:v>
                </c:pt>
                <c:pt idx="5">
                  <c:v>Italien</c:v>
                </c:pt>
                <c:pt idx="6">
                  <c:v>Kina</c:v>
                </c:pt>
                <c:pt idx="7">
                  <c:v>Nederländerna</c:v>
                </c:pt>
                <c:pt idx="8">
                  <c:v>Japan</c:v>
                </c:pt>
                <c:pt idx="9">
                  <c:v>USA</c:v>
                </c:pt>
              </c:strCache>
            </c:strRef>
          </c:cat>
          <c:val>
            <c:numRef>
              <c:f>Sheet1!$C$2:$C$11</c:f>
              <c:numCache>
                <c:formatCode>General</c:formatCode>
                <c:ptCount val="10"/>
                <c:pt idx="0">
                  <c:v>34</c:v>
                </c:pt>
                <c:pt idx="1">
                  <c:v>35</c:v>
                </c:pt>
                <c:pt idx="2">
                  <c:v>34</c:v>
                </c:pt>
                <c:pt idx="3">
                  <c:v>30</c:v>
                </c:pt>
                <c:pt idx="4">
                  <c:v>32</c:v>
                </c:pt>
                <c:pt idx="5">
                  <c:v>35</c:v>
                </c:pt>
                <c:pt idx="6">
                  <c:v>36</c:v>
                </c:pt>
                <c:pt idx="7">
                  <c:v>33</c:v>
                </c:pt>
                <c:pt idx="8">
                  <c:v>17</c:v>
                </c:pt>
                <c:pt idx="9">
                  <c:v>13</c:v>
                </c:pt>
              </c:numCache>
            </c:numRef>
          </c:val>
          <c:extLst>
            <c:ext xmlns:c16="http://schemas.microsoft.com/office/drawing/2014/chart" uri="{C3380CC4-5D6E-409C-BE32-E72D297353CC}">
              <c16:uniqueId val="{00000001-605C-42DE-B983-37438E1EC6FA}"/>
            </c:ext>
          </c:extLst>
        </c:ser>
        <c:dLbls>
          <c:showLegendKey val="0"/>
          <c:showVal val="0"/>
          <c:showCatName val="0"/>
          <c:showSerName val="0"/>
          <c:showPercent val="0"/>
          <c:showBubbleSize val="0"/>
        </c:dLbls>
        <c:gapWidth val="100"/>
        <c:overlap val="100"/>
        <c:axId val="588833096"/>
        <c:axId val="588835392"/>
      </c:barChart>
      <c:catAx>
        <c:axId val="5888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88835392"/>
        <c:crosses val="autoZero"/>
        <c:auto val="1"/>
        <c:lblAlgn val="ctr"/>
        <c:lblOffset val="100"/>
        <c:noMultiLvlLbl val="0"/>
      </c:catAx>
      <c:valAx>
        <c:axId val="58883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888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520360795733462E-2"/>
          <c:y val="7.2064743954196264E-2"/>
          <c:w val="0.95347963920426659"/>
          <c:h val="0.68534219137113817"/>
        </c:manualLayout>
      </c:layout>
      <c:barChart>
        <c:barDir val="col"/>
        <c:grouping val="clustered"/>
        <c:varyColors val="0"/>
        <c:ser>
          <c:idx val="0"/>
          <c:order val="0"/>
          <c:tx>
            <c:strRef>
              <c:f>'Land, alla nya reg 21-22'!$B$1</c:f>
              <c:strCache>
                <c:ptCount val="1"/>
                <c:pt idx="0">
                  <c:v>2022</c:v>
                </c:pt>
              </c:strCache>
            </c:strRef>
          </c:tx>
          <c:spPr>
            <a:solidFill>
              <a:srgbClr val="E86A58"/>
            </a:solidFill>
            <a:ln>
              <a:noFill/>
            </a:ln>
            <a:effectLst/>
          </c:spPr>
          <c:invertIfNegative val="0"/>
          <c:cat>
            <c:strRef>
              <c:f>'Land, alla nya reg 21-22'!$A$2:$A$19</c:f>
              <c:strCache>
                <c:ptCount val="18"/>
                <c:pt idx="0">
                  <c:v>Kina</c:v>
                </c:pt>
                <c:pt idx="1">
                  <c:v>Sverige</c:v>
                </c:pt>
                <c:pt idx="2">
                  <c:v>Indien</c:v>
                </c:pt>
                <c:pt idx="3">
                  <c:v>Tyskland</c:v>
                </c:pt>
                <c:pt idx="4">
                  <c:v>Italien</c:v>
                </c:pt>
                <c:pt idx="5">
                  <c:v>Nederländerna</c:v>
                </c:pt>
                <c:pt idx="6">
                  <c:v>Indonesien</c:v>
                </c:pt>
                <c:pt idx="7">
                  <c:v>USA</c:v>
                </c:pt>
                <c:pt idx="8">
                  <c:v>Portugal</c:v>
                </c:pt>
                <c:pt idx="9">
                  <c:v>Storbritannien</c:v>
                </c:pt>
                <c:pt idx="10">
                  <c:v>Spanien</c:v>
                </c:pt>
                <c:pt idx="11">
                  <c:v>Grekland</c:v>
                </c:pt>
                <c:pt idx="12">
                  <c:v>Taiwan</c:v>
                </c:pt>
                <c:pt idx="13">
                  <c:v>Island</c:v>
                </c:pt>
                <c:pt idx="14">
                  <c:v>Mexiko</c:v>
                </c:pt>
                <c:pt idx="15">
                  <c:v>Iran</c:v>
                </c:pt>
                <c:pt idx="16">
                  <c:v>Finland</c:v>
                </c:pt>
                <c:pt idx="17">
                  <c:v>Kanada</c:v>
                </c:pt>
              </c:strCache>
            </c:strRef>
          </c:cat>
          <c:val>
            <c:numRef>
              <c:f>'Land, alla nya reg 21-22'!$B$2:$B$19</c:f>
              <c:numCache>
                <c:formatCode>General</c:formatCode>
                <c:ptCount val="18"/>
                <c:pt idx="0">
                  <c:v>230</c:v>
                </c:pt>
                <c:pt idx="1">
                  <c:v>160</c:v>
                </c:pt>
                <c:pt idx="2">
                  <c:v>201</c:v>
                </c:pt>
                <c:pt idx="3">
                  <c:v>67</c:v>
                </c:pt>
                <c:pt idx="4">
                  <c:v>41</c:v>
                </c:pt>
                <c:pt idx="5">
                  <c:v>32</c:v>
                </c:pt>
                <c:pt idx="6">
                  <c:v>11</c:v>
                </c:pt>
                <c:pt idx="7">
                  <c:v>36</c:v>
                </c:pt>
                <c:pt idx="8">
                  <c:v>12</c:v>
                </c:pt>
                <c:pt idx="9">
                  <c:v>34</c:v>
                </c:pt>
                <c:pt idx="10">
                  <c:v>34</c:v>
                </c:pt>
                <c:pt idx="11">
                  <c:v>33</c:v>
                </c:pt>
                <c:pt idx="12">
                  <c:v>16</c:v>
                </c:pt>
                <c:pt idx="13">
                  <c:v>36</c:v>
                </c:pt>
                <c:pt idx="14">
                  <c:v>13</c:v>
                </c:pt>
                <c:pt idx="15">
                  <c:v>17</c:v>
                </c:pt>
                <c:pt idx="17">
                  <c:v>7</c:v>
                </c:pt>
              </c:numCache>
            </c:numRef>
          </c:val>
          <c:extLst>
            <c:ext xmlns:c16="http://schemas.microsoft.com/office/drawing/2014/chart" uri="{C3380CC4-5D6E-409C-BE32-E72D297353CC}">
              <c16:uniqueId val="{00000000-C369-4823-A069-9533377015F3}"/>
            </c:ext>
          </c:extLst>
        </c:ser>
        <c:ser>
          <c:idx val="1"/>
          <c:order val="1"/>
          <c:tx>
            <c:strRef>
              <c:f>'Land, alla nya reg 21-22'!$C$1</c:f>
              <c:strCache>
                <c:ptCount val="1"/>
                <c:pt idx="0">
                  <c:v>2023</c:v>
                </c:pt>
              </c:strCache>
            </c:strRef>
          </c:tx>
          <c:spPr>
            <a:solidFill>
              <a:srgbClr val="1C434C"/>
            </a:solidFill>
            <a:ln>
              <a:noFill/>
            </a:ln>
            <a:effectLst/>
          </c:spPr>
          <c:invertIfNegative val="0"/>
          <c:cat>
            <c:strRef>
              <c:f>'Land, alla nya reg 21-22'!$A$2:$A$19</c:f>
              <c:strCache>
                <c:ptCount val="18"/>
                <c:pt idx="0">
                  <c:v>Kina</c:v>
                </c:pt>
                <c:pt idx="1">
                  <c:v>Sverige</c:v>
                </c:pt>
                <c:pt idx="2">
                  <c:v>Indien</c:v>
                </c:pt>
                <c:pt idx="3">
                  <c:v>Tyskland</c:v>
                </c:pt>
                <c:pt idx="4">
                  <c:v>Italien</c:v>
                </c:pt>
                <c:pt idx="5">
                  <c:v>Nederländerna</c:v>
                </c:pt>
                <c:pt idx="6">
                  <c:v>Indonesien</c:v>
                </c:pt>
                <c:pt idx="7">
                  <c:v>USA</c:v>
                </c:pt>
                <c:pt idx="8">
                  <c:v>Portugal</c:v>
                </c:pt>
                <c:pt idx="9">
                  <c:v>Storbritannien</c:v>
                </c:pt>
                <c:pt idx="10">
                  <c:v>Spanien</c:v>
                </c:pt>
                <c:pt idx="11">
                  <c:v>Grekland</c:v>
                </c:pt>
                <c:pt idx="12">
                  <c:v>Taiwan</c:v>
                </c:pt>
                <c:pt idx="13">
                  <c:v>Island</c:v>
                </c:pt>
                <c:pt idx="14">
                  <c:v>Mexiko</c:v>
                </c:pt>
                <c:pt idx="15">
                  <c:v>Iran</c:v>
                </c:pt>
                <c:pt idx="16">
                  <c:v>Finland</c:v>
                </c:pt>
                <c:pt idx="17">
                  <c:v>Kanada</c:v>
                </c:pt>
              </c:strCache>
            </c:strRef>
          </c:cat>
          <c:val>
            <c:numRef>
              <c:f>'Land, alla nya reg 21-22'!$C$2:$C$19</c:f>
              <c:numCache>
                <c:formatCode>General</c:formatCode>
                <c:ptCount val="18"/>
                <c:pt idx="0">
                  <c:v>243</c:v>
                </c:pt>
                <c:pt idx="1">
                  <c:v>276</c:v>
                </c:pt>
                <c:pt idx="2">
                  <c:v>191</c:v>
                </c:pt>
                <c:pt idx="3">
                  <c:v>68</c:v>
                </c:pt>
                <c:pt idx="4">
                  <c:v>88</c:v>
                </c:pt>
                <c:pt idx="5">
                  <c:v>43</c:v>
                </c:pt>
                <c:pt idx="6">
                  <c:v>29</c:v>
                </c:pt>
                <c:pt idx="7">
                  <c:v>37</c:v>
                </c:pt>
                <c:pt idx="8">
                  <c:v>20</c:v>
                </c:pt>
                <c:pt idx="9">
                  <c:v>45</c:v>
                </c:pt>
                <c:pt idx="10">
                  <c:v>47</c:v>
                </c:pt>
                <c:pt idx="11">
                  <c:v>38</c:v>
                </c:pt>
                <c:pt idx="12">
                  <c:v>7</c:v>
                </c:pt>
                <c:pt idx="13">
                  <c:v>33</c:v>
                </c:pt>
                <c:pt idx="14">
                  <c:v>8</c:v>
                </c:pt>
                <c:pt idx="15">
                  <c:v>16</c:v>
                </c:pt>
                <c:pt idx="16">
                  <c:v>14</c:v>
                </c:pt>
                <c:pt idx="17">
                  <c:v>17</c:v>
                </c:pt>
              </c:numCache>
            </c:numRef>
          </c:val>
          <c:extLst>
            <c:ext xmlns:c16="http://schemas.microsoft.com/office/drawing/2014/chart" uri="{C3380CC4-5D6E-409C-BE32-E72D297353CC}">
              <c16:uniqueId val="{00000001-C369-4823-A069-9533377015F3}"/>
            </c:ext>
          </c:extLst>
        </c:ser>
        <c:ser>
          <c:idx val="2"/>
          <c:order val="2"/>
          <c:tx>
            <c:strRef>
              <c:f>'Land, alla nya reg 21-22'!$D$1</c:f>
              <c:strCache>
                <c:ptCount val="1"/>
                <c:pt idx="0">
                  <c:v>2024</c:v>
                </c:pt>
              </c:strCache>
            </c:strRef>
          </c:tx>
          <c:spPr>
            <a:solidFill>
              <a:srgbClr val="339C9C"/>
            </a:solidFill>
            <a:ln>
              <a:noFill/>
            </a:ln>
            <a:effectLst/>
          </c:spPr>
          <c:invertIfNegative val="0"/>
          <c:cat>
            <c:strRef>
              <c:f>'Land, alla nya reg 21-22'!$A$2:$A$19</c:f>
              <c:strCache>
                <c:ptCount val="18"/>
                <c:pt idx="0">
                  <c:v>Kina</c:v>
                </c:pt>
                <c:pt idx="1">
                  <c:v>Sverige</c:v>
                </c:pt>
                <c:pt idx="2">
                  <c:v>Indien</c:v>
                </c:pt>
                <c:pt idx="3">
                  <c:v>Tyskland</c:v>
                </c:pt>
                <c:pt idx="4">
                  <c:v>Italien</c:v>
                </c:pt>
                <c:pt idx="5">
                  <c:v>Nederländerna</c:v>
                </c:pt>
                <c:pt idx="6">
                  <c:v>Indonesien</c:v>
                </c:pt>
                <c:pt idx="7">
                  <c:v>USA</c:v>
                </c:pt>
                <c:pt idx="8">
                  <c:v>Portugal</c:v>
                </c:pt>
                <c:pt idx="9">
                  <c:v>Storbritannien</c:v>
                </c:pt>
                <c:pt idx="10">
                  <c:v>Spanien</c:v>
                </c:pt>
                <c:pt idx="11">
                  <c:v>Grekland</c:v>
                </c:pt>
                <c:pt idx="12">
                  <c:v>Taiwan</c:v>
                </c:pt>
                <c:pt idx="13">
                  <c:v>Island</c:v>
                </c:pt>
                <c:pt idx="14">
                  <c:v>Mexiko</c:v>
                </c:pt>
                <c:pt idx="15">
                  <c:v>Iran</c:v>
                </c:pt>
                <c:pt idx="16">
                  <c:v>Finland</c:v>
                </c:pt>
                <c:pt idx="17">
                  <c:v>Kanada</c:v>
                </c:pt>
              </c:strCache>
            </c:strRef>
          </c:cat>
          <c:val>
            <c:numRef>
              <c:f>'Land, alla nya reg 21-22'!$D$2:$D$19</c:f>
              <c:numCache>
                <c:formatCode>General</c:formatCode>
                <c:ptCount val="18"/>
                <c:pt idx="0">
                  <c:v>401</c:v>
                </c:pt>
                <c:pt idx="1">
                  <c:v>289</c:v>
                </c:pt>
                <c:pt idx="2">
                  <c:v>223</c:v>
                </c:pt>
                <c:pt idx="3">
                  <c:v>93</c:v>
                </c:pt>
                <c:pt idx="4">
                  <c:v>90</c:v>
                </c:pt>
                <c:pt idx="5">
                  <c:v>60</c:v>
                </c:pt>
                <c:pt idx="6">
                  <c:v>54</c:v>
                </c:pt>
                <c:pt idx="7">
                  <c:v>53</c:v>
                </c:pt>
                <c:pt idx="8">
                  <c:v>49</c:v>
                </c:pt>
                <c:pt idx="9">
                  <c:v>45</c:v>
                </c:pt>
                <c:pt idx="10">
                  <c:v>39</c:v>
                </c:pt>
                <c:pt idx="11">
                  <c:v>35</c:v>
                </c:pt>
                <c:pt idx="12">
                  <c:v>24</c:v>
                </c:pt>
                <c:pt idx="13">
                  <c:v>23</c:v>
                </c:pt>
                <c:pt idx="14">
                  <c:v>23</c:v>
                </c:pt>
                <c:pt idx="15">
                  <c:v>21</c:v>
                </c:pt>
                <c:pt idx="16">
                  <c:v>21</c:v>
                </c:pt>
                <c:pt idx="17">
                  <c:v>20</c:v>
                </c:pt>
              </c:numCache>
            </c:numRef>
          </c:val>
          <c:extLst>
            <c:ext xmlns:c16="http://schemas.microsoft.com/office/drawing/2014/chart" uri="{C3380CC4-5D6E-409C-BE32-E72D297353CC}">
              <c16:uniqueId val="{00000002-C369-4823-A069-9533377015F3}"/>
            </c:ext>
          </c:extLst>
        </c:ser>
        <c:dLbls>
          <c:showLegendKey val="0"/>
          <c:showVal val="0"/>
          <c:showCatName val="0"/>
          <c:showSerName val="0"/>
          <c:showPercent val="0"/>
          <c:showBubbleSize val="0"/>
        </c:dLbls>
        <c:gapWidth val="181"/>
        <c:overlap val="-20"/>
        <c:axId val="318507064"/>
        <c:axId val="318508704"/>
      </c:barChart>
      <c:catAx>
        <c:axId val="31850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8508704"/>
        <c:crosses val="autoZero"/>
        <c:auto val="1"/>
        <c:lblAlgn val="ctr"/>
        <c:lblOffset val="100"/>
        <c:noMultiLvlLbl val="0"/>
      </c:catAx>
      <c:valAx>
        <c:axId val="31850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8507064"/>
        <c:crosses val="autoZero"/>
        <c:crossBetween val="between"/>
      </c:valAx>
      <c:spPr>
        <a:noFill/>
        <a:ln>
          <a:noFill/>
        </a:ln>
        <a:effectLst/>
      </c:spPr>
    </c:plotArea>
    <c:legend>
      <c:legendPos val="b"/>
      <c:layout>
        <c:manualLayout>
          <c:xMode val="edge"/>
          <c:yMode val="edge"/>
          <c:x val="0.40367012766676563"/>
          <c:y val="0.91433279870833595"/>
          <c:w val="0.173531409715482"/>
          <c:h val="5.399796435287600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8A_49F1486D.xml><?xml version="1.0" encoding="utf-8"?>
<p188:cmLst xmlns:a="http://schemas.openxmlformats.org/drawingml/2006/main" xmlns:r="http://schemas.openxmlformats.org/officeDocument/2006/relationships" xmlns:p188="http://schemas.microsoft.com/office/powerpoint/2018/8/main">
  <p188:cm id="{D74A108B-97DD-423C-9D63-C028A85F2398}" authorId="{8C6AA67B-ACBA-2351-3B7E-E1FE9CE1A5EA}" created="2026-08-18T08:20:56.183">
    <ac:txMkLst xmlns:ac="http://schemas.microsoft.com/office/drawing/2013/main/command">
      <pc:docMk xmlns:pc="http://schemas.microsoft.com/office/powerpoint/2013/main/command"/>
      <pc:sldMk xmlns:pc="http://schemas.microsoft.com/office/powerpoint/2013/main/command" cId="1240549485" sldId="394"/>
      <ac:spMk id="2" creationId="{6400BB67-DF63-CF86-9ABA-57147754C65C}"/>
      <ac:txMk cp="0" len="30">
        <ac:context len="149" hash="2252455877"/>
      </ac:txMk>
    </ac:txMkLst>
    <p188:pos x="3196166" y="761999"/>
    <p188:txBody>
      <a:bodyPr/>
      <a:lstStyle/>
      <a:p>
        <a:r>
          <a:rPr lang="sv-SE"/>
          <a:t>Kolla med Marilyn Klarin - ändra bild (från nedlagt labb)</a:t>
        </a:r>
      </a:p>
    </p188:txBody>
  </p188:cm>
</p188:cmLst>
</file>

<file path=ppt/comments/modernComment_153_EDB1D627.xml><?xml version="1.0" encoding="utf-8"?>
<p188:cmLst xmlns:a="http://schemas.openxmlformats.org/drawingml/2006/main" xmlns:r="http://schemas.openxmlformats.org/officeDocument/2006/relationships" xmlns:p188="http://schemas.microsoft.com/office/powerpoint/2018/8/main">
  <p188:cm id="{6D85E21B-C7CC-4D12-B1C7-3FE0585C5DCF}" authorId="{8C6AA67B-ACBA-2351-3B7E-E1FE9CE1A5EA}" created="2026-08-18T08:20:29.167">
    <ac:txMkLst xmlns:ac="http://schemas.microsoft.com/office/drawing/2013/main/command">
      <pc:docMk xmlns:pc="http://schemas.microsoft.com/office/powerpoint/2013/main/command"/>
      <pc:sldMk xmlns:pc="http://schemas.microsoft.com/office/powerpoint/2013/main/command" cId="3987854887" sldId="339"/>
      <ac:spMk id="2" creationId="{00000000-0000-0000-0000-000000000000}"/>
      <ac:txMk cp="0" len="11">
        <ac:context len="33" hash="1009195368"/>
      </ac:txMk>
    </ac:txMkLst>
    <p188:pos x="2144888" y="289277"/>
    <p188:txBody>
      <a:bodyPr/>
      <a:lstStyle/>
      <a:p>
        <a:r>
          <a:rPr lang="sv-SE"/>
          <a:t>Bra slide - gör likartade för andra starka områden utifrån exempel från film med Annika.</a:t>
        </a:r>
      </a:p>
    </p188:txBody>
  </p188:cm>
</p188:cmLst>
</file>

<file path=ppt/comments/modernComment_176_D981697B.xml><?xml version="1.0" encoding="utf-8"?>
<p188:cmLst xmlns:a="http://schemas.openxmlformats.org/drawingml/2006/main" xmlns:r="http://schemas.openxmlformats.org/officeDocument/2006/relationships" xmlns:p188="http://schemas.microsoft.com/office/powerpoint/2018/8/main">
  <p188:cm id="{E8623B12-2D8D-40A3-8FC7-80EDFEE71D83}" authorId="{8C6AA67B-ACBA-2351-3B7E-E1FE9CE1A5EA}" created="2026-08-18T08:19:46.995">
    <ac:txMkLst xmlns:ac="http://schemas.microsoft.com/office/drawing/2013/main/command">
      <pc:docMk xmlns:pc="http://schemas.microsoft.com/office/powerpoint/2013/main/command"/>
      <pc:sldMk xmlns:pc="http://schemas.microsoft.com/office/powerpoint/2013/main/command" cId="3649137019" sldId="374"/>
      <ac:spMk id="21" creationId="{B02724E4-023A-931A-2EC1-D28A0B8E577B}"/>
      <ac:txMk cp="0" len="6">
        <ac:context len="43" hash="2308229341"/>
      </ac:txMk>
    </ac:txMkLst>
    <p188:pos x="1333500" y="268111"/>
    <p188:txBody>
      <a:bodyPr/>
      <a:lstStyle/>
      <a:p>
        <a:r>
          <a:rPr lang="sv-SE"/>
          <a:t>Lägg till de största svenska som Wallenberg och VR</a:t>
        </a:r>
      </a:p>
    </p188:txBody>
  </p188:cm>
  <p188:cm id="{E3E1CEF1-3794-4701-8A15-556ED7106D19}" authorId="{8C6AA67B-ACBA-2351-3B7E-E1FE9CE1A5EA}" created="2026-08-18T08:20:05.777">
    <ac:txMkLst xmlns:ac="http://schemas.microsoft.com/office/drawing/2013/main/command">
      <pc:docMk xmlns:pc="http://schemas.microsoft.com/office/powerpoint/2013/main/command"/>
      <pc:sldMk xmlns:pc="http://schemas.microsoft.com/office/powerpoint/2013/main/command" cId="3649137019" sldId="374"/>
      <ac:graphicFrameMk id="5" creationId="{753E1628-D690-1382-C218-0F9A826B870B}"/>
      <ac:tblMk/>
      <ac:tcMk rowId="2270877348" colId="3239206422"/>
      <ac:txMk cp="0" len="42">
        <ac:context len="43" hash="1627149824"/>
      </ac:txMk>
    </ac:txMkLst>
    <p188:pos x="5806722" y="1516944"/>
    <p188:txBody>
      <a:bodyPr/>
      <a:lstStyle/>
      <a:p>
        <a:r>
          <a:rPr lang="sv-SE"/>
          <a:t>Se över med Peter Kjellberg</a:t>
        </a:r>
      </a:p>
    </p188:txBody>
  </p188:cm>
</p188:cmLst>
</file>

<file path=ppt/comments/modernComment_181_B49D6F74.xml><?xml version="1.0" encoding="utf-8"?>
<p188:cmLst xmlns:a="http://schemas.openxmlformats.org/drawingml/2006/main" xmlns:r="http://schemas.openxmlformats.org/officeDocument/2006/relationships" xmlns:p188="http://schemas.microsoft.com/office/powerpoint/2018/8/main">
  <p188:cm id="{969B546A-088A-4C86-882F-594A4AEC2E60}" authorId="{8C6AA67B-ACBA-2351-3B7E-E1FE9CE1A5EA}" created="2026-08-18T08:21:36.136">
    <ac:txMkLst xmlns:ac="http://schemas.microsoft.com/office/drawing/2013/main/command">
      <pc:docMk xmlns:pc="http://schemas.microsoft.com/office/powerpoint/2013/main/command"/>
      <pc:sldMk xmlns:pc="http://schemas.microsoft.com/office/powerpoint/2013/main/command" cId="3030216564" sldId="385"/>
      <ac:spMk id="2" creationId="{B257B28A-E114-D069-7D66-848A24E4DAA5}"/>
      <ac:txMk cp="0" len="17">
        <ac:context len="18" hash="4066540394"/>
      </ac:txMk>
    </ac:txMkLst>
    <p188:pos x="3428999" y="268111"/>
    <p188:txBody>
      <a:bodyPr/>
      <a:lstStyle/>
      <a:p>
        <a:r>
          <a:rPr lang="sv-SE"/>
          <a:t>Se över med Johan Schuber - göra underrubrik till rubrik?</a:t>
        </a:r>
      </a:p>
    </p188:txBody>
  </p188:cm>
</p188:cmLst>
</file>

<file path=ppt/comments/modernComment_182_C446075D.xml><?xml version="1.0" encoding="utf-8"?>
<p188:cmLst xmlns:a="http://schemas.openxmlformats.org/drawingml/2006/main" xmlns:r="http://schemas.openxmlformats.org/officeDocument/2006/relationships" xmlns:p188="http://schemas.microsoft.com/office/powerpoint/2018/8/main">
  <p188:cm id="{DE4DA7D7-639F-4C41-896E-0CE44E7E1631}" authorId="{8C6AA67B-ACBA-2351-3B7E-E1FE9CE1A5EA}" created="2026-08-18T08:23:34.308">
    <ac:txMkLst xmlns:ac="http://schemas.microsoft.com/office/drawing/2013/main/command">
      <pc:docMk xmlns:pc="http://schemas.microsoft.com/office/powerpoint/2013/main/command"/>
      <pc:sldMk xmlns:pc="http://schemas.microsoft.com/office/powerpoint/2013/main/command" cId="3292923741" sldId="386"/>
      <ac:spMk id="2" creationId="{EDD02716-21AA-4FB2-4267-8094F1F5B2B4}"/>
      <ac:txMk cp="0" len="5">
        <ac:context len="39" hash="2643351718"/>
      </ac:txMk>
    </ac:txMkLst>
    <p188:pos x="1135944" y="268111"/>
    <p188:txBody>
      <a:bodyPr/>
      <a:lstStyle/>
      <a:p>
        <a:r>
          <a:rPr lang="sv-SE"/>
          <a:t>Funkar bra och används!</a:t>
        </a:r>
      </a:p>
    </p188:txBody>
  </p188:cm>
</p188:cmLst>
</file>

<file path=ppt/comments/modernComment_183_D9DEC5E.xml><?xml version="1.0" encoding="utf-8"?>
<p188:cmLst xmlns:a="http://schemas.openxmlformats.org/drawingml/2006/main" xmlns:r="http://schemas.openxmlformats.org/officeDocument/2006/relationships" xmlns:p188="http://schemas.microsoft.com/office/powerpoint/2018/8/main">
  <p188:cm id="{C1CC6FDB-DBF9-42E0-A251-7C30BB2BFA6A}" authorId="{8C6AA67B-ACBA-2351-3B7E-E1FE9CE1A5EA}" created="2026-08-18T08:21:17.652">
    <ac:txMkLst xmlns:ac="http://schemas.microsoft.com/office/drawing/2013/main/command">
      <pc:docMk xmlns:pc="http://schemas.microsoft.com/office/powerpoint/2013/main/command"/>
      <pc:sldMk xmlns:pc="http://schemas.microsoft.com/office/powerpoint/2013/main/command" cId="228453470" sldId="387"/>
      <ac:spMk id="2" creationId="{6C4DB094-05F4-5D53-653A-AC65CE01CC55}"/>
      <ac:txMk cp="0" len="10">
        <ac:context len="24" hash="2728199412"/>
      </ac:txMk>
    </ac:txMkLst>
    <p188:pos x="2271888" y="268111"/>
    <p188:txBody>
      <a:bodyPr/>
      <a:lstStyle/>
      <a:p>
        <a:r>
          <a:rPr lang="sv-SE"/>
          <a:t>Funkar bra - kanske ta en roligare bild?</a:t>
        </a:r>
      </a:p>
    </p188:txBody>
  </p188:cm>
  <p188:cm id="{707C3A74-21C7-4A1B-9D6E-394531DC9556}" authorId="{8C6AA67B-ACBA-2351-3B7E-E1FE9CE1A5EA}" created="2026-08-18T08:22:26.433">
    <ac:txMkLst xmlns:ac="http://schemas.microsoft.com/office/drawing/2013/main/command">
      <pc:docMk xmlns:pc="http://schemas.microsoft.com/office/powerpoint/2013/main/command"/>
      <pc:sldMk xmlns:pc="http://schemas.microsoft.com/office/powerpoint/2013/main/command" cId="228453470" sldId="387"/>
      <ac:spMk id="4" creationId="{B5EEB588-AA7E-CEB2-070A-4D8937A30F8F}"/>
      <ac:txMk cp="0" len="6">
        <ac:context len="187" hash="126634393"/>
      </ac:txMk>
    </ac:txMkLst>
    <p188:pos x="903111" y="239888"/>
    <p188:txBody>
      <a:bodyPr/>
      <a:lstStyle/>
      <a:p>
        <a:r>
          <a:rPr lang="sv-SE"/>
          <a:t>Fått en kommentar; hur kan Teknik vara lika stort som Teknikhistoria - se över vilka områden som står där. Kolla med Johan Schuber.</a:t>
        </a:r>
      </a:p>
    </p188:txBody>
  </p188:cm>
  <p188:cm id="{E6482181-8FD8-47EF-B497-124AEAB89EBD}" authorId="{8C6AA67B-ACBA-2351-3B7E-E1FE9CE1A5EA}" created="2026-08-18T08:23:21.793">
    <ac:txMkLst xmlns:ac="http://schemas.microsoft.com/office/drawing/2013/main/command">
      <pc:docMk xmlns:pc="http://schemas.microsoft.com/office/powerpoint/2013/main/command"/>
      <pc:sldMk xmlns:pc="http://schemas.microsoft.com/office/powerpoint/2013/main/command" cId="228453470" sldId="387"/>
      <ac:spMk id="4" creationId="{B5EEB588-AA7E-CEB2-070A-4D8937A30F8F}"/>
      <ac:txMk cp="155" len="14">
        <ac:context len="187" hash="126634393"/>
      </ac:txMk>
    </ac:txMkLst>
    <p188:pos x="1566333" y="3570111"/>
    <p188:txBody>
      <a:bodyPr/>
      <a:lstStyle/>
      <a:p>
        <a:r>
          <a:rPr lang="sv-SE"/>
          <a:t>Gruppera på annat sätt inom större områden/kluser - såsom Samhällsvetenskap. Ej balanserad lista. Bra att det finns en bredd men se över hur det presenteras och grupperas.</a:t>
        </a:r>
      </a:p>
    </p188:txBody>
  </p188:cm>
</p188:cmLst>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BFAB18-45D4-4094-8FDD-12890D5E6A18}" type="doc">
      <dgm:prSet loTypeId="urn:microsoft.com/office/officeart/2016/7/layout/RepeatingBendingProcessNew" loCatId="process" qsTypeId="urn:microsoft.com/office/officeart/2005/8/quickstyle/simple1#1" qsCatId="simple" csTypeId="urn:microsoft.com/office/officeart/2005/8/colors/accent3_2#1" csCatId="accent3" phldr="1"/>
      <dgm:spPr/>
      <dgm:t>
        <a:bodyPr/>
        <a:lstStyle/>
        <a:p>
          <a:endParaRPr lang="en-US"/>
        </a:p>
      </dgm:t>
    </dgm:pt>
    <dgm:pt modelId="{D0068D2A-CE0C-4F06-8C88-103B0E6E607E}">
      <dgm:prSet/>
      <dgm:spPr/>
      <dgm:t>
        <a:bodyPr/>
        <a:lstStyle/>
        <a:p>
          <a:r>
            <a:rPr lang="en-US" b="1" err="1"/>
            <a:t>Ledarskap</a:t>
          </a:r>
          <a:endParaRPr lang="en-US" b="1"/>
        </a:p>
      </dgm:t>
    </dgm:pt>
    <dgm:pt modelId="{C234BFA0-5E34-49D9-A2DC-E73E4E633CA8}" type="parTrans" cxnId="{BF231261-0A95-4F6C-A361-4A62FB83C98D}">
      <dgm:prSet/>
      <dgm:spPr/>
      <dgm:t>
        <a:bodyPr/>
        <a:lstStyle/>
        <a:p>
          <a:endParaRPr lang="en-US" b="1"/>
        </a:p>
      </dgm:t>
    </dgm:pt>
    <dgm:pt modelId="{EC7DBCB7-5352-4CFE-98BA-5C4A320F3FE0}" type="sibTrans" cxnId="{BF231261-0A95-4F6C-A361-4A62FB83C98D}">
      <dgm:prSet/>
      <dgm:spPr/>
      <dgm:t>
        <a:bodyPr/>
        <a:lstStyle/>
        <a:p>
          <a:endParaRPr lang="en-US" b="1"/>
        </a:p>
      </dgm:t>
    </dgm:pt>
    <dgm:pt modelId="{931E6BC8-1D3B-4A11-A5AD-F9A6E80C637B}">
      <dgm:prSet/>
      <dgm:spPr/>
      <dgm:t>
        <a:bodyPr/>
        <a:lstStyle/>
        <a:p>
          <a:r>
            <a:rPr lang="en-US" b="1" err="1"/>
            <a:t>Strategisk</a:t>
          </a:r>
          <a:r>
            <a:rPr lang="en-US" b="1" baseline="0"/>
            <a:t> </a:t>
          </a:r>
          <a:r>
            <a:rPr lang="en-US" b="1" baseline="0" err="1"/>
            <a:t>och</a:t>
          </a:r>
          <a:r>
            <a:rPr lang="en-US" b="1" baseline="0"/>
            <a:t> </a:t>
          </a:r>
          <a:r>
            <a:rPr lang="en-US" b="1" baseline="0" err="1"/>
            <a:t>aktiv</a:t>
          </a:r>
          <a:r>
            <a:rPr lang="en-US" b="1" baseline="0"/>
            <a:t> </a:t>
          </a:r>
          <a:r>
            <a:rPr lang="en-US" b="1" baseline="0" err="1"/>
            <a:t>miljöledning</a:t>
          </a:r>
          <a:endParaRPr lang="en-US" b="1"/>
        </a:p>
      </dgm:t>
    </dgm:pt>
    <dgm:pt modelId="{E64A466B-5186-4793-AC74-D628EB7B093C}" type="parTrans" cxnId="{6B00EE96-4891-4BFC-B800-64256B882317}">
      <dgm:prSet/>
      <dgm:spPr/>
      <dgm:t>
        <a:bodyPr/>
        <a:lstStyle/>
        <a:p>
          <a:endParaRPr lang="en-US" b="1"/>
        </a:p>
      </dgm:t>
    </dgm:pt>
    <dgm:pt modelId="{C076A617-A730-4D0C-B9FD-B17E0DF1AF7B}" type="sibTrans" cxnId="{6B00EE96-4891-4BFC-B800-64256B882317}">
      <dgm:prSet/>
      <dgm:spPr/>
      <dgm:t>
        <a:bodyPr/>
        <a:lstStyle/>
        <a:p>
          <a:endParaRPr lang="en-US" b="1"/>
        </a:p>
      </dgm:t>
    </dgm:pt>
    <dgm:pt modelId="{BB51B8A6-8873-47F5-9302-B1A1E974F903}">
      <dgm:prSet/>
      <dgm:spPr/>
      <dgm:t>
        <a:bodyPr/>
        <a:lstStyle/>
        <a:p>
          <a:r>
            <a:rPr lang="en-US" b="1" err="1"/>
            <a:t>Skydd</a:t>
          </a:r>
          <a:r>
            <a:rPr lang="en-US" b="1"/>
            <a:t> av </a:t>
          </a:r>
          <a:r>
            <a:rPr lang="en-US" b="1" err="1"/>
            <a:t>miljön</a:t>
          </a:r>
          <a:endParaRPr lang="en-US" b="1"/>
        </a:p>
      </dgm:t>
    </dgm:pt>
    <dgm:pt modelId="{3C8CA391-F351-4226-952C-CA721FD267D2}" type="parTrans" cxnId="{1778D3A3-5A53-4E53-BA5F-2139EC07660F}">
      <dgm:prSet/>
      <dgm:spPr/>
      <dgm:t>
        <a:bodyPr/>
        <a:lstStyle/>
        <a:p>
          <a:endParaRPr lang="en-US" b="1"/>
        </a:p>
      </dgm:t>
    </dgm:pt>
    <dgm:pt modelId="{0C5495A1-7734-4285-9C97-7F41444CB190}" type="sibTrans" cxnId="{1778D3A3-5A53-4E53-BA5F-2139EC07660F}">
      <dgm:prSet/>
      <dgm:spPr/>
      <dgm:t>
        <a:bodyPr/>
        <a:lstStyle/>
        <a:p>
          <a:endParaRPr lang="en-US" b="1"/>
        </a:p>
      </dgm:t>
    </dgm:pt>
    <dgm:pt modelId="{C2E0A6E9-7C1B-4D5C-A199-E1895EA160B1}">
      <dgm:prSet/>
      <dgm:spPr/>
      <dgm:t>
        <a:bodyPr/>
        <a:lstStyle/>
        <a:p>
          <a:r>
            <a:rPr lang="en-US" b="1" err="1"/>
            <a:t>Kontinuerliga</a:t>
          </a:r>
          <a:r>
            <a:rPr lang="en-US" b="1"/>
            <a:t> </a:t>
          </a:r>
          <a:r>
            <a:rPr lang="en-US" b="1" err="1"/>
            <a:t>förbättringar</a:t>
          </a:r>
          <a:endParaRPr lang="en-US" b="1"/>
        </a:p>
      </dgm:t>
    </dgm:pt>
    <dgm:pt modelId="{301520E7-5575-4D84-96B4-0EDA0E0D2ACF}" type="parTrans" cxnId="{125B63DE-069C-4CA0-95D5-72F9E7BB5CF7}">
      <dgm:prSet/>
      <dgm:spPr/>
      <dgm:t>
        <a:bodyPr/>
        <a:lstStyle/>
        <a:p>
          <a:endParaRPr lang="en-US" b="1"/>
        </a:p>
      </dgm:t>
    </dgm:pt>
    <dgm:pt modelId="{34EFED54-EB65-46EE-A217-20105E535F36}" type="sibTrans" cxnId="{125B63DE-069C-4CA0-95D5-72F9E7BB5CF7}">
      <dgm:prSet/>
      <dgm:spPr/>
      <dgm:t>
        <a:bodyPr/>
        <a:lstStyle/>
        <a:p>
          <a:endParaRPr lang="en-US" b="1"/>
        </a:p>
      </dgm:t>
    </dgm:pt>
    <dgm:pt modelId="{03DAF7E7-F799-45C5-B2B9-2DCDD105DD72}">
      <dgm:prSet/>
      <dgm:spPr/>
      <dgm:t>
        <a:bodyPr/>
        <a:lstStyle/>
        <a:p>
          <a:r>
            <a:rPr lang="en-US" b="1" err="1"/>
            <a:t>Livscykelperspektiv</a:t>
          </a:r>
          <a:endParaRPr lang="en-US" b="1"/>
        </a:p>
      </dgm:t>
    </dgm:pt>
    <dgm:pt modelId="{67312511-E530-4996-8B97-1D3FEBA7E036}" type="parTrans" cxnId="{E06CA7A1-9E57-4A35-B8C1-278525EB6C0D}">
      <dgm:prSet/>
      <dgm:spPr/>
      <dgm:t>
        <a:bodyPr/>
        <a:lstStyle/>
        <a:p>
          <a:endParaRPr lang="en-US" b="1"/>
        </a:p>
      </dgm:t>
    </dgm:pt>
    <dgm:pt modelId="{C6560F43-190D-4D5F-9A2A-A0D1019C0BE8}" type="sibTrans" cxnId="{E06CA7A1-9E57-4A35-B8C1-278525EB6C0D}">
      <dgm:prSet/>
      <dgm:spPr/>
      <dgm:t>
        <a:bodyPr/>
        <a:lstStyle/>
        <a:p>
          <a:endParaRPr lang="en-US" b="1"/>
        </a:p>
      </dgm:t>
    </dgm:pt>
    <dgm:pt modelId="{B55EFD4B-97C8-42A3-88C1-36C5B5849FDF}">
      <dgm:prSet/>
      <dgm:spPr/>
      <dgm:t>
        <a:bodyPr/>
        <a:lstStyle/>
        <a:p>
          <a:r>
            <a:rPr lang="en-US" b="1" err="1"/>
            <a:t>Delaktighet</a:t>
          </a:r>
          <a:r>
            <a:rPr lang="en-US" b="1"/>
            <a:t> </a:t>
          </a:r>
          <a:r>
            <a:rPr lang="en-US" b="1" err="1"/>
            <a:t>och</a:t>
          </a:r>
          <a:r>
            <a:rPr lang="en-US" b="1"/>
            <a:t> </a:t>
          </a:r>
          <a:r>
            <a:rPr lang="en-US" b="1" err="1"/>
            <a:t>ansvar</a:t>
          </a:r>
          <a:endParaRPr lang="en-US" b="1"/>
        </a:p>
      </dgm:t>
    </dgm:pt>
    <dgm:pt modelId="{65F735E5-6027-4E63-97D4-A4DC809155E5}" type="parTrans" cxnId="{EBC46302-A188-4BDA-B9F4-FA5F2D27853E}">
      <dgm:prSet/>
      <dgm:spPr/>
      <dgm:t>
        <a:bodyPr/>
        <a:lstStyle/>
        <a:p>
          <a:endParaRPr lang="en-US" b="1"/>
        </a:p>
      </dgm:t>
    </dgm:pt>
    <dgm:pt modelId="{40768A5A-7E3A-4485-AE3F-1CD1E469B6B8}" type="sibTrans" cxnId="{EBC46302-A188-4BDA-B9F4-FA5F2D27853E}">
      <dgm:prSet/>
      <dgm:spPr/>
      <dgm:t>
        <a:bodyPr/>
        <a:lstStyle/>
        <a:p>
          <a:endParaRPr lang="en-US" b="1"/>
        </a:p>
      </dgm:t>
    </dgm:pt>
    <dgm:pt modelId="{87CF7136-4BA4-4EE6-8048-D0D6B2F395CE}" type="pres">
      <dgm:prSet presAssocID="{04BFAB18-45D4-4094-8FDD-12890D5E6A18}" presName="Name0" presStyleCnt="0">
        <dgm:presLayoutVars>
          <dgm:dir/>
          <dgm:resizeHandles val="exact"/>
        </dgm:presLayoutVars>
      </dgm:prSet>
      <dgm:spPr/>
    </dgm:pt>
    <dgm:pt modelId="{F4ECAE7A-A810-47DC-9ECB-8A1978B2FCAE}" type="pres">
      <dgm:prSet presAssocID="{D0068D2A-CE0C-4F06-8C88-103B0E6E607E}" presName="node" presStyleLbl="node1" presStyleIdx="0" presStyleCnt="6">
        <dgm:presLayoutVars>
          <dgm:bulletEnabled val="1"/>
        </dgm:presLayoutVars>
      </dgm:prSet>
      <dgm:spPr/>
    </dgm:pt>
    <dgm:pt modelId="{966C045A-FD8C-43AD-8D1C-A671CEF3AA42}" type="pres">
      <dgm:prSet presAssocID="{EC7DBCB7-5352-4CFE-98BA-5C4A320F3FE0}" presName="sibTrans" presStyleLbl="sibTrans1D1" presStyleIdx="0" presStyleCnt="5"/>
      <dgm:spPr/>
    </dgm:pt>
    <dgm:pt modelId="{6AD05329-EFD8-4AED-8C34-C23027574CD2}" type="pres">
      <dgm:prSet presAssocID="{EC7DBCB7-5352-4CFE-98BA-5C4A320F3FE0}" presName="connectorText" presStyleLbl="sibTrans1D1" presStyleIdx="0" presStyleCnt="5"/>
      <dgm:spPr/>
    </dgm:pt>
    <dgm:pt modelId="{11112F28-7402-44D5-A318-6D98B6BF9173}" type="pres">
      <dgm:prSet presAssocID="{931E6BC8-1D3B-4A11-A5AD-F9A6E80C637B}" presName="node" presStyleLbl="node1" presStyleIdx="1" presStyleCnt="6">
        <dgm:presLayoutVars>
          <dgm:bulletEnabled val="1"/>
        </dgm:presLayoutVars>
      </dgm:prSet>
      <dgm:spPr/>
    </dgm:pt>
    <dgm:pt modelId="{356C76E5-01F7-439D-87C4-8297D15DA4C3}" type="pres">
      <dgm:prSet presAssocID="{C076A617-A730-4D0C-B9FD-B17E0DF1AF7B}" presName="sibTrans" presStyleLbl="sibTrans1D1" presStyleIdx="1" presStyleCnt="5"/>
      <dgm:spPr/>
    </dgm:pt>
    <dgm:pt modelId="{9A4B2187-809B-49C6-AFD9-C9232372FF21}" type="pres">
      <dgm:prSet presAssocID="{C076A617-A730-4D0C-B9FD-B17E0DF1AF7B}" presName="connectorText" presStyleLbl="sibTrans1D1" presStyleIdx="1" presStyleCnt="5"/>
      <dgm:spPr/>
    </dgm:pt>
    <dgm:pt modelId="{E8BEB44A-70B7-4F97-9C3C-C08CE8F51BCB}" type="pres">
      <dgm:prSet presAssocID="{BB51B8A6-8873-47F5-9302-B1A1E974F903}" presName="node" presStyleLbl="node1" presStyleIdx="2" presStyleCnt="6">
        <dgm:presLayoutVars>
          <dgm:bulletEnabled val="1"/>
        </dgm:presLayoutVars>
      </dgm:prSet>
      <dgm:spPr/>
    </dgm:pt>
    <dgm:pt modelId="{387A1AA7-B19E-403D-86E4-27FEC6D755DB}" type="pres">
      <dgm:prSet presAssocID="{0C5495A1-7734-4285-9C97-7F41444CB190}" presName="sibTrans" presStyleLbl="sibTrans1D1" presStyleIdx="2" presStyleCnt="5"/>
      <dgm:spPr/>
    </dgm:pt>
    <dgm:pt modelId="{A2DADFCF-A1C1-4496-9248-771B7D11D18E}" type="pres">
      <dgm:prSet presAssocID="{0C5495A1-7734-4285-9C97-7F41444CB190}" presName="connectorText" presStyleLbl="sibTrans1D1" presStyleIdx="2" presStyleCnt="5"/>
      <dgm:spPr/>
    </dgm:pt>
    <dgm:pt modelId="{50433B22-048F-468D-8107-7C179B78F681}" type="pres">
      <dgm:prSet presAssocID="{C2E0A6E9-7C1B-4D5C-A199-E1895EA160B1}" presName="node" presStyleLbl="node1" presStyleIdx="3" presStyleCnt="6">
        <dgm:presLayoutVars>
          <dgm:bulletEnabled val="1"/>
        </dgm:presLayoutVars>
      </dgm:prSet>
      <dgm:spPr/>
    </dgm:pt>
    <dgm:pt modelId="{7E573375-95E1-4FB1-AFF0-EBD144A73599}" type="pres">
      <dgm:prSet presAssocID="{34EFED54-EB65-46EE-A217-20105E535F36}" presName="sibTrans" presStyleLbl="sibTrans1D1" presStyleIdx="3" presStyleCnt="5"/>
      <dgm:spPr/>
    </dgm:pt>
    <dgm:pt modelId="{85A01D61-13CE-40E9-A6F3-3ADF88641423}" type="pres">
      <dgm:prSet presAssocID="{34EFED54-EB65-46EE-A217-20105E535F36}" presName="connectorText" presStyleLbl="sibTrans1D1" presStyleIdx="3" presStyleCnt="5"/>
      <dgm:spPr/>
    </dgm:pt>
    <dgm:pt modelId="{24715823-8EC2-4050-A730-8A89695ED80B}" type="pres">
      <dgm:prSet presAssocID="{03DAF7E7-F799-45C5-B2B9-2DCDD105DD72}" presName="node" presStyleLbl="node1" presStyleIdx="4" presStyleCnt="6">
        <dgm:presLayoutVars>
          <dgm:bulletEnabled val="1"/>
        </dgm:presLayoutVars>
      </dgm:prSet>
      <dgm:spPr/>
    </dgm:pt>
    <dgm:pt modelId="{FC6665CE-6B99-43C0-9E55-A4F4ABA3A04B}" type="pres">
      <dgm:prSet presAssocID="{C6560F43-190D-4D5F-9A2A-A0D1019C0BE8}" presName="sibTrans" presStyleLbl="sibTrans1D1" presStyleIdx="4" presStyleCnt="5"/>
      <dgm:spPr/>
    </dgm:pt>
    <dgm:pt modelId="{B5A68E79-7D6D-48C3-BF2F-E7E2CCC2DF5C}" type="pres">
      <dgm:prSet presAssocID="{C6560F43-190D-4D5F-9A2A-A0D1019C0BE8}" presName="connectorText" presStyleLbl="sibTrans1D1" presStyleIdx="4" presStyleCnt="5"/>
      <dgm:spPr/>
    </dgm:pt>
    <dgm:pt modelId="{48F624E2-0316-45B2-B0AB-84A76831F447}" type="pres">
      <dgm:prSet presAssocID="{B55EFD4B-97C8-42A3-88C1-36C5B5849FDF}" presName="node" presStyleLbl="node1" presStyleIdx="5" presStyleCnt="6">
        <dgm:presLayoutVars>
          <dgm:bulletEnabled val="1"/>
        </dgm:presLayoutVars>
      </dgm:prSet>
      <dgm:spPr/>
    </dgm:pt>
  </dgm:ptLst>
  <dgm:cxnLst>
    <dgm:cxn modelId="{C22FB101-AB30-4B24-B20C-6AC51D686042}" type="presOf" srcId="{03DAF7E7-F799-45C5-B2B9-2DCDD105DD72}" destId="{24715823-8EC2-4050-A730-8A89695ED80B}" srcOrd="0" destOrd="0" presId="urn:microsoft.com/office/officeart/2016/7/layout/RepeatingBendingProcessNew"/>
    <dgm:cxn modelId="{EBC46302-A188-4BDA-B9F4-FA5F2D27853E}" srcId="{04BFAB18-45D4-4094-8FDD-12890D5E6A18}" destId="{B55EFD4B-97C8-42A3-88C1-36C5B5849FDF}" srcOrd="5" destOrd="0" parTransId="{65F735E5-6027-4E63-97D4-A4DC809155E5}" sibTransId="{40768A5A-7E3A-4485-AE3F-1CD1E469B6B8}"/>
    <dgm:cxn modelId="{7DEDE524-063A-4E88-A768-06FBEEB8AA74}" type="presOf" srcId="{34EFED54-EB65-46EE-A217-20105E535F36}" destId="{85A01D61-13CE-40E9-A6F3-3ADF88641423}" srcOrd="1" destOrd="0" presId="urn:microsoft.com/office/officeart/2016/7/layout/RepeatingBendingProcessNew"/>
    <dgm:cxn modelId="{BF231261-0A95-4F6C-A361-4A62FB83C98D}" srcId="{04BFAB18-45D4-4094-8FDD-12890D5E6A18}" destId="{D0068D2A-CE0C-4F06-8C88-103B0E6E607E}" srcOrd="0" destOrd="0" parTransId="{C234BFA0-5E34-49D9-A2DC-E73E4E633CA8}" sibTransId="{EC7DBCB7-5352-4CFE-98BA-5C4A320F3FE0}"/>
    <dgm:cxn modelId="{72410463-42FF-4DF4-90EF-A6E30389A116}" type="presOf" srcId="{BB51B8A6-8873-47F5-9302-B1A1E974F903}" destId="{E8BEB44A-70B7-4F97-9C3C-C08CE8F51BCB}" srcOrd="0" destOrd="0" presId="urn:microsoft.com/office/officeart/2016/7/layout/RepeatingBendingProcessNew"/>
    <dgm:cxn modelId="{F2AF764E-E929-4D5A-8BD2-EB208F8152FB}" type="presOf" srcId="{C6560F43-190D-4D5F-9A2A-A0D1019C0BE8}" destId="{B5A68E79-7D6D-48C3-BF2F-E7E2CCC2DF5C}" srcOrd="1" destOrd="0" presId="urn:microsoft.com/office/officeart/2016/7/layout/RepeatingBendingProcessNew"/>
    <dgm:cxn modelId="{95385552-77C6-4B0B-869B-3EB1BFD0CFE4}" type="presOf" srcId="{C2E0A6E9-7C1B-4D5C-A199-E1895EA160B1}" destId="{50433B22-048F-468D-8107-7C179B78F681}" srcOrd="0" destOrd="0" presId="urn:microsoft.com/office/officeart/2016/7/layout/RepeatingBendingProcessNew"/>
    <dgm:cxn modelId="{47A9B673-8C71-4008-9A9F-91E9ADBA1031}" type="presOf" srcId="{931E6BC8-1D3B-4A11-A5AD-F9A6E80C637B}" destId="{11112F28-7402-44D5-A318-6D98B6BF9173}" srcOrd="0" destOrd="0" presId="urn:microsoft.com/office/officeart/2016/7/layout/RepeatingBendingProcessNew"/>
    <dgm:cxn modelId="{59214A59-B8B5-4182-8EDA-8CEB58DEF866}" type="presOf" srcId="{0C5495A1-7734-4285-9C97-7F41444CB190}" destId="{A2DADFCF-A1C1-4496-9248-771B7D11D18E}" srcOrd="1" destOrd="0" presId="urn:microsoft.com/office/officeart/2016/7/layout/RepeatingBendingProcessNew"/>
    <dgm:cxn modelId="{CB6BC382-B261-4CE9-9EE5-3D9F4DF062C2}" type="presOf" srcId="{0C5495A1-7734-4285-9C97-7F41444CB190}" destId="{387A1AA7-B19E-403D-86E4-27FEC6D755DB}" srcOrd="0" destOrd="0" presId="urn:microsoft.com/office/officeart/2016/7/layout/RepeatingBendingProcessNew"/>
    <dgm:cxn modelId="{186DEB82-0557-433F-BDCB-68E56B5F3089}" type="presOf" srcId="{B55EFD4B-97C8-42A3-88C1-36C5B5849FDF}" destId="{48F624E2-0316-45B2-B0AB-84A76831F447}" srcOrd="0" destOrd="0" presId="urn:microsoft.com/office/officeart/2016/7/layout/RepeatingBendingProcessNew"/>
    <dgm:cxn modelId="{B47EC789-EF71-4854-BE34-B71D8D8A9F8B}" type="presOf" srcId="{C6560F43-190D-4D5F-9A2A-A0D1019C0BE8}" destId="{FC6665CE-6B99-43C0-9E55-A4F4ABA3A04B}" srcOrd="0" destOrd="0" presId="urn:microsoft.com/office/officeart/2016/7/layout/RepeatingBendingProcessNew"/>
    <dgm:cxn modelId="{6B00EE96-4891-4BFC-B800-64256B882317}" srcId="{04BFAB18-45D4-4094-8FDD-12890D5E6A18}" destId="{931E6BC8-1D3B-4A11-A5AD-F9A6E80C637B}" srcOrd="1" destOrd="0" parTransId="{E64A466B-5186-4793-AC74-D628EB7B093C}" sibTransId="{C076A617-A730-4D0C-B9FD-B17E0DF1AF7B}"/>
    <dgm:cxn modelId="{E06CA7A1-9E57-4A35-B8C1-278525EB6C0D}" srcId="{04BFAB18-45D4-4094-8FDD-12890D5E6A18}" destId="{03DAF7E7-F799-45C5-B2B9-2DCDD105DD72}" srcOrd="4" destOrd="0" parTransId="{67312511-E530-4996-8B97-1D3FEBA7E036}" sibTransId="{C6560F43-190D-4D5F-9A2A-A0D1019C0BE8}"/>
    <dgm:cxn modelId="{1778D3A3-5A53-4E53-BA5F-2139EC07660F}" srcId="{04BFAB18-45D4-4094-8FDD-12890D5E6A18}" destId="{BB51B8A6-8873-47F5-9302-B1A1E974F903}" srcOrd="2" destOrd="0" parTransId="{3C8CA391-F351-4226-952C-CA721FD267D2}" sibTransId="{0C5495A1-7734-4285-9C97-7F41444CB190}"/>
    <dgm:cxn modelId="{ACA3EEA7-8229-4EEC-9DED-1F49D32911EA}" type="presOf" srcId="{34EFED54-EB65-46EE-A217-20105E535F36}" destId="{7E573375-95E1-4FB1-AFF0-EBD144A73599}" srcOrd="0" destOrd="0" presId="urn:microsoft.com/office/officeart/2016/7/layout/RepeatingBendingProcessNew"/>
    <dgm:cxn modelId="{4D4532AC-CF47-4113-9E3C-4942FEE54B04}" type="presOf" srcId="{EC7DBCB7-5352-4CFE-98BA-5C4A320F3FE0}" destId="{966C045A-FD8C-43AD-8D1C-A671CEF3AA42}" srcOrd="0" destOrd="0" presId="urn:microsoft.com/office/officeart/2016/7/layout/RepeatingBendingProcessNew"/>
    <dgm:cxn modelId="{E1A06EAE-4BDB-4AED-AC4C-22344AA06581}" type="presOf" srcId="{EC7DBCB7-5352-4CFE-98BA-5C4A320F3FE0}" destId="{6AD05329-EFD8-4AED-8C34-C23027574CD2}" srcOrd="1" destOrd="0" presId="urn:microsoft.com/office/officeart/2016/7/layout/RepeatingBendingProcessNew"/>
    <dgm:cxn modelId="{FD14F4C9-774F-41CA-8028-468E3CF8DEC1}" type="presOf" srcId="{C076A617-A730-4D0C-B9FD-B17E0DF1AF7B}" destId="{9A4B2187-809B-49C6-AFD9-C9232372FF21}" srcOrd="1" destOrd="0" presId="urn:microsoft.com/office/officeart/2016/7/layout/RepeatingBendingProcessNew"/>
    <dgm:cxn modelId="{6EE00ADB-E428-4788-AD5F-20FC8C6BEF81}" type="presOf" srcId="{D0068D2A-CE0C-4F06-8C88-103B0E6E607E}" destId="{F4ECAE7A-A810-47DC-9ECB-8A1978B2FCAE}" srcOrd="0" destOrd="0" presId="urn:microsoft.com/office/officeart/2016/7/layout/RepeatingBendingProcessNew"/>
    <dgm:cxn modelId="{125B63DE-069C-4CA0-95D5-72F9E7BB5CF7}" srcId="{04BFAB18-45D4-4094-8FDD-12890D5E6A18}" destId="{C2E0A6E9-7C1B-4D5C-A199-E1895EA160B1}" srcOrd="3" destOrd="0" parTransId="{301520E7-5575-4D84-96B4-0EDA0E0D2ACF}" sibTransId="{34EFED54-EB65-46EE-A217-20105E535F36}"/>
    <dgm:cxn modelId="{4DB3C3E6-EF84-40CC-906E-AEBDD241C2B5}" type="presOf" srcId="{04BFAB18-45D4-4094-8FDD-12890D5E6A18}" destId="{87CF7136-4BA4-4EE6-8048-D0D6B2F395CE}" srcOrd="0" destOrd="0" presId="urn:microsoft.com/office/officeart/2016/7/layout/RepeatingBendingProcessNew"/>
    <dgm:cxn modelId="{C138DEEB-7279-4827-A9FF-F3BB9F6D1B32}" type="presOf" srcId="{C076A617-A730-4D0C-B9FD-B17E0DF1AF7B}" destId="{356C76E5-01F7-439D-87C4-8297D15DA4C3}" srcOrd="0" destOrd="0" presId="urn:microsoft.com/office/officeart/2016/7/layout/RepeatingBendingProcessNew"/>
    <dgm:cxn modelId="{B405DFF1-E7E8-4CF1-BEF6-BB60FDC61EC8}" type="presParOf" srcId="{87CF7136-4BA4-4EE6-8048-D0D6B2F395CE}" destId="{F4ECAE7A-A810-47DC-9ECB-8A1978B2FCAE}" srcOrd="0" destOrd="0" presId="urn:microsoft.com/office/officeart/2016/7/layout/RepeatingBendingProcessNew"/>
    <dgm:cxn modelId="{48CBB415-5602-4D6D-9DC3-B1AEFAA0918E}" type="presParOf" srcId="{87CF7136-4BA4-4EE6-8048-D0D6B2F395CE}" destId="{966C045A-FD8C-43AD-8D1C-A671CEF3AA42}" srcOrd="1" destOrd="0" presId="urn:microsoft.com/office/officeart/2016/7/layout/RepeatingBendingProcessNew"/>
    <dgm:cxn modelId="{9B741173-90E5-466A-885D-937D2BE5C429}" type="presParOf" srcId="{966C045A-FD8C-43AD-8D1C-A671CEF3AA42}" destId="{6AD05329-EFD8-4AED-8C34-C23027574CD2}" srcOrd="0" destOrd="0" presId="urn:microsoft.com/office/officeart/2016/7/layout/RepeatingBendingProcessNew"/>
    <dgm:cxn modelId="{32E3740B-541F-41CD-97C5-EC2F851E2399}" type="presParOf" srcId="{87CF7136-4BA4-4EE6-8048-D0D6B2F395CE}" destId="{11112F28-7402-44D5-A318-6D98B6BF9173}" srcOrd="2" destOrd="0" presId="urn:microsoft.com/office/officeart/2016/7/layout/RepeatingBendingProcessNew"/>
    <dgm:cxn modelId="{3C48C89C-D979-4779-90C5-2E3D91C73602}" type="presParOf" srcId="{87CF7136-4BA4-4EE6-8048-D0D6B2F395CE}" destId="{356C76E5-01F7-439D-87C4-8297D15DA4C3}" srcOrd="3" destOrd="0" presId="urn:microsoft.com/office/officeart/2016/7/layout/RepeatingBendingProcessNew"/>
    <dgm:cxn modelId="{9548E259-17C2-47B1-9C6F-1DC14A114F28}" type="presParOf" srcId="{356C76E5-01F7-439D-87C4-8297D15DA4C3}" destId="{9A4B2187-809B-49C6-AFD9-C9232372FF21}" srcOrd="0" destOrd="0" presId="urn:microsoft.com/office/officeart/2016/7/layout/RepeatingBendingProcessNew"/>
    <dgm:cxn modelId="{B30D31EF-4C33-4299-AF90-9EB68D9A17D4}" type="presParOf" srcId="{87CF7136-4BA4-4EE6-8048-D0D6B2F395CE}" destId="{E8BEB44A-70B7-4F97-9C3C-C08CE8F51BCB}" srcOrd="4" destOrd="0" presId="urn:microsoft.com/office/officeart/2016/7/layout/RepeatingBendingProcessNew"/>
    <dgm:cxn modelId="{06BD79F2-93BC-46DE-8AE3-68FE21E98915}" type="presParOf" srcId="{87CF7136-4BA4-4EE6-8048-D0D6B2F395CE}" destId="{387A1AA7-B19E-403D-86E4-27FEC6D755DB}" srcOrd="5" destOrd="0" presId="urn:microsoft.com/office/officeart/2016/7/layout/RepeatingBendingProcessNew"/>
    <dgm:cxn modelId="{C0BED656-0E4D-43A7-8D50-1D2DD4F66DE2}" type="presParOf" srcId="{387A1AA7-B19E-403D-86E4-27FEC6D755DB}" destId="{A2DADFCF-A1C1-4496-9248-771B7D11D18E}" srcOrd="0" destOrd="0" presId="urn:microsoft.com/office/officeart/2016/7/layout/RepeatingBendingProcessNew"/>
    <dgm:cxn modelId="{9386F2E8-8E47-4896-B76E-87F824668131}" type="presParOf" srcId="{87CF7136-4BA4-4EE6-8048-D0D6B2F395CE}" destId="{50433B22-048F-468D-8107-7C179B78F681}" srcOrd="6" destOrd="0" presId="urn:microsoft.com/office/officeart/2016/7/layout/RepeatingBendingProcessNew"/>
    <dgm:cxn modelId="{C1FF9F2C-1CBB-4341-8249-B72466C94455}" type="presParOf" srcId="{87CF7136-4BA4-4EE6-8048-D0D6B2F395CE}" destId="{7E573375-95E1-4FB1-AFF0-EBD144A73599}" srcOrd="7" destOrd="0" presId="urn:microsoft.com/office/officeart/2016/7/layout/RepeatingBendingProcessNew"/>
    <dgm:cxn modelId="{09B1A7A2-D4B0-44C7-A418-3CADDB1D789F}" type="presParOf" srcId="{7E573375-95E1-4FB1-AFF0-EBD144A73599}" destId="{85A01D61-13CE-40E9-A6F3-3ADF88641423}" srcOrd="0" destOrd="0" presId="urn:microsoft.com/office/officeart/2016/7/layout/RepeatingBendingProcessNew"/>
    <dgm:cxn modelId="{B6DB743E-16A7-4146-BA05-28B6E8411DB7}" type="presParOf" srcId="{87CF7136-4BA4-4EE6-8048-D0D6B2F395CE}" destId="{24715823-8EC2-4050-A730-8A89695ED80B}" srcOrd="8" destOrd="0" presId="urn:microsoft.com/office/officeart/2016/7/layout/RepeatingBendingProcessNew"/>
    <dgm:cxn modelId="{B16AD71D-5062-48E1-B9F2-9AB8F69DFAA6}" type="presParOf" srcId="{87CF7136-4BA4-4EE6-8048-D0D6B2F395CE}" destId="{FC6665CE-6B99-43C0-9E55-A4F4ABA3A04B}" srcOrd="9" destOrd="0" presId="urn:microsoft.com/office/officeart/2016/7/layout/RepeatingBendingProcessNew"/>
    <dgm:cxn modelId="{32DC3F73-8ADD-48B0-BC3B-73A5ED8F4826}" type="presParOf" srcId="{FC6665CE-6B99-43C0-9E55-A4F4ABA3A04B}" destId="{B5A68E79-7D6D-48C3-BF2F-E7E2CCC2DF5C}" srcOrd="0" destOrd="0" presId="urn:microsoft.com/office/officeart/2016/7/layout/RepeatingBendingProcessNew"/>
    <dgm:cxn modelId="{E5A3F3AF-4224-4BE9-940A-45FFE7C2A6C8}" type="presParOf" srcId="{87CF7136-4BA4-4EE6-8048-D0D6B2F395CE}" destId="{48F624E2-0316-45B2-B0AB-84A76831F447}"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C045A-FD8C-43AD-8D1C-A671CEF3AA42}">
      <dsp:nvSpPr>
        <dsp:cNvPr id="0" name=""/>
        <dsp:cNvSpPr/>
      </dsp:nvSpPr>
      <dsp:spPr>
        <a:xfrm>
          <a:off x="2257869" y="492802"/>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2438001" y="536465"/>
        <a:ext cx="20571" cy="4114"/>
      </dsp:txXfrm>
    </dsp:sp>
    <dsp:sp modelId="{F4ECAE7A-A810-47DC-9ECB-8A1978B2FCAE}">
      <dsp:nvSpPr>
        <dsp:cNvPr id="0" name=""/>
        <dsp:cNvSpPr/>
      </dsp:nvSpPr>
      <dsp:spPr>
        <a:xfrm>
          <a:off x="470819" y="1867"/>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Ledarskap</a:t>
          </a:r>
          <a:endParaRPr lang="en-US" sz="1300" b="1" kern="1200"/>
        </a:p>
      </dsp:txBody>
      <dsp:txXfrm>
        <a:off x="470819" y="1867"/>
        <a:ext cx="1788850" cy="1073310"/>
      </dsp:txXfrm>
    </dsp:sp>
    <dsp:sp modelId="{356C76E5-01F7-439D-87C4-8297D15DA4C3}">
      <dsp:nvSpPr>
        <dsp:cNvPr id="0" name=""/>
        <dsp:cNvSpPr/>
      </dsp:nvSpPr>
      <dsp:spPr>
        <a:xfrm>
          <a:off x="1365244" y="1073377"/>
          <a:ext cx="2200286" cy="380835"/>
        </a:xfrm>
        <a:custGeom>
          <a:avLst/>
          <a:gdLst/>
          <a:ahLst/>
          <a:cxnLst/>
          <a:rect l="0" t="0" r="0" b="0"/>
          <a:pathLst>
            <a:path>
              <a:moveTo>
                <a:pt x="2200286" y="0"/>
              </a:moveTo>
              <a:lnTo>
                <a:pt x="2200286" y="207517"/>
              </a:lnTo>
              <a:lnTo>
                <a:pt x="0" y="207517"/>
              </a:lnTo>
              <a:lnTo>
                <a:pt x="0" y="380835"/>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2409426" y="1261738"/>
        <a:ext cx="111921" cy="4114"/>
      </dsp:txXfrm>
    </dsp:sp>
    <dsp:sp modelId="{11112F28-7402-44D5-A318-6D98B6BF9173}">
      <dsp:nvSpPr>
        <dsp:cNvPr id="0" name=""/>
        <dsp:cNvSpPr/>
      </dsp:nvSpPr>
      <dsp:spPr>
        <a:xfrm>
          <a:off x="2671105" y="1867"/>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Strategisk</a:t>
          </a:r>
          <a:r>
            <a:rPr lang="en-US" sz="1300" b="1" kern="1200" baseline="0"/>
            <a:t> </a:t>
          </a:r>
          <a:r>
            <a:rPr lang="en-US" sz="1300" b="1" kern="1200" baseline="0" err="1"/>
            <a:t>och</a:t>
          </a:r>
          <a:r>
            <a:rPr lang="en-US" sz="1300" b="1" kern="1200" baseline="0"/>
            <a:t> </a:t>
          </a:r>
          <a:r>
            <a:rPr lang="en-US" sz="1300" b="1" kern="1200" baseline="0" err="1"/>
            <a:t>aktiv</a:t>
          </a:r>
          <a:r>
            <a:rPr lang="en-US" sz="1300" b="1" kern="1200" baseline="0"/>
            <a:t> </a:t>
          </a:r>
          <a:r>
            <a:rPr lang="en-US" sz="1300" b="1" kern="1200" baseline="0" err="1"/>
            <a:t>miljöledning</a:t>
          </a:r>
          <a:endParaRPr lang="en-US" sz="1300" b="1" kern="1200"/>
        </a:p>
      </dsp:txBody>
      <dsp:txXfrm>
        <a:off x="2671105" y="1867"/>
        <a:ext cx="1788850" cy="1073310"/>
      </dsp:txXfrm>
    </dsp:sp>
    <dsp:sp modelId="{387A1AA7-B19E-403D-86E4-27FEC6D755DB}">
      <dsp:nvSpPr>
        <dsp:cNvPr id="0" name=""/>
        <dsp:cNvSpPr/>
      </dsp:nvSpPr>
      <dsp:spPr>
        <a:xfrm>
          <a:off x="2257869" y="1977548"/>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2438001" y="2021211"/>
        <a:ext cx="20571" cy="4114"/>
      </dsp:txXfrm>
    </dsp:sp>
    <dsp:sp modelId="{E8BEB44A-70B7-4F97-9C3C-C08CE8F51BCB}">
      <dsp:nvSpPr>
        <dsp:cNvPr id="0" name=""/>
        <dsp:cNvSpPr/>
      </dsp:nvSpPr>
      <dsp:spPr>
        <a:xfrm>
          <a:off x="470819" y="1486613"/>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Skydd</a:t>
          </a:r>
          <a:r>
            <a:rPr lang="en-US" sz="1300" b="1" kern="1200"/>
            <a:t> av </a:t>
          </a:r>
          <a:r>
            <a:rPr lang="en-US" sz="1300" b="1" kern="1200" err="1"/>
            <a:t>miljön</a:t>
          </a:r>
          <a:endParaRPr lang="en-US" sz="1300" b="1" kern="1200"/>
        </a:p>
      </dsp:txBody>
      <dsp:txXfrm>
        <a:off x="470819" y="1486613"/>
        <a:ext cx="1788850" cy="1073310"/>
      </dsp:txXfrm>
    </dsp:sp>
    <dsp:sp modelId="{7E573375-95E1-4FB1-AFF0-EBD144A73599}">
      <dsp:nvSpPr>
        <dsp:cNvPr id="0" name=""/>
        <dsp:cNvSpPr/>
      </dsp:nvSpPr>
      <dsp:spPr>
        <a:xfrm>
          <a:off x="1365244" y="2558123"/>
          <a:ext cx="2200286" cy="380835"/>
        </a:xfrm>
        <a:custGeom>
          <a:avLst/>
          <a:gdLst/>
          <a:ahLst/>
          <a:cxnLst/>
          <a:rect l="0" t="0" r="0" b="0"/>
          <a:pathLst>
            <a:path>
              <a:moveTo>
                <a:pt x="2200286" y="0"/>
              </a:moveTo>
              <a:lnTo>
                <a:pt x="2200286" y="207517"/>
              </a:lnTo>
              <a:lnTo>
                <a:pt x="0" y="207517"/>
              </a:lnTo>
              <a:lnTo>
                <a:pt x="0" y="380835"/>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2409426" y="2746484"/>
        <a:ext cx="111921" cy="4114"/>
      </dsp:txXfrm>
    </dsp:sp>
    <dsp:sp modelId="{50433B22-048F-468D-8107-7C179B78F681}">
      <dsp:nvSpPr>
        <dsp:cNvPr id="0" name=""/>
        <dsp:cNvSpPr/>
      </dsp:nvSpPr>
      <dsp:spPr>
        <a:xfrm>
          <a:off x="2671105" y="1486613"/>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Kontinuerliga</a:t>
          </a:r>
          <a:r>
            <a:rPr lang="en-US" sz="1300" b="1" kern="1200"/>
            <a:t> </a:t>
          </a:r>
          <a:r>
            <a:rPr lang="en-US" sz="1300" b="1" kern="1200" err="1"/>
            <a:t>förbättringar</a:t>
          </a:r>
          <a:endParaRPr lang="en-US" sz="1300" b="1" kern="1200"/>
        </a:p>
      </dsp:txBody>
      <dsp:txXfrm>
        <a:off x="2671105" y="1486613"/>
        <a:ext cx="1788850" cy="1073310"/>
      </dsp:txXfrm>
    </dsp:sp>
    <dsp:sp modelId="{FC6665CE-6B99-43C0-9E55-A4F4ABA3A04B}">
      <dsp:nvSpPr>
        <dsp:cNvPr id="0" name=""/>
        <dsp:cNvSpPr/>
      </dsp:nvSpPr>
      <dsp:spPr>
        <a:xfrm>
          <a:off x="2257869" y="3462294"/>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2438001" y="3505957"/>
        <a:ext cx="20571" cy="4114"/>
      </dsp:txXfrm>
    </dsp:sp>
    <dsp:sp modelId="{24715823-8EC2-4050-A730-8A89695ED80B}">
      <dsp:nvSpPr>
        <dsp:cNvPr id="0" name=""/>
        <dsp:cNvSpPr/>
      </dsp:nvSpPr>
      <dsp:spPr>
        <a:xfrm>
          <a:off x="470819" y="2971359"/>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Livscykelperspektiv</a:t>
          </a:r>
          <a:endParaRPr lang="en-US" sz="1300" b="1" kern="1200"/>
        </a:p>
      </dsp:txBody>
      <dsp:txXfrm>
        <a:off x="470819" y="2971359"/>
        <a:ext cx="1788850" cy="1073310"/>
      </dsp:txXfrm>
    </dsp:sp>
    <dsp:sp modelId="{48F624E2-0316-45B2-B0AB-84A76831F447}">
      <dsp:nvSpPr>
        <dsp:cNvPr id="0" name=""/>
        <dsp:cNvSpPr/>
      </dsp:nvSpPr>
      <dsp:spPr>
        <a:xfrm>
          <a:off x="2671105" y="2971359"/>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577850">
            <a:lnSpc>
              <a:spcPct val="90000"/>
            </a:lnSpc>
            <a:spcBef>
              <a:spcPct val="0"/>
            </a:spcBef>
            <a:spcAft>
              <a:spcPct val="35000"/>
            </a:spcAft>
            <a:buNone/>
          </a:pPr>
          <a:r>
            <a:rPr lang="en-US" sz="1300" b="1" kern="1200" err="1"/>
            <a:t>Delaktighet</a:t>
          </a:r>
          <a:r>
            <a:rPr lang="en-US" sz="1300" b="1" kern="1200"/>
            <a:t> </a:t>
          </a:r>
          <a:r>
            <a:rPr lang="en-US" sz="1300" b="1" kern="1200" err="1"/>
            <a:t>och</a:t>
          </a:r>
          <a:r>
            <a:rPr lang="en-US" sz="1300" b="1" kern="1200"/>
            <a:t> </a:t>
          </a:r>
          <a:r>
            <a:rPr lang="en-US" sz="1300" b="1" kern="1200" err="1"/>
            <a:t>ansvar</a:t>
          </a:r>
          <a:endParaRPr lang="en-US" sz="1300" b="1" kern="1200"/>
        </a:p>
      </dsp:txBody>
      <dsp:txXfrm>
        <a:off x="2671105" y="2971359"/>
        <a:ext cx="1788850" cy="107331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0.36428</cdr:x>
      <cdr:y>0.27769</cdr:y>
    </cdr:from>
    <cdr:to>
      <cdr:x>0.63572</cdr:x>
      <cdr:y>0.35659</cdr:y>
    </cdr:to>
    <cdr:sp macro="" textlink="">
      <cdr:nvSpPr>
        <cdr:cNvPr id="2" name="TextBox 22">
          <a:extLst xmlns:a="http://schemas.openxmlformats.org/drawingml/2006/main">
            <a:ext uri="{FF2B5EF4-FFF2-40B4-BE49-F238E27FC236}">
              <a16:creationId xmlns:a16="http://schemas.microsoft.com/office/drawing/2014/main" id="{6AE80C3E-BDD4-5268-7CED-272B0D98BBB9}"/>
            </a:ext>
          </a:extLst>
        </cdr:cNvPr>
        <cdr:cNvSpPr txBox="1"/>
      </cdr:nvSpPr>
      <cdr:spPr>
        <a:xfrm xmlns:a="http://schemas.openxmlformats.org/drawingml/2006/main">
          <a:off x="1829788" y="1299908"/>
          <a:ext cx="1363487"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sv-SE" b="1" dirty="0">
              <a:latin typeface="+mj-lt"/>
            </a:rPr>
            <a:t>Anslag</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ACA97-DCC5-D741-8303-D68B06D997A0}" type="datetimeFigureOut">
              <a:rPr lang="sv-SE" smtClean="0"/>
              <a:t>2026-10-02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702129-24FE-4746-9897-C7E55345F5DD}" type="slidenum">
              <a:rPr lang="sv-SE" smtClean="0"/>
              <a:t>‹#›</a:t>
            </a:fld>
            <a:endParaRPr lang="sv-SE"/>
          </a:p>
        </p:txBody>
      </p:sp>
    </p:spTree>
    <p:extLst>
      <p:ext uri="{BB962C8B-B14F-4D97-AF65-F5344CB8AC3E}">
        <p14:creationId xmlns:p14="http://schemas.microsoft.com/office/powerpoint/2010/main" val="4061700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kth.se/en/om/rektor"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tatic.sys.kth.se/uf/plu/karriarenkat/Rapport.2021.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a:p>
            <a:endParaRPr lang="sv-SE"/>
          </a:p>
        </p:txBody>
      </p:sp>
      <p:sp>
        <p:nvSpPr>
          <p:cNvPr id="4" name="Slide Number Placeholder 3"/>
          <p:cNvSpPr>
            <a:spLocks noGrp="1"/>
          </p:cNvSpPr>
          <p:nvPr>
            <p:ph type="sldNum" sz="quarter" idx="10"/>
          </p:nvPr>
        </p:nvSpPr>
        <p:spPr/>
        <p:txBody>
          <a:bodyPr/>
          <a:lstStyle/>
          <a:p>
            <a:fld id="{19702129-24FE-4746-9897-C7E55345F5DD}" type="slidenum">
              <a:rPr lang="sv-SE" smtClean="0"/>
              <a:t>1</a:t>
            </a:fld>
            <a:endParaRPr lang="sv-SE"/>
          </a:p>
        </p:txBody>
      </p:sp>
    </p:spTree>
    <p:extLst>
      <p:ext uri="{BB962C8B-B14F-4D97-AF65-F5344CB8AC3E}">
        <p14:creationId xmlns:p14="http://schemas.microsoft.com/office/powerpoint/2010/main" val="362264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a:t>Övergripande mål för perioden 2024–2028</a:t>
            </a: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br>
              <a:rPr lang="sv-SE" b="1" dirty="0">
                <a:solidFill>
                  <a:srgbClr val="000061"/>
                </a:solidFill>
              </a:rPr>
            </a:br>
            <a:r>
              <a:rPr kumimoji="0" lang="sv-SE" sz="1400" b="1" i="0" u="none" strike="noStrike" kern="1200" cap="none" spc="0" normalizeH="0" baseline="0" noProof="0" dirty="0">
                <a:ln>
                  <a:noFill/>
                </a:ln>
                <a:solidFill>
                  <a:srgbClr val="000061"/>
                </a:solidFill>
                <a:effectLst/>
                <a:uLnTx/>
                <a:uFillTx/>
                <a:latin typeface="Figtree" panose="020F0502020204030204"/>
                <a:ea typeface="+mn-ea"/>
                <a:cs typeface="+mn-cs"/>
              </a:rPr>
              <a:t>Utbildning </a:t>
            </a:r>
            <a:endPar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endParaRP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b="0" i="0" u="none" strike="noStrike" kern="1200" cap="none" spc="0" normalizeH="0" baseline="0" noProof="0" dirty="0">
                <a:ln>
                  <a:noFill/>
                </a:ln>
                <a:solidFill>
                  <a:srgbClr val="004791"/>
                </a:solidFill>
                <a:effectLst/>
                <a:uLnTx/>
                <a:uFillTx/>
                <a:latin typeface="Figtree Medium" pitchFamily="2" charset="0"/>
                <a:ea typeface="+mn-ea"/>
                <a:cs typeface="+mn-cs"/>
              </a:rPr>
              <a:t>KTH:s utbildning ska vara av högsta kvalitet och internationellt konkurrenskraftig. </a:t>
            </a: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endParaRPr kumimoji="0" lang="sv-SE" sz="1400" b="0" i="0" u="none" strike="noStrike" kern="1200" cap="none" spc="0" normalizeH="0" baseline="0" noProof="0" dirty="0">
              <a:ln>
                <a:noFill/>
              </a:ln>
              <a:solidFill>
                <a:srgbClr val="000000"/>
              </a:solidFill>
              <a:effectLst/>
              <a:uLnTx/>
              <a:uFillTx/>
              <a:latin typeface="Figtree" panose="020F0502020204030204"/>
              <a:ea typeface="+mn-ea"/>
              <a:cs typeface="+mn-cs"/>
            </a:endParaRP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sz="1400" b="1" i="0" u="none" strike="noStrike" kern="1200" cap="none" spc="0" normalizeH="0" baseline="0" noProof="0" dirty="0">
                <a:ln>
                  <a:noFill/>
                </a:ln>
                <a:solidFill>
                  <a:srgbClr val="000061"/>
                </a:solidFill>
                <a:effectLst/>
                <a:uLnTx/>
                <a:uFillTx/>
                <a:latin typeface="Figtree" panose="020F0502020204030204"/>
                <a:ea typeface="+mn-ea"/>
                <a:cs typeface="+mn-cs"/>
              </a:rPr>
              <a:t>Arbetsmiljö och studiemiljö </a:t>
            </a: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b="0" i="0" u="none" strike="noStrike" kern="1200" cap="none" spc="0" normalizeH="0" baseline="0" noProof="0" dirty="0">
                <a:ln>
                  <a:noFill/>
                </a:ln>
                <a:solidFill>
                  <a:srgbClr val="004791"/>
                </a:solidFill>
                <a:effectLst/>
                <a:uLnTx/>
                <a:uFillTx/>
                <a:latin typeface="Figtree Medium" pitchFamily="2" charset="0"/>
                <a:ea typeface="+mn-ea"/>
                <a:cs typeface="+mn-cs"/>
              </a:rPr>
              <a:t>KTH:s arbetsmiljö och studiemiljö ska vara attraktiv, inkluderande och jämställd</a:t>
            </a:r>
            <a:r>
              <a:rPr kumimoji="0" lang="sv-SE" b="1" i="0" u="none" strike="noStrike" kern="1200" cap="none" spc="0" normalizeH="0" baseline="0" noProof="0" dirty="0">
                <a:ln>
                  <a:noFill/>
                </a:ln>
                <a:solidFill>
                  <a:srgbClr val="004791"/>
                </a:solidFill>
                <a:effectLst/>
                <a:uLnTx/>
                <a:uFillTx/>
                <a:latin typeface="Figtree" panose="020F0302020204030204"/>
                <a:ea typeface="+mn-ea"/>
                <a:cs typeface="+mn-cs"/>
              </a:rPr>
              <a:t>. </a:t>
            </a:r>
          </a:p>
          <a:p>
            <a:pPr marL="0" indent="0">
              <a:spcBef>
                <a:spcPts val="600"/>
              </a:spcBef>
              <a:buNone/>
            </a:pPr>
            <a:br>
              <a:rPr lang="en-US" sz="1400" b="1" dirty="0">
                <a:solidFill>
                  <a:srgbClr val="004791"/>
                </a:solidFill>
              </a:rPr>
            </a:br>
            <a:r>
              <a:rPr lang="sv-SE" sz="1400" b="1" dirty="0">
                <a:solidFill>
                  <a:srgbClr val="000061"/>
                </a:solidFill>
              </a:rPr>
              <a:t>Forskning </a:t>
            </a:r>
            <a:endParaRPr lang="sv-SE" sz="1400" dirty="0">
              <a:solidFill>
                <a:srgbClr val="000061"/>
              </a:solidFill>
            </a:endParaRPr>
          </a:p>
          <a:p>
            <a:pPr marL="0" indent="0">
              <a:spcBef>
                <a:spcPts val="600"/>
              </a:spcBef>
              <a:buNone/>
            </a:pPr>
            <a:r>
              <a:rPr lang="sv-SE" dirty="0">
                <a:solidFill>
                  <a:srgbClr val="004791"/>
                </a:solidFill>
                <a:latin typeface="Figtree Medium" pitchFamily="2" charset="0"/>
              </a:rPr>
              <a:t>KTH:s forskning ska vara internationellt ledande och ha stort genomslag.</a:t>
            </a:r>
          </a:p>
          <a:p>
            <a:pPr marL="0" indent="0">
              <a:spcBef>
                <a:spcPts val="600"/>
              </a:spcBef>
              <a:buNone/>
            </a:pPr>
            <a:r>
              <a:rPr lang="sv-SE" sz="1400" dirty="0">
                <a:solidFill>
                  <a:srgbClr val="004791"/>
                </a:solidFill>
                <a:latin typeface="Figtree Light Medium" pitchFamily="2" charset="0"/>
              </a:rPr>
              <a:t> </a:t>
            </a:r>
            <a:endParaRPr lang="sv-SE" sz="1400" dirty="0"/>
          </a:p>
          <a:p>
            <a:pPr marL="0" indent="0">
              <a:spcBef>
                <a:spcPts val="600"/>
              </a:spcBef>
              <a:buNone/>
            </a:pPr>
            <a:r>
              <a:rPr lang="sv-SE" sz="1400" b="1" dirty="0">
                <a:solidFill>
                  <a:srgbClr val="000061"/>
                </a:solidFill>
              </a:rPr>
              <a:t>Effektiv och hållbar resursanvändning </a:t>
            </a:r>
          </a:p>
          <a:p>
            <a:pPr marL="0" indent="0">
              <a:spcBef>
                <a:spcPts val="600"/>
              </a:spcBef>
              <a:buNone/>
            </a:pPr>
            <a:r>
              <a:rPr lang="sv-SE" dirty="0">
                <a:solidFill>
                  <a:srgbClr val="004791"/>
                </a:solidFill>
                <a:latin typeface="Figtree Medium" pitchFamily="2" charset="0"/>
              </a:rPr>
              <a:t>KTH:s arbetssätt ska vara effektiva, hållbara och framåtsyftande</a:t>
            </a:r>
            <a:r>
              <a:rPr lang="sv-SE" sz="1400" dirty="0">
                <a:solidFill>
                  <a:srgbClr val="004791"/>
                </a:solidFill>
                <a:latin typeface="Figtree Medium" pitchFamily="2" charset="0"/>
              </a:rPr>
              <a:t>. </a:t>
            </a:r>
          </a:p>
          <a:p>
            <a:pPr marL="0" indent="0">
              <a:spcBef>
                <a:spcPts val="600"/>
              </a:spcBef>
              <a:buNone/>
            </a:pPr>
            <a:endParaRPr lang="sv-SE" sz="1400" dirty="0">
              <a:solidFill>
                <a:srgbClr val="004791"/>
              </a:solidFill>
              <a:latin typeface="Figtree Medium" pitchFamily="2" charset="0"/>
            </a:endParaRPr>
          </a:p>
          <a:p>
            <a:r>
              <a:rPr lang="sv-SE" sz="1800" b="1" dirty="0"/>
              <a:t>Utbildning</a:t>
            </a:r>
          </a:p>
          <a:p>
            <a:r>
              <a:rPr lang="sv-SE" sz="1400" dirty="0"/>
              <a:t>KTH:s utbildning ska vara av högsta kvalitet och internationellt konkurrenskraftig</a:t>
            </a:r>
          </a:p>
          <a:p>
            <a:endParaRPr lang="sv-SE" sz="1400" dirty="0"/>
          </a:p>
          <a:p>
            <a:r>
              <a:rPr lang="sv-SE" sz="1400" dirty="0"/>
              <a:t>KTH ska utbilda en bredd av ingenjörer, arkitekter, lärare och forskare som ska kunna leda</a:t>
            </a:r>
          </a:p>
          <a:p>
            <a:r>
              <a:rPr lang="sv-SE" sz="1400" dirty="0"/>
              <a:t>omställningen till en hållbar och jämställd värld. Våra utbildningar ska utveckla kunskapen i</a:t>
            </a:r>
          </a:p>
          <a:p>
            <a:r>
              <a:rPr lang="sv-SE" sz="1400" dirty="0"/>
              <a:t>samhället och möta arbetsmarknadens behov av högkvalificerad arbetskraft och flexibel</a:t>
            </a:r>
          </a:p>
          <a:p>
            <a:r>
              <a:rPr lang="sv-SE" sz="1400" dirty="0"/>
              <a:t>vidareutbildning.</a:t>
            </a:r>
          </a:p>
          <a:p>
            <a:r>
              <a:rPr lang="sv-SE" sz="1400" dirty="0"/>
              <a:t>Våra utbildningar ska vara relevanta för en värld i snabb förändring och kännetecknas av</a:t>
            </a:r>
          </a:p>
          <a:p>
            <a:r>
              <a:rPr lang="sv-SE" sz="1400" dirty="0"/>
              <a:t>pedagogisk förnyelse, studentcentrerat lärande, forskningsbaserad kunskap och flexibla</a:t>
            </a:r>
          </a:p>
          <a:p>
            <a:r>
              <a:rPr lang="sv-SE" sz="1400" dirty="0"/>
              <a:t>studievägar. Vi ska ha ett tätt samband mellan utbildning och forskning, där lärare både</a:t>
            </a:r>
          </a:p>
          <a:p>
            <a:r>
              <a:rPr lang="sv-SE" sz="1400" dirty="0"/>
              <a:t>undervisar och forskar. Vi ska utveckla studenternas praktiska yrkeskunnande och förmåga till</a:t>
            </a:r>
          </a:p>
          <a:p>
            <a:r>
              <a:rPr lang="sv-SE" sz="1400" dirty="0"/>
              <a:t>nytänkande genom interaktiva undervisningsmoment, öppna experimentella miljöer och nära</a:t>
            </a:r>
          </a:p>
          <a:p>
            <a:r>
              <a:rPr lang="sv-SE" sz="1400" dirty="0"/>
              <a:t>samarbeten med näringsliv och andra samhällsaktörer. Våra studenter ska genom våra</a:t>
            </a:r>
          </a:p>
          <a:p>
            <a:r>
              <a:rPr lang="sv-SE" sz="1400" dirty="0"/>
              <a:t>utbildningar utveckla kritiskt tänkande och samarbetsförmåga för att på ett ansvarsfullt sätt</a:t>
            </a:r>
          </a:p>
          <a:p>
            <a:r>
              <a:rPr lang="sv-SE" sz="1400" dirty="0"/>
              <a:t>kunna hantera komplexa utmaningar. Vi ska utveckla ansvarsfullt entreprenörskap hos våra</a:t>
            </a:r>
          </a:p>
          <a:p>
            <a:r>
              <a:rPr lang="sv-SE" sz="1400" dirty="0"/>
              <a:t>studenter och ge dem förutsättningar att omsätta idéer till verklighet. Vi ska erbjuda goda</a:t>
            </a:r>
          </a:p>
          <a:p>
            <a:r>
              <a:rPr lang="sv-SE" sz="1400" dirty="0"/>
              <a:t>möjligheter till studentutbyte som främjar internationella perspektiv.</a:t>
            </a:r>
          </a:p>
          <a:p>
            <a:endParaRPr lang="sv-SE" sz="1400" dirty="0"/>
          </a:p>
          <a:p>
            <a:r>
              <a:rPr lang="sv-SE" sz="1400" b="1" dirty="0"/>
              <a:t>Forskning</a:t>
            </a:r>
          </a:p>
          <a:p>
            <a:r>
              <a:rPr lang="sv-SE" sz="1400" dirty="0"/>
              <a:t>KTH:s forskning ska vara internationellt ledande och ha stort genomslag</a:t>
            </a:r>
          </a:p>
          <a:p>
            <a:endParaRPr lang="sv-SE" sz="1400" dirty="0"/>
          </a:p>
          <a:p>
            <a:r>
              <a:rPr lang="sv-SE" sz="1400" dirty="0"/>
              <a:t>KTH ska bedriva framstående grundforskning och tillämpad forskning i starka internationella</a:t>
            </a:r>
          </a:p>
          <a:p>
            <a:r>
              <a:rPr lang="sv-SE" sz="1400" dirty="0"/>
              <a:t>forskningsmiljöer som genomsyras av öppenhet, integritet och akademisk frihet. Vi ska vara en</a:t>
            </a:r>
          </a:p>
          <a:p>
            <a:r>
              <a:rPr lang="sv-SE" sz="1400" dirty="0"/>
              <a:t>drivande kraft globalt för att sammanföra olika kompetenser och resurser inom forskning och</a:t>
            </a:r>
          </a:p>
          <a:p>
            <a:r>
              <a:rPr lang="sv-SE" sz="1400" dirty="0"/>
              <a:t>innovation. Vi ska bidra till den omställning som krävs för ett hållbart samhälle genom</a:t>
            </a:r>
          </a:p>
          <a:p>
            <a:r>
              <a:rPr lang="sv-SE" sz="1400" dirty="0"/>
              <a:t>tvärvetenskapliga angreppssätt och samverkan med framstående lärosäten, näringsliv och andra</a:t>
            </a:r>
          </a:p>
          <a:p>
            <a:r>
              <a:rPr lang="sv-SE" sz="1400" dirty="0"/>
              <a:t>samhällsaktörer.</a:t>
            </a:r>
          </a:p>
          <a:p>
            <a:r>
              <a:rPr lang="sv-SE" sz="1400" dirty="0"/>
              <a:t>Våra lärare och forskare ska ha konkurrenskraftiga förutsättningar att bedriva forskning och vi</a:t>
            </a:r>
          </a:p>
          <a:p>
            <a:r>
              <a:rPr lang="sv-SE" sz="1400" dirty="0"/>
              <a:t>ska ha förmåga att strategiskt rekrytera internationellt framstående personer. Vi ska främja ett</a:t>
            </a:r>
          </a:p>
          <a:p>
            <a:r>
              <a:rPr lang="sv-SE" sz="1400" dirty="0"/>
              <a:t>starkt akademiskt ledarskap och våra forskningsmiljöer ska vara inkluderande och jämställda.</a:t>
            </a:r>
          </a:p>
          <a:p>
            <a:r>
              <a:rPr lang="sv-SE" sz="1400" dirty="0"/>
              <a:t>Våra forskningsinfrastrukturer ska vara högkvalitativa och främja banbrytande forskning och</a:t>
            </a:r>
          </a:p>
          <a:p>
            <a:r>
              <a:rPr lang="sv-SE" sz="1400" dirty="0"/>
              <a:t>kunskapsutbyte. Vår forskning ska ha hög trovärdighet, vila på god forskningssed och vara</a:t>
            </a:r>
          </a:p>
          <a:p>
            <a:r>
              <a:rPr lang="sv-SE" sz="1400" dirty="0"/>
              <a:t>öppen och tillgänglig. KTH ska ta en aktiv roll på europeisk och nationell nivå i frågor om</a:t>
            </a:r>
          </a:p>
          <a:p>
            <a:r>
              <a:rPr lang="sv-SE" sz="1400" dirty="0"/>
              <a:t>utvecklingen av forskningspolitik och finansiering. </a:t>
            </a:r>
          </a:p>
          <a:p>
            <a:endParaRPr lang="sv-SE" sz="1400" dirty="0"/>
          </a:p>
          <a:p>
            <a:r>
              <a:rPr lang="sv-SE" sz="1400" b="1" dirty="0"/>
              <a:t>Arbetsmiljö och studiemiljö</a:t>
            </a:r>
          </a:p>
          <a:p>
            <a:r>
              <a:rPr lang="sv-SE" sz="1400" dirty="0"/>
              <a:t>KTH:s arbetsmiljö och studiemiljö ska vara attraktiv, inkluderande och jämställd</a:t>
            </a:r>
          </a:p>
          <a:p>
            <a:endParaRPr lang="sv-SE" sz="1400" dirty="0"/>
          </a:p>
          <a:p>
            <a:r>
              <a:rPr lang="sv-SE" sz="1400" dirty="0"/>
              <a:t>KTH:s framgång byggs av våra medarbetare och studenter. Vi ska attrahera framstående lärare</a:t>
            </a:r>
          </a:p>
          <a:p>
            <a:r>
              <a:rPr lang="sv-SE" sz="1400" dirty="0"/>
              <a:t>och forskare och ambitiösa studenter från hela världen. Vi ska attrahera rätt kompetens till ett</a:t>
            </a:r>
          </a:p>
          <a:p>
            <a:r>
              <a:rPr lang="sv-SE" sz="1400" dirty="0"/>
              <a:t>verksamhetsstöd som bidrar till utbildningens och forskningens kvalitet. Vi ska vara ett</a:t>
            </a:r>
          </a:p>
          <a:p>
            <a:r>
              <a:rPr lang="sv-SE" sz="1400" dirty="0"/>
              <a:t>utvecklingsinriktat och internationellt universitet som kännetecknas av jämställdhet, mångfald</a:t>
            </a:r>
          </a:p>
          <a:p>
            <a:r>
              <a:rPr lang="sv-SE" sz="1400" dirty="0"/>
              <a:t>och lika villkor. Våra medarbetares och studenters olika egenskaper, bakgrunder och kulturer är</a:t>
            </a:r>
          </a:p>
          <a:p>
            <a:r>
              <a:rPr lang="sv-SE" sz="1400" dirty="0"/>
              <a:t>en tillgång som främjar hög kvalitet i verksamheten. Våra campusmiljöer ska vara hållbara,</a:t>
            </a:r>
          </a:p>
          <a:p>
            <a:r>
              <a:rPr lang="sv-SE" sz="1400" dirty="0"/>
              <a:t>tillgängliga och levande.</a:t>
            </a:r>
          </a:p>
          <a:p>
            <a:r>
              <a:rPr lang="sv-SE" sz="1400" dirty="0"/>
              <a:t>Arbetsmiljön ska vara kreativ och trygg där medarbetare trivs och ges förutsättningar att nå</a:t>
            </a:r>
          </a:p>
          <a:p>
            <a:r>
              <a:rPr lang="sv-SE" sz="1400" dirty="0"/>
              <a:t>framgång i sina arbetsuppgifter. Vi ska värdesätta att våra medarbetare har balans mellan</a:t>
            </a:r>
          </a:p>
          <a:p>
            <a:r>
              <a:rPr lang="sv-SE" sz="1400" dirty="0"/>
              <a:t>arbete och fritid och kan erbjudas flexibla arbetsformer. Våra medarbetare ska ha goda</a:t>
            </a:r>
          </a:p>
          <a:p>
            <a:r>
              <a:rPr lang="sv-SE" sz="1400" dirty="0"/>
              <a:t>möjligheter till karriär- och kompetensutveckling.</a:t>
            </a:r>
          </a:p>
          <a:p>
            <a:r>
              <a:rPr lang="sv-SE" sz="1400" dirty="0"/>
              <a:t>Studiemiljön ska vara trygg och kännetecknas av ett rikt och inkluderande studentliv som</a:t>
            </a:r>
          </a:p>
          <a:p>
            <a:r>
              <a:rPr lang="sv-SE" sz="1400" dirty="0"/>
              <a:t>skapar upplevelser, sociala kontakter och mervärden för studenternas långsiktiga utveckling.</a:t>
            </a:r>
          </a:p>
          <a:p>
            <a:r>
              <a:rPr lang="sv-SE" sz="1400" dirty="0"/>
              <a:t>Våra fysiska och digitala lär- och studiemiljöer ska stödja samarbete och interaktion mellan</a:t>
            </a:r>
          </a:p>
          <a:p>
            <a:r>
              <a:rPr lang="sv-SE" sz="1400" dirty="0"/>
              <a:t>studenter och lärare.</a:t>
            </a:r>
          </a:p>
          <a:p>
            <a:endParaRPr lang="sv-SE" sz="1400" dirty="0"/>
          </a:p>
          <a:p>
            <a:r>
              <a:rPr lang="sv-SE" sz="1400" b="1" dirty="0"/>
              <a:t>Effektiv och hållbar resursanvändning</a:t>
            </a:r>
          </a:p>
          <a:p>
            <a:r>
              <a:rPr lang="sv-SE" sz="1400" dirty="0"/>
              <a:t>KTH:s arbetssätt ska vara effektiva, hållbara och framåtsyftande</a:t>
            </a:r>
          </a:p>
          <a:p>
            <a:endParaRPr lang="sv-SE" sz="1400" dirty="0"/>
          </a:p>
          <a:p>
            <a:r>
              <a:rPr lang="sv-SE" sz="1400" dirty="0"/>
              <a:t>KTH ska ha förmåga att göra prioriteringar och förändringar för att öka effektiviteten och</a:t>
            </a:r>
          </a:p>
          <a:p>
            <a:r>
              <a:rPr lang="sv-SE" sz="1400" dirty="0"/>
              <a:t>kvaliteten i verksamheten. Vår ekonomi ska vara i balans och vi ska använda våra resurser på ett</a:t>
            </a:r>
          </a:p>
          <a:p>
            <a:r>
              <a:rPr lang="sv-SE" sz="1400" dirty="0"/>
              <a:t>ansvarsfullt och hållbart sätt. Vi ska ha enkla och ändamålsenliga processer och stödet för</a:t>
            </a:r>
          </a:p>
          <a:p>
            <a:r>
              <a:rPr lang="sv-SE" sz="1400" dirty="0"/>
              <a:t>utbildning och forskning ska vara effektivt och verksamhetsnära. Digitala lösningar ska förenkla</a:t>
            </a:r>
          </a:p>
          <a:p>
            <a:r>
              <a:rPr lang="sv-SE" sz="1400" dirty="0"/>
              <a:t>administrationen och användas för att utveckla verksamheten. Vi ska ha en effektiv och</a:t>
            </a:r>
          </a:p>
          <a:p>
            <a:r>
              <a:rPr lang="sv-SE" sz="1400" dirty="0"/>
              <a:t>långsiktig lokalplanering med klimatanpassade byggnader som är utformade efter</a:t>
            </a:r>
          </a:p>
          <a:p>
            <a:r>
              <a:rPr lang="sv-SE" sz="1400" dirty="0"/>
              <a:t>verksamhetens behov och förutsättningar.</a:t>
            </a:r>
          </a:p>
          <a:p>
            <a:r>
              <a:rPr lang="sv-SE" sz="1400" dirty="0"/>
              <a:t>Vår organisation ska ha en tydlig ansvarsfördelning, effektiv beredning och snabba beslutsvägar.</a:t>
            </a:r>
          </a:p>
          <a:p>
            <a:r>
              <a:rPr lang="sv-SE" sz="1400" dirty="0"/>
              <a:t>Kollegialitet, medarbetarskap och studentinflytande ska vara grundläggande för vårt</a:t>
            </a:r>
          </a:p>
          <a:p>
            <a:r>
              <a:rPr lang="sv-SE" sz="1400" dirty="0"/>
              <a:t>utvecklingsarbete och vi ska ha ett ledarskap som främjar alla medarbetares delaktighet. En</a:t>
            </a:r>
          </a:p>
          <a:p>
            <a:r>
              <a:rPr lang="sv-SE" sz="1400" dirty="0"/>
              <a:t>stark och framåtsyftande kvalitetskultur ska genomsyra arbetet med uppföljning och utveckling</a:t>
            </a:r>
          </a:p>
          <a:p>
            <a:r>
              <a:rPr lang="sv-SE" sz="1400" dirty="0"/>
              <a:t>av verksamheten.</a:t>
            </a:r>
          </a:p>
          <a:p>
            <a:pPr marL="0" indent="0">
              <a:spcBef>
                <a:spcPts val="600"/>
              </a:spcBef>
              <a:buNone/>
            </a:pPr>
            <a:endParaRPr lang="sv-SE" sz="1400" dirty="0">
              <a:solidFill>
                <a:srgbClr val="004791"/>
              </a:solidFill>
              <a:latin typeface="Figtree Medium" pitchFamily="2" charset="0"/>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Overall goals for the period 2024–2028</a:t>
            </a:r>
          </a:p>
          <a:p>
            <a:endParaRPr lang="en-US" sz="1200" b="1"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Eduaction</a:t>
            </a:r>
            <a:endParaRPr lang="en-US" sz="1200" b="1"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KTH’s education shall be of the highest quality and internationally competitive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educate a wide range of engineers, architects, teachers, and researchers who can lead the transformation to a sustainable, gender-equal world. Our education programs shall advance knowledge in society and meet the job market’s need for highly qualified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and flexible continuing professional development.</a:t>
            </a:r>
          </a:p>
          <a:p>
            <a:r>
              <a:rPr lang="en-US" sz="1200" b="0" i="0" kern="1200" dirty="0">
                <a:solidFill>
                  <a:schemeClr val="tx1"/>
                </a:solidFill>
                <a:effectLst/>
                <a:latin typeface="+mn-lt"/>
                <a:ea typeface="+mn-ea"/>
                <a:cs typeface="+mn-cs"/>
              </a:rPr>
              <a:t>Our education programs shall be relevant to a rapidly changing world and be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pedagogic renewal, student-centered learning, research-based knowledge, and flexible study paths. There shall be a close link between education and research, with teachers who both teach and conduct research. We shall develop our students’ practical professional skills and their ability to think innovatively through interactive teaching solutions, open experimental environments, and close collaborations with industry and other societal stakeholders. Students shall develop critical thinking and collaborative skills in their education programs to be able to manage complex challenges responsibly. We shall develop responsible entrepreneurship among students and provide them with what they need to transform ideas into reality. We shall offer good opportunities for student exchanges that promote international perspectives.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Research</a:t>
            </a:r>
          </a:p>
          <a:p>
            <a:r>
              <a:rPr lang="en-US" sz="1200" b="0" i="1" kern="1200" dirty="0">
                <a:solidFill>
                  <a:schemeClr val="tx1"/>
                </a:solidFill>
                <a:effectLst/>
                <a:latin typeface="+mn-lt"/>
                <a:ea typeface="+mn-ea"/>
                <a:cs typeface="+mn-cs"/>
              </a:rPr>
              <a:t>KTH’s research shall be world-leading and have a major impact</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conduct excellent basic research and applied research in strong international research environments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openness, integrity, and academic freedom. We shall be a global driving force for bringing together different resources and areas of expertise in research and innovation. We shall contribute to the transformation needed for a sustainable society through interdisciplinary approaches and collaboration with leading universities, industry, and other societal stakeholders.</a:t>
            </a:r>
          </a:p>
          <a:p>
            <a:r>
              <a:rPr lang="en-US" sz="1200" b="0" i="0" kern="1200" dirty="0">
                <a:solidFill>
                  <a:schemeClr val="tx1"/>
                </a:solidFill>
                <a:effectLst/>
                <a:latin typeface="+mn-lt"/>
                <a:ea typeface="+mn-ea"/>
                <a:cs typeface="+mn-cs"/>
              </a:rPr>
              <a:t>Our teachers and researchers shall have the competitive conditions in place to conduct research, and we shall have the capacity to strategically recruit leading international academics. We shall promote strong academic leadership, and our research environments shall be inclusive and equal. Our research infrastructures shall be of high quality and promote groundbreaking research and knowledge exchange. Our research shall uphold high credibility, follow sound research ethics, and be transparent and accessible. KTH shall play an active role at European and national levels in the development of research policy and funding.</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Working and study environment</a:t>
            </a:r>
          </a:p>
          <a:p>
            <a:r>
              <a:rPr lang="en-US" sz="1200" b="0" i="1" kern="1200" dirty="0">
                <a:solidFill>
                  <a:schemeClr val="tx1"/>
                </a:solidFill>
                <a:effectLst/>
                <a:latin typeface="+mn-lt"/>
                <a:ea typeface="+mn-ea"/>
                <a:cs typeface="+mn-cs"/>
              </a:rPr>
              <a:t>KTH’s working and study environment shall be attractive, inclusive and equal</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KTH’s success is built by our staff and students. We shall attract outstanding teachers, researchers, and ambitious students from around the world. We shall attract the right expertise to our support services, contributing to the quality of our education and research. We shall be an international, development-oriented university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gender equality, diversity, and equal opportunities. The varying characteristics, backgrounds, and cultures of our staff and students are assets that promote high quality in the operation of the university. Our campuses shall be sustainable, vibrant, and accessible.</a:t>
            </a:r>
          </a:p>
          <a:p>
            <a:r>
              <a:rPr lang="en-US" sz="1200" b="0" i="0" kern="1200" dirty="0">
                <a:solidFill>
                  <a:schemeClr val="tx1"/>
                </a:solidFill>
                <a:effectLst/>
                <a:latin typeface="+mn-lt"/>
                <a:ea typeface="+mn-ea"/>
                <a:cs typeface="+mn-cs"/>
              </a:rPr>
              <a:t>The working environment shall be creative and safe, where staff thrive and have what they need to succeed in their jobs. We shall value a work-life balance for our staff and offer flexible working solutions. Our staff shall have good opportunities for career progression and continuing professional development.</a:t>
            </a:r>
          </a:p>
          <a:p>
            <a:r>
              <a:rPr lang="en-US" sz="1200" b="0" i="0" kern="1200" dirty="0">
                <a:solidFill>
                  <a:schemeClr val="tx1"/>
                </a:solidFill>
                <a:effectLst/>
                <a:latin typeface="+mn-lt"/>
                <a:ea typeface="+mn-ea"/>
                <a:cs typeface="+mn-cs"/>
              </a:rPr>
              <a:t>The study environment shall be safe and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a rich, inclusive student life that offers experiences, social connections, and added value for students’ long-term development. Our physical and digital learning and studying environments shall support collaboration and interaction between students and teachers.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Efficient, sustainable resource management</a:t>
            </a:r>
          </a:p>
          <a:p>
            <a:r>
              <a:rPr lang="en-US" sz="1200" b="0" i="1" kern="1200" dirty="0">
                <a:solidFill>
                  <a:schemeClr val="tx1"/>
                </a:solidFill>
                <a:effectLst/>
                <a:latin typeface="+mn-lt"/>
                <a:ea typeface="+mn-ea"/>
                <a:cs typeface="+mn-cs"/>
              </a:rPr>
              <a:t>KTH’s working methods shall be efficient, sustainable and forward-looking</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have the ability to set priorities and make changes to improve the efficiency and quality of the university’s operations. Our finances shall be in balance, and we shall use our resources in a responsible, sustainable manner. We shall have simple processes that are fit for purpose, and the support for education and research shall be efficient and easily accessible. Digital solutions shall simplify administration and be used to develop operations. We shall have efficient, long-term premises planning with climate-smart buildings designed according to the needs and conditions of our operations.</a:t>
            </a:r>
          </a:p>
          <a:p>
            <a:r>
              <a:rPr lang="en-US" sz="1200" b="0" i="0" kern="1200" dirty="0">
                <a:solidFill>
                  <a:schemeClr val="tx1"/>
                </a:solidFill>
                <a:effectLst/>
                <a:latin typeface="+mn-lt"/>
                <a:ea typeface="+mn-ea"/>
                <a:cs typeface="+mn-cs"/>
              </a:rPr>
              <a:t>Our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shall have a clear division of responsibilities, efficient preparatory work, and swift decision paths. Collegiality, co-</a:t>
            </a:r>
            <a:r>
              <a:rPr lang="en-US" sz="1200" b="0" i="0" kern="1200" dirty="0" err="1">
                <a:solidFill>
                  <a:schemeClr val="tx1"/>
                </a:solidFill>
                <a:effectLst/>
                <a:latin typeface="+mn-lt"/>
                <a:ea typeface="+mn-ea"/>
                <a:cs typeface="+mn-cs"/>
              </a:rPr>
              <a:t>workership</a:t>
            </a:r>
            <a:r>
              <a:rPr lang="en-US" sz="1200" b="0" i="0" kern="1200" dirty="0">
                <a:solidFill>
                  <a:schemeClr val="tx1"/>
                </a:solidFill>
                <a:effectLst/>
                <a:latin typeface="+mn-lt"/>
                <a:ea typeface="+mn-ea"/>
                <a:cs typeface="+mn-cs"/>
              </a:rPr>
              <a:t>, and student influence shall be fundamental to our development work, and we shall have leadership that promotes participation by all staff. A strong, forward-looking quality culture shall permeate our work to monitor and develop operations.</a:t>
            </a:r>
            <a:endParaRPr lang="sv-SE" dirty="0"/>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a:t>
            </a:fld>
            <a:endParaRPr lang="sv-SE"/>
          </a:p>
        </p:txBody>
      </p:sp>
    </p:spTree>
    <p:extLst>
      <p:ext uri="{BB962C8B-B14F-4D97-AF65-F5344CB8AC3E}">
        <p14:creationId xmlns:p14="http://schemas.microsoft.com/office/powerpoint/2010/main" val="1950995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sv-SE" b="1" i="0" dirty="0">
                <a:solidFill>
                  <a:srgbClr val="374151"/>
                </a:solidFill>
                <a:effectLst/>
                <a:latin typeface="Söhne"/>
              </a:rPr>
            </a:br>
            <a:br>
              <a:rPr lang="sv-SE" b="1" i="0" dirty="0">
                <a:solidFill>
                  <a:srgbClr val="374151"/>
                </a:solidFill>
                <a:effectLst/>
                <a:latin typeface="Söhne"/>
              </a:rPr>
            </a:br>
            <a:r>
              <a:rPr lang="sv-SE" b="1" i="0" dirty="0">
                <a:solidFill>
                  <a:srgbClr val="374151"/>
                </a:solidFill>
                <a:effectLst/>
                <a:latin typeface="Söhne"/>
              </a:rPr>
              <a:t>KTH är Sveriges största och äldsta tekniska universitetet</a:t>
            </a:r>
            <a:r>
              <a:rPr lang="sv-SE" b="1" i="0" baseline="0" dirty="0">
                <a:solidFill>
                  <a:srgbClr val="374151"/>
                </a:solidFill>
                <a:effectLst/>
                <a:latin typeface="Söhne"/>
              </a:rPr>
              <a:t> och g</a:t>
            </a:r>
            <a:r>
              <a:rPr lang="sv-SE" b="1" i="0" dirty="0">
                <a:solidFill>
                  <a:srgbClr val="374151"/>
                </a:solidFill>
                <a:effectLst/>
                <a:latin typeface="Söhne"/>
              </a:rPr>
              <a:t>rundades 1827</a:t>
            </a:r>
          </a:p>
          <a:p>
            <a:pPr algn="l"/>
            <a:r>
              <a:rPr lang="sv-SE" sz="1200" b="0" i="0" kern="1200" dirty="0">
                <a:solidFill>
                  <a:schemeClr val="tx1"/>
                </a:solidFill>
                <a:effectLst/>
                <a:latin typeface="+mn-lt"/>
                <a:ea typeface="+mn-ea"/>
                <a:cs typeface="+mn-cs"/>
              </a:rPr>
              <a:t>KTH är ett forskningstungt universitet, 70 % av de totala medlen är för forskning.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Den främsta förklaringen är framgång i att få</a:t>
            </a:r>
            <a:r>
              <a:rPr lang="sv-SE" sz="1200" b="0" i="0" kern="1200" baseline="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extern finansiering som står för mer än hälften av forskningsfinansieringen (62 %).</a:t>
            </a:r>
            <a:endParaRPr lang="sv-SE" b="1"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SE" sz="1200" b="1" kern="1200" dirty="0">
              <a:solidFill>
                <a:schemeClr val="tx1"/>
              </a:solidFill>
              <a:effectLst/>
              <a:latin typeface="+mn-lt"/>
              <a:ea typeface="+mn-ea"/>
              <a:cs typeface="+mn-cs"/>
            </a:endParaRPr>
          </a:p>
          <a:p>
            <a:r>
              <a:rPr lang="sv-SE" b="1" dirty="0"/>
              <a:t>KTH har:</a:t>
            </a:r>
            <a:br>
              <a:rPr lang="sv-SE" dirty="0"/>
            </a:br>
            <a:r>
              <a:rPr lang="sv-SE" b="1" dirty="0"/>
              <a:t>Studenter</a:t>
            </a:r>
            <a:endParaRPr lang="sv-SE" dirty="0"/>
          </a:p>
          <a:p>
            <a:r>
              <a:rPr lang="sv-SE" dirty="0"/>
              <a:t>15 460 (helårsstudenter – HST)</a:t>
            </a:r>
          </a:p>
          <a:p>
            <a:r>
              <a:rPr lang="sv-SE" dirty="0"/>
              <a:t>Mer än en tredjedel (35 %) är kvinnor</a:t>
            </a:r>
          </a:p>
          <a:p>
            <a:r>
              <a:rPr lang="sv-SE" dirty="0"/>
              <a:t>Cirka 3 700 internationella studenter (detta antal är en uppskattning baserad på antagandet att externa </a:t>
            </a:r>
            <a:r>
              <a:rPr lang="sv-SE" dirty="0" err="1"/>
              <a:t>masterstudenter</a:t>
            </a:r>
            <a:r>
              <a:rPr lang="sv-SE" dirty="0"/>
              <a:t>, dubbeldiplomstudenter inom civilingenjörsprogrammet och vissa dubbelmasterstudenter är internationella. Vissa av dessa är troligen svenska, och vissa internationella studenter kan saknas i beräkningen — det jämnar ut sig).</a:t>
            </a:r>
          </a:p>
          <a:p>
            <a:r>
              <a:rPr lang="sv-SE" dirty="0"/>
              <a:t>1 700 doktorander (individer, </a:t>
            </a:r>
            <a:r>
              <a:rPr lang="sv-SE" dirty="0" err="1"/>
              <a:t>headcount</a:t>
            </a:r>
            <a:r>
              <a:rPr lang="sv-SE" dirty="0"/>
              <a:t>)</a:t>
            </a:r>
          </a:p>
          <a:p>
            <a:r>
              <a:rPr lang="sv-SE" b="1" dirty="0"/>
              <a:t>Totalt antal studenter: 25 000 (individer)</a:t>
            </a:r>
          </a:p>
          <a:p>
            <a:endParaRPr lang="sv-SE" b="1" dirty="0"/>
          </a:p>
          <a:p>
            <a:r>
              <a:rPr lang="sv-SE" b="1" dirty="0"/>
              <a:t>Personal</a:t>
            </a:r>
            <a:endParaRPr lang="sv-SE" dirty="0"/>
          </a:p>
          <a:p>
            <a:r>
              <a:rPr lang="sv-SE" dirty="0"/>
              <a:t>4 100 anställda (FTE – heltidsekvivalenter), varav:</a:t>
            </a:r>
          </a:p>
          <a:p>
            <a:r>
              <a:rPr lang="sv-SE" dirty="0"/>
              <a:t>Cirka 2 900 inom forskning, inklusive:</a:t>
            </a:r>
            <a:br>
              <a:rPr lang="sv-SE" dirty="0"/>
            </a:br>
            <a:r>
              <a:rPr lang="sv-SE" dirty="0"/>
              <a:t>368 professorer</a:t>
            </a:r>
            <a:br>
              <a:rPr lang="sv-SE" dirty="0"/>
            </a:br>
            <a:r>
              <a:rPr lang="sv-SE" dirty="0"/>
              <a:t>1 050 doktorander med anställning (FTE, årsarbetskrafter)</a:t>
            </a:r>
            <a:br>
              <a:rPr lang="sv-SE" dirty="0"/>
            </a:br>
            <a:r>
              <a:rPr lang="sv-SE" sz="1200" kern="1200" dirty="0">
                <a:solidFill>
                  <a:schemeClr val="tx1"/>
                </a:solidFill>
                <a:effectLst/>
                <a:latin typeface="+mn-lt"/>
                <a:ea typeface="+mn-ea"/>
                <a:cs typeface="+mn-cs"/>
              </a:rPr>
              <a:t>Fakultet omfattar:</a:t>
            </a:r>
          </a:p>
          <a:p>
            <a:r>
              <a:rPr lang="sv-SE" sz="1200" kern="1200" dirty="0">
                <a:solidFill>
                  <a:schemeClr val="tx1"/>
                </a:solidFill>
                <a:effectLst/>
                <a:latin typeface="+mn-lt"/>
                <a:ea typeface="+mn-ea"/>
                <a:cs typeface="+mn-cs"/>
              </a:rPr>
              <a:t>Professorer: 366</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Gästprofessorer: 3</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Lektorer: 240</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Biträdande lektorer: 61</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Adjunkter: 174</a:t>
            </a:r>
          </a:p>
          <a:p>
            <a:endParaRPr lang="sv-SE" dirty="0"/>
          </a:p>
          <a:p>
            <a:endParaRPr lang="sv-SE" b="1" dirty="0"/>
          </a:p>
          <a:p>
            <a:r>
              <a:rPr lang="sv-SE" b="1" dirty="0"/>
              <a:t>Alumner</a:t>
            </a:r>
            <a:endParaRPr lang="sv-SE" dirty="0"/>
          </a:p>
          <a:p>
            <a:r>
              <a:rPr lang="sv-SE" dirty="0"/>
              <a:t>Över 175 000 alumner i fler än 100 länder</a:t>
            </a:r>
          </a:p>
          <a:p>
            <a:r>
              <a:rPr lang="sv-SE" dirty="0"/>
              <a:t>Mer än 20 000 alumner bor utomlands</a:t>
            </a:r>
          </a:p>
          <a:p>
            <a:r>
              <a:rPr lang="sv-SE" dirty="0"/>
              <a:t>20 internationella alumnföreningar</a:t>
            </a:r>
            <a:br>
              <a:rPr lang="sv-SE" dirty="0"/>
            </a:br>
            <a:br>
              <a:rPr lang="sv-SE" dirty="0"/>
            </a:br>
            <a:r>
              <a:rPr lang="sv-SE" dirty="0"/>
              <a:t>Tal över 500 har avrundats till närmsta 50-tal</a:t>
            </a:r>
            <a:br>
              <a:rPr lang="sv-SE" dirty="0"/>
            </a:br>
            <a:r>
              <a:rPr lang="sv-SE" dirty="0"/>
              <a:t>Tal över 10 000 avrundats till närmsta 100-tal</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Tal över 100 000 avrundats till närmsta 1000-tal</a:t>
            </a:r>
            <a:br>
              <a:rPr lang="sv-SE" dirty="0"/>
            </a:br>
            <a:br>
              <a:rPr lang="sv-SE" dirty="0"/>
            </a:br>
            <a:r>
              <a:rPr lang="sv-SE" dirty="0"/>
              <a:t>Uppdaterad 260420</a:t>
            </a:r>
            <a:br>
              <a:rPr lang="sv-SE" dirty="0"/>
            </a:br>
            <a:r>
              <a:rPr lang="en-GB" sz="1200" kern="1200" dirty="0">
                <a:solidFill>
                  <a:schemeClr val="tx1"/>
                </a:solidFill>
                <a:effectLst/>
                <a:latin typeface="+mn-lt"/>
                <a:ea typeface="+mn-ea"/>
                <a:cs typeface="+mn-cs"/>
              </a:rPr>
              <a:t>Källa: LinkedIn,</a:t>
            </a:r>
            <a:r>
              <a:rPr lang="en-GB" sz="1200" kern="1200" baseline="0" dirty="0">
                <a:solidFill>
                  <a:schemeClr val="tx1"/>
                </a:solidFill>
                <a:effectLst/>
                <a:latin typeface="+mn-lt"/>
                <a:ea typeface="+mn-ea"/>
                <a:cs typeface="+mn-cs"/>
              </a:rPr>
              <a:t> HR+, </a:t>
            </a:r>
            <a:r>
              <a:rPr lang="en-GB" sz="1200" b="0" kern="1200" baseline="0" dirty="0" err="1">
                <a:solidFill>
                  <a:schemeClr val="tx1"/>
                </a:solidFill>
                <a:effectLst/>
                <a:latin typeface="+mn-lt"/>
                <a:ea typeface="+mn-ea"/>
                <a:cs typeface="+mn-cs"/>
              </a:rPr>
              <a:t>Ladok</a:t>
            </a:r>
            <a:r>
              <a:rPr lang="en-GB" sz="1200" b="0" kern="1200" baseline="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2025 </a:t>
            </a:r>
            <a:r>
              <a:rPr lang="en-GB" sz="1200" b="0" kern="1200" dirty="0" err="1">
                <a:solidFill>
                  <a:schemeClr val="tx1"/>
                </a:solidFill>
                <a:effectLst/>
                <a:latin typeface="+mn-lt"/>
                <a:ea typeface="+mn-ea"/>
                <a:cs typeface="+mn-cs"/>
              </a:rPr>
              <a:t>årsredovisning</a:t>
            </a:r>
            <a:br>
              <a:rPr lang="sv-SE" b="1" dirty="0"/>
            </a:br>
            <a:br>
              <a:rPr lang="sv-SE" b="1" dirty="0"/>
            </a:br>
            <a:r>
              <a:rPr lang="sv-SE" b="1" dirty="0">
                <a:solidFill>
                  <a:srgbClr val="FF0000"/>
                </a:solidFill>
              </a:rPr>
              <a:t>Totalt antal vetenskapliga publikationer med </a:t>
            </a:r>
            <a:r>
              <a:rPr lang="sv-SE" b="1" dirty="0" err="1">
                <a:solidFill>
                  <a:srgbClr val="FF0000"/>
                </a:solidFill>
              </a:rPr>
              <a:t>peer</a:t>
            </a:r>
            <a:r>
              <a:rPr lang="sv-SE" b="1" dirty="0">
                <a:solidFill>
                  <a:srgbClr val="FF0000"/>
                </a:solidFill>
              </a:rPr>
              <a:t> </a:t>
            </a:r>
            <a:r>
              <a:rPr lang="sv-SE" b="1" dirty="0" err="1">
                <a:solidFill>
                  <a:srgbClr val="FF0000"/>
                </a:solidFill>
              </a:rPr>
              <a:t>review</a:t>
            </a:r>
            <a:r>
              <a:rPr lang="sv-SE" b="1" dirty="0">
                <a:solidFill>
                  <a:srgbClr val="FF0000"/>
                </a:solidFill>
              </a:rPr>
              <a:t>:</a:t>
            </a:r>
            <a:r>
              <a:rPr lang="sv-SE" dirty="0">
                <a:solidFill>
                  <a:srgbClr val="FF0000"/>
                </a:solidFill>
              </a:rPr>
              <a:t> 3 125 (2025’s siffra behöver uppdateras)</a:t>
            </a:r>
            <a:endParaRPr lang="en-SE"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algn="l"/>
            <a:r>
              <a:rPr lang="sv-SE" b="0" i="0" dirty="0">
                <a:solidFill>
                  <a:srgbClr val="374151"/>
                </a:solidFill>
                <a:effectLst/>
                <a:latin typeface="Söhne"/>
              </a:rPr>
              <a:t>Anders Söderholm är rektor för KTH sedan 1 december 2022. Han tjänstgjorde tidigare som generaldirektör för Universitetskanslersämbetet, UKÄ, i fem år innan han kom till KTH. Anders Söderholm har innehaft en rad olika befattningar inom den akademiska sektorn. Hans akademiska bakgrund är från Umeå universitet där han blev filosofie doktor 1991 med en avhandling om kommunal näringspolitik. Han har varit professor i företagsekonomi och forskare och lärare i industriell ekonomi vid KTH 1998-99 och 2003-2004. Som rektor är ett av hans mål att KTH ska fortsätta att utvecklas som ett ledande tekniskt och internationellt universitet för en hållbar framtid. Läs mer här: </a:t>
            </a:r>
            <a:r>
              <a:rPr lang="sv-SE" b="0" i="0" u="none" strike="noStrike" dirty="0">
                <a:solidFill>
                  <a:srgbClr val="374151"/>
                </a:solidFill>
                <a:effectLst/>
                <a:latin typeface="Söhne"/>
                <a:hlinkClick r:id="rId3"/>
              </a:rPr>
              <a:t>https://www.kth.se/en/om/rektor</a:t>
            </a:r>
            <a:endParaRPr lang="sv-SE" b="0" i="0" dirty="0">
              <a:solidFill>
                <a:srgbClr val="374151"/>
              </a:solidFill>
              <a:effectLst/>
              <a:latin typeface="Söhne"/>
            </a:endParaRPr>
          </a:p>
          <a:p>
            <a:endParaRPr lang="en-GB"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3</a:t>
            </a:fld>
            <a:endParaRPr lang="sv-SE"/>
          </a:p>
        </p:txBody>
      </p:sp>
    </p:spTree>
    <p:extLst>
      <p:ext uri="{BB962C8B-B14F-4D97-AF65-F5344CB8AC3E}">
        <p14:creationId xmlns:p14="http://schemas.microsoft.com/office/powerpoint/2010/main" val="96241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kern="1200">
                <a:solidFill>
                  <a:schemeClr val="tx1"/>
                </a:solidFill>
                <a:effectLst/>
                <a:latin typeface="+mn-lt"/>
                <a:ea typeface="+mn-ea"/>
                <a:cs typeface="+mn-cs"/>
              </a:rPr>
              <a:t>KTH</a:t>
            </a:r>
            <a:r>
              <a:rPr lang="sv-SE" sz="1200" b="0" i="0" kern="1200" baseline="0">
                <a:solidFill>
                  <a:schemeClr val="tx1"/>
                </a:solidFill>
                <a:effectLst/>
                <a:latin typeface="+mn-lt"/>
                <a:ea typeface="+mn-ea"/>
                <a:cs typeface="+mn-cs"/>
              </a:rPr>
              <a:t>:s studenter </a:t>
            </a:r>
            <a:r>
              <a:rPr lang="sv-SE" sz="1200" b="0" i="0" kern="1200">
                <a:solidFill>
                  <a:schemeClr val="tx1"/>
                </a:solidFill>
                <a:effectLst/>
                <a:latin typeface="+mn-lt"/>
                <a:ea typeface="+mn-ea"/>
                <a:cs typeface="+mn-cs"/>
              </a:rPr>
              <a:t>är mycket eftertraktade av arbetsgivare, både nationellt och internationellt. </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Starka teoretiska kunskaper i kombination med praktiska färdigheter och förmågan att anpassa sig till olika arbetsmiljöer, gör dem till idealiska kandidater för ett brett spektrum av branscher.</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Majoriteten av KTH:s alumner arbetar på konsultföretag eller inom forsknings- och teknikintensiva industrier. </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57 % av KTH:s studenter hade fått en anställning innan de tog examen.</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Källa: </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Karriärrapport 2021 sida 21</a:t>
            </a:r>
            <a:br>
              <a:rPr lang="sv-SE" sz="1200" b="0" i="0"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hlinkClick r:id="rId3"/>
              </a:rPr>
              <a:t>https://static.sys.kth.se/uf/plu/karriarenkat/Rapport.2021.pdf</a:t>
            </a:r>
            <a:r>
              <a:rPr lang="sv-SE" sz="1200" b="0" i="0" kern="1200">
                <a:solidFill>
                  <a:schemeClr val="tx1"/>
                </a:solidFill>
                <a:effectLst/>
                <a:latin typeface="+mn-lt"/>
                <a:ea typeface="+mn-ea"/>
                <a:cs typeface="+mn-cs"/>
              </a:rPr>
              <a:t> </a:t>
            </a:r>
          </a:p>
          <a:p>
            <a:r>
              <a:rPr lang="sv-SE" sz="1200" b="0" i="0" kern="1200">
                <a:solidFill>
                  <a:schemeClr val="tx1"/>
                </a:solidFill>
                <a:effectLst/>
                <a:latin typeface="+mn-lt"/>
                <a:ea typeface="+mn-ea"/>
                <a:cs typeface="+mn-cs"/>
              </a:rPr>
              <a:t>Rapporten baseras på en undersökning som skickades till alla alumner som tog examen 2016, 2017 och 2018. Datainsamlingen ägde rum under våren och sommaren 2021.</a:t>
            </a:r>
          </a:p>
          <a:p>
            <a:br>
              <a:rPr lang="sv-SE" sz="1200" b="0" i="0" kern="1200">
                <a:solidFill>
                  <a:schemeClr val="tx1"/>
                </a:solidFill>
                <a:effectLst/>
                <a:latin typeface="+mn-lt"/>
                <a:ea typeface="+mn-ea"/>
                <a:cs typeface="+mn-cs"/>
              </a:rPr>
            </a:br>
            <a:endParaRPr lang="sv-S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71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2CC15-5BF2-F339-10A3-4A54D795ABF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BCED47-CBA4-2A29-71F2-7483E6E0D69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9E10D2F-66B5-6AA9-8FF0-FC04CC80D939}"/>
              </a:ext>
            </a:extLst>
          </p:cNvPr>
          <p:cNvSpPr>
            <a:spLocks noGrp="1"/>
          </p:cNvSpPr>
          <p:nvPr>
            <p:ph type="body" idx="1"/>
          </p:nvPr>
        </p:nvSpPr>
        <p:spPr/>
        <p:txBody>
          <a:bodyPr/>
          <a:lstStyle/>
          <a:p>
            <a:r>
              <a:rPr lang="sv-SE"/>
              <a:t>KTH verkar på flera campus i Stockholmsregionen, som alla bidrar till utbildning, forskning samt samverkan med samhälle och näringsliv.</a:t>
            </a:r>
            <a:br>
              <a:rPr lang="sv-SE"/>
            </a:br>
            <a:r>
              <a:rPr lang="sv-SE"/>
              <a:t>Huvudcampuset i centrala Stockholm är det största och mest välkända, med en stark internationell profil och fokus på hållbarhet.</a:t>
            </a:r>
            <a:br>
              <a:rPr lang="en-US" sz="1200" b="0" i="0" kern="1200">
                <a:solidFill>
                  <a:schemeClr val="tx1"/>
                </a:solidFill>
                <a:effectLst/>
                <a:latin typeface="+mn-lt"/>
                <a:ea typeface="+mn-ea"/>
                <a:cs typeface="+mn-cs"/>
              </a:rPr>
            </a:br>
            <a:endParaRPr lang="en-GB" b="1"/>
          </a:p>
        </p:txBody>
      </p:sp>
      <p:sp>
        <p:nvSpPr>
          <p:cNvPr id="4" name="Platshållare för bildnummer 3">
            <a:extLst>
              <a:ext uri="{FF2B5EF4-FFF2-40B4-BE49-F238E27FC236}">
                <a16:creationId xmlns:a16="http://schemas.microsoft.com/office/drawing/2014/main" id="{21D3731D-C711-9B43-9E93-202788262F08}"/>
              </a:ext>
            </a:extLst>
          </p:cNvPr>
          <p:cNvSpPr>
            <a:spLocks noGrp="1"/>
          </p:cNvSpPr>
          <p:nvPr>
            <p:ph type="sldNum" sz="quarter" idx="5"/>
          </p:nvPr>
        </p:nvSpPr>
        <p:spPr/>
        <p:txBody>
          <a:bodyPr/>
          <a:lstStyle/>
          <a:p>
            <a:fld id="{E04E0ED9-12F2-484C-BA68-87AFCFA293EF}" type="slidenum">
              <a:rPr lang="en-GB" smtClean="0"/>
              <a:t>5</a:t>
            </a:fld>
            <a:endParaRPr lang="en-GB"/>
          </a:p>
        </p:txBody>
      </p:sp>
    </p:spTree>
    <p:extLst>
      <p:ext uri="{BB962C8B-B14F-4D97-AF65-F5344CB8AC3E}">
        <p14:creationId xmlns:p14="http://schemas.microsoft.com/office/powerpoint/2010/main" val="1739521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KTH består av fem skolor, var och en med egna institutioner inom områden som teknik, naturvetenskap, arkitektur, industriell ekonomi, samhällsplanering och lärande.</a:t>
            </a:r>
            <a:endParaRPr lang="en-GB"/>
          </a:p>
        </p:txBody>
      </p:sp>
      <p:sp>
        <p:nvSpPr>
          <p:cNvPr id="4" name="Platshållare för bildnummer 3"/>
          <p:cNvSpPr>
            <a:spLocks noGrp="1"/>
          </p:cNvSpPr>
          <p:nvPr>
            <p:ph type="sldNum" sz="quarter" idx="5"/>
          </p:nvPr>
        </p:nvSpPr>
        <p:spPr/>
        <p:txBody>
          <a:bodyPr/>
          <a:lstStyle/>
          <a:p>
            <a:fld id="{E04E0ED9-12F2-484C-BA68-87AFCFA293EF}" type="slidenum">
              <a:rPr lang="en-GB" smtClean="0"/>
              <a:t>6</a:t>
            </a:fld>
            <a:endParaRPr lang="en-GB"/>
          </a:p>
        </p:txBody>
      </p:sp>
    </p:spTree>
    <p:extLst>
      <p:ext uri="{BB962C8B-B14F-4D97-AF65-F5344CB8AC3E}">
        <p14:creationId xmlns:p14="http://schemas.microsoft.com/office/powerpoint/2010/main" val="3461840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1" i="0" kern="1200">
                <a:solidFill>
                  <a:schemeClr val="tx1"/>
                </a:solidFill>
                <a:effectLst/>
                <a:latin typeface="+mn-lt"/>
                <a:ea typeface="+mn-ea"/>
                <a:cs typeface="+mn-cs"/>
              </a:rPr>
              <a:t>På</a:t>
            </a:r>
            <a:r>
              <a:rPr lang="sv-SE" sz="1200" b="1" i="0" kern="1200" baseline="0">
                <a:solidFill>
                  <a:schemeClr val="tx1"/>
                </a:solidFill>
                <a:effectLst/>
                <a:latin typeface="+mn-lt"/>
                <a:ea typeface="+mn-ea"/>
                <a:cs typeface="+mn-cs"/>
              </a:rPr>
              <a:t> sidan visas </a:t>
            </a:r>
            <a:r>
              <a:rPr lang="sv-SE" sz="1200" b="1" i="0" kern="1200">
                <a:solidFill>
                  <a:schemeClr val="tx1"/>
                </a:solidFill>
                <a:effectLst/>
                <a:latin typeface="+mn-lt"/>
                <a:ea typeface="+mn-ea"/>
                <a:cs typeface="+mn-cs"/>
              </a:rPr>
              <a:t>KTH:s bästa placeringar på QS-, ARWU- samt THE-listorna för 2023</a:t>
            </a:r>
            <a:r>
              <a:rPr lang="sv-SE" sz="1200" b="1" i="0" kern="1200" baseline="0">
                <a:solidFill>
                  <a:schemeClr val="tx1"/>
                </a:solidFill>
                <a:effectLst/>
                <a:latin typeface="+mn-lt"/>
                <a:ea typeface="+mn-ea"/>
                <a:cs typeface="+mn-cs"/>
              </a:rPr>
              <a:t> och 2024</a:t>
            </a:r>
            <a:r>
              <a:rPr lang="sv-SE" sz="1200" b="1" i="0" kern="1200">
                <a:solidFill>
                  <a:schemeClr val="tx1"/>
                </a:solidFill>
                <a:effectLst/>
                <a:latin typeface="+mn-lt"/>
                <a:ea typeface="+mn-ea"/>
                <a:cs typeface="+mn-cs"/>
              </a:rPr>
              <a:t>.</a:t>
            </a:r>
            <a:endParaRPr lang="sv-SE" b="1"/>
          </a:p>
          <a:p>
            <a:r>
              <a:rPr lang="sv-SE" sz="1200" b="0" i="0" kern="1200">
                <a:solidFill>
                  <a:schemeClr val="tx1"/>
                </a:solidFill>
                <a:effectLst/>
                <a:latin typeface="+mn-lt"/>
                <a:ea typeface="+mn-ea"/>
                <a:cs typeface="+mn-cs"/>
              </a:rPr>
              <a:t>Internationella rankinglistor som mäter universitets excellens inom forskning, utbildning och samverkan har de senaste åren fått allt större genomslag i omvärlden.</a:t>
            </a:r>
          </a:p>
          <a:p>
            <a:r>
              <a:rPr lang="sv-SE" sz="1200" b="0" i="0" kern="1200">
                <a:solidFill>
                  <a:schemeClr val="tx1"/>
                </a:solidFill>
                <a:effectLst/>
                <a:latin typeface="+mn-lt"/>
                <a:ea typeface="+mn-ea"/>
                <a:cs typeface="+mn-cs"/>
              </a:rPr>
              <a:t>Rankinglistorna ger enkel och lättillgänglig information om ett universitet och dess kvalitet, och listar universitet på både en övergripande universitetsnivå och utifrån en rent ämnesmässig bedömning.</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De olika rankinglistorna använder flera indikatorer, som skiljer sig mellan de olika listorna, för att slå fast ett universitets placering och poäng.</a:t>
            </a:r>
            <a:br>
              <a:rPr lang="sv-SE" sz="1200" b="0" i="0" kern="1200">
                <a:solidFill>
                  <a:schemeClr val="tx1"/>
                </a:solidFill>
                <a:effectLst/>
                <a:latin typeface="+mn-lt"/>
                <a:ea typeface="+mn-ea"/>
                <a:cs typeface="+mn-cs"/>
              </a:rPr>
            </a:br>
            <a:endParaRPr lang="sv-SE" sz="1200" b="0" i="0" kern="1200">
              <a:solidFill>
                <a:schemeClr val="tx1"/>
              </a:solidFill>
              <a:effectLst/>
              <a:latin typeface="+mn-lt"/>
              <a:ea typeface="+mn-ea"/>
              <a:cs typeface="+mn-cs"/>
            </a:endParaRPr>
          </a:p>
          <a:p>
            <a:r>
              <a:rPr lang="sv-SE" sz="1200" b="1" i="0" kern="1200">
                <a:solidFill>
                  <a:schemeClr val="tx1"/>
                </a:solidFill>
                <a:effectLst/>
                <a:latin typeface="+mn-lt"/>
                <a:ea typeface="+mn-ea"/>
                <a:cs typeface="+mn-cs"/>
              </a:rPr>
              <a:t>Varför är det viktigt med ranking?</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Utvecklingen av den internationella utbildningsmarknaden, ranking är avgörande för rekrytering av studenter</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Alumner från rankade universitet har ofta bättre möjligheter till mer högkvalificerade arbeten</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Rekrytering av lärare och forskare</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Möjligheter till flera internationella samarbeten med högt ansedda universitet</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Större utdelning i konkurrensutsatta forskningsmedelsutlysningar och satsningar på excellens</a:t>
            </a:r>
          </a:p>
          <a:p>
            <a:pPr marL="171450" lvl="0" indent="-171450">
              <a:buFont typeface="Arial" panose="020B0604020202020204" pitchFamily="34" charset="0"/>
              <a:buChar char="•"/>
            </a:pPr>
            <a:endParaRPr lang="en-GB" sz="1200" kern="1200">
              <a:solidFill>
                <a:schemeClr val="tx1"/>
              </a:solidFill>
              <a:effectLst/>
              <a:latin typeface="+mn-lt"/>
              <a:ea typeface="+mn-ea"/>
              <a:cs typeface="+mn-cs"/>
            </a:endParaRPr>
          </a:p>
          <a:p>
            <a:pPr marL="0" lvl="0" indent="0">
              <a:buFont typeface="Arial" panose="020B0604020202020204" pitchFamily="34" charset="0"/>
              <a:buNone/>
            </a:pPr>
            <a:r>
              <a:rPr lang="en-GB" sz="1200" kern="1200">
                <a:solidFill>
                  <a:schemeClr val="tx1"/>
                </a:solidFill>
                <a:effectLst/>
                <a:latin typeface="+mn-lt"/>
                <a:ea typeface="+mn-ea"/>
                <a:cs typeface="+mn-cs"/>
              </a:rPr>
              <a:t>Source: QS, ARWU,</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THE, topuniversities.com</a:t>
            </a:r>
            <a:endParaRPr lang="en-SE" sz="1200" kern="1200">
              <a:solidFill>
                <a:schemeClr val="tx1"/>
              </a:solidFill>
              <a:effectLst/>
              <a:latin typeface="+mn-lt"/>
              <a:ea typeface="+mn-ea"/>
              <a:cs typeface="+mn-cs"/>
            </a:endParaRPr>
          </a:p>
          <a:p>
            <a:endParaRPr lang="sv-SE"/>
          </a:p>
          <a:p>
            <a:endParaRPr lang="en-GB"/>
          </a:p>
        </p:txBody>
      </p:sp>
      <p:sp>
        <p:nvSpPr>
          <p:cNvPr id="4" name="Platshållare för bildnummer 3"/>
          <p:cNvSpPr>
            <a:spLocks noGrp="1"/>
          </p:cNvSpPr>
          <p:nvPr>
            <p:ph type="sldNum" sz="quarter" idx="5"/>
          </p:nvPr>
        </p:nvSpPr>
        <p:spPr/>
        <p:txBody>
          <a:bodyPr/>
          <a:lstStyle/>
          <a:p>
            <a:fld id="{E04E0ED9-12F2-484C-BA68-87AFCFA293EF}" type="slidenum">
              <a:rPr lang="en-GB" smtClean="0"/>
              <a:t>7</a:t>
            </a:fld>
            <a:endParaRPr lang="en-GB"/>
          </a:p>
        </p:txBody>
      </p:sp>
    </p:spTree>
    <p:extLst>
      <p:ext uri="{BB962C8B-B14F-4D97-AF65-F5344CB8AC3E}">
        <p14:creationId xmlns:p14="http://schemas.microsoft.com/office/powerpoint/2010/main" val="2885732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7E32-C396-54E2-595E-18745930E7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77D30A-ED92-35A5-6C41-82F86A4C755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1F8E17B-88CC-5B31-85B9-268F86D0D272}"/>
              </a:ext>
            </a:extLst>
          </p:cNvPr>
          <p:cNvSpPr>
            <a:spLocks noGrp="1"/>
          </p:cNvSpPr>
          <p:nvPr>
            <p:ph type="body" idx="1"/>
          </p:nvPr>
        </p:nvSpPr>
        <p:spPr/>
        <p:txBody>
          <a:bodyPr/>
          <a:lstStyle/>
          <a:p>
            <a:endParaRPr lang="sv-SE"/>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err="1">
                <a:solidFill>
                  <a:schemeClr val="tx1"/>
                </a:solidFill>
                <a:effectLst/>
                <a:latin typeface="+mn-lt"/>
                <a:ea typeface="+mn-ea"/>
                <a:cs typeface="+mn-cs"/>
              </a:rPr>
              <a:t>Förändringar</a:t>
            </a:r>
            <a:r>
              <a:rPr lang="en-US" sz="1200" b="0" i="0" kern="1200">
                <a:solidFill>
                  <a:schemeClr val="tx1"/>
                </a:solidFill>
                <a:effectLst/>
                <a:latin typeface="+mn-lt"/>
                <a:ea typeface="+mn-ea"/>
                <a:cs typeface="+mn-cs"/>
              </a:rPr>
              <a:t> I KTH:s </a:t>
            </a:r>
            <a:r>
              <a:rPr lang="en-US" sz="1200" b="0" i="0" kern="1200" err="1">
                <a:solidFill>
                  <a:schemeClr val="tx1"/>
                </a:solidFill>
                <a:effectLst/>
                <a:latin typeface="+mn-lt"/>
                <a:ea typeface="+mn-ea"/>
                <a:cs typeface="+mn-cs"/>
              </a:rPr>
              <a:t>placering</a:t>
            </a:r>
            <a:r>
              <a:rPr lang="en-US" sz="1200" b="0" i="0" kern="1200">
                <a:solidFill>
                  <a:schemeClr val="tx1"/>
                </a:solidFill>
                <a:effectLst/>
                <a:latin typeface="+mn-lt"/>
                <a:ea typeface="+mn-ea"/>
                <a:cs typeface="+mn-cs"/>
              </a:rPr>
              <a:t> I QS </a:t>
            </a:r>
            <a:r>
              <a:rPr lang="en-US" sz="1200" b="0" i="0" kern="1200" err="1">
                <a:solidFill>
                  <a:schemeClr val="tx1"/>
                </a:solidFill>
                <a:effectLst/>
                <a:latin typeface="+mn-lt"/>
                <a:ea typeface="+mn-ea"/>
                <a:cs typeface="+mn-cs"/>
              </a:rPr>
              <a:t>och</a:t>
            </a:r>
            <a:r>
              <a:rPr lang="en-US" sz="1200" b="0" i="0" kern="1200">
                <a:solidFill>
                  <a:schemeClr val="tx1"/>
                </a:solidFill>
                <a:effectLst/>
                <a:latin typeface="+mn-lt"/>
                <a:ea typeface="+mn-ea"/>
                <a:cs typeface="+mn-cs"/>
              </a:rPr>
              <a:t> THE de </a:t>
            </a:r>
            <a:r>
              <a:rPr lang="en-US" sz="1200" b="0" i="0" kern="1200" err="1">
                <a:solidFill>
                  <a:schemeClr val="tx1"/>
                </a:solidFill>
                <a:effectLst/>
                <a:latin typeface="+mn-lt"/>
                <a:ea typeface="+mn-ea"/>
                <a:cs typeface="+mn-cs"/>
              </a:rPr>
              <a:t>senaste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tio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åren</a:t>
            </a:r>
            <a:r>
              <a:rPr lang="en-US" sz="1200" b="0" i="0" kern="1200">
                <a:solidFill>
                  <a:schemeClr val="tx1"/>
                </a:solidFill>
                <a:effectLst/>
                <a:latin typeface="+mn-lt"/>
                <a:ea typeface="+mn-ea"/>
                <a:cs typeface="+mn-cs"/>
              </a:rPr>
              <a:t>.</a:t>
            </a:r>
            <a:endParaRPr lang="en-GB"/>
          </a:p>
        </p:txBody>
      </p:sp>
      <p:sp>
        <p:nvSpPr>
          <p:cNvPr id="4" name="Platshållare för bildnummer 3">
            <a:extLst>
              <a:ext uri="{FF2B5EF4-FFF2-40B4-BE49-F238E27FC236}">
                <a16:creationId xmlns:a16="http://schemas.microsoft.com/office/drawing/2014/main" id="{93E36736-36EB-8CAD-1404-3EF278A9D4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E0ED9-12F2-484C-BA68-87AFCFA293E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414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Vår roll: Att forma idag och imorgon</a:t>
            </a:r>
            <a:endParaRPr lang="sv-SE"/>
          </a:p>
          <a:p>
            <a:r>
              <a:rPr lang="sv-SE"/>
              <a:t>Vid KTH, Sveriges största tekniska universitet, ser vi oss själva både som utbildare och förändringsskapare. Vårt ansvar sträcker sig bortom campus – vi finns till för att bidra till ett hållbart samhälle för kommande generationer.</a:t>
            </a:r>
          </a:p>
          <a:p>
            <a:br>
              <a:rPr lang="sv-SE" b="1"/>
            </a:br>
            <a:br>
              <a:rPr lang="sv-SE" b="1"/>
            </a:br>
            <a:r>
              <a:rPr lang="sv-SE" b="1"/>
              <a:t>KORTA PUNKTER</a:t>
            </a:r>
            <a:br>
              <a:rPr lang="sv-SE"/>
            </a:br>
            <a:r>
              <a:rPr lang="sv-SE" b="1"/>
              <a:t>Utbildning</a:t>
            </a:r>
            <a:br>
              <a:rPr lang="sv-SE"/>
            </a:br>
            <a:r>
              <a:rPr lang="sv-SE"/>
              <a:t>Ge studenter möjlighet att forma framtiden</a:t>
            </a:r>
          </a:p>
          <a:p>
            <a:r>
              <a:rPr lang="sv-SE" b="1"/>
              <a:t>Forskning</a:t>
            </a:r>
            <a:br>
              <a:rPr lang="sv-SE"/>
            </a:br>
            <a:r>
              <a:rPr lang="sv-SE"/>
              <a:t>Ge forskare förutsättningar att hitta lösningar</a:t>
            </a:r>
          </a:p>
          <a:p>
            <a:r>
              <a:rPr lang="sv-SE" b="1"/>
              <a:t>Samverkan</a:t>
            </a:r>
            <a:br>
              <a:rPr lang="sv-SE"/>
            </a:br>
            <a:r>
              <a:rPr lang="sv-SE"/>
              <a:t>Skapa samhällsnytta</a:t>
            </a:r>
          </a:p>
          <a:p>
            <a:r>
              <a:rPr lang="sv-SE" b="1"/>
              <a:t>Integration och arbetsmetoder</a:t>
            </a:r>
            <a:br>
              <a:rPr lang="sv-SE"/>
            </a:br>
            <a:r>
              <a:rPr lang="sv-SE"/>
              <a:t>Integrera hållbarhet i varje beslut</a:t>
            </a:r>
          </a:p>
          <a:p>
            <a:r>
              <a:rPr lang="sv-SE" b="1"/>
              <a:t>Resurshantering</a:t>
            </a:r>
            <a:br>
              <a:rPr lang="sv-SE"/>
            </a:br>
            <a:r>
              <a:rPr lang="sv-SE"/>
              <a:t>Minska påverkan genom smart och ansvarsfull resursanvändning</a:t>
            </a:r>
          </a:p>
          <a:p>
            <a:r>
              <a:rPr lang="sv-SE" b="1"/>
              <a:t>Klimat</a:t>
            </a:r>
            <a:br>
              <a:rPr lang="sv-SE"/>
            </a:br>
            <a:r>
              <a:rPr lang="sv-SE"/>
              <a:t>Agera för en klimatneutral framtid</a:t>
            </a:r>
          </a:p>
          <a:p>
            <a:endParaRPr lang="sv-SE" b="1"/>
          </a:p>
          <a:p>
            <a:r>
              <a:rPr lang="sv-SE" b="1"/>
              <a:t>UTFÖRLIGA PUNKTER</a:t>
            </a:r>
            <a:endParaRPr lang="sv-SE"/>
          </a:p>
          <a:p>
            <a:r>
              <a:rPr lang="sv-SE" b="1"/>
              <a:t>Utbildning</a:t>
            </a:r>
            <a:r>
              <a:rPr lang="sv-SE"/>
              <a:t> är vår grund. Vi rustar varje student med kunskap, färdigheter och förhållningssätt för att bli ledare inom hållbarhet – redo att möta globala utmaningar och skapa positiv förändring genom hela sina karriärer.</a:t>
            </a:r>
          </a:p>
          <a:p>
            <a:endParaRPr lang="sv-SE" b="1"/>
          </a:p>
          <a:p>
            <a:r>
              <a:rPr lang="sv-SE" b="1"/>
              <a:t>Forskning</a:t>
            </a:r>
            <a:r>
              <a:rPr lang="sv-SE"/>
              <a:t> är vår motor. Våra forskare flyttar fram gränserna och söker innovativa lösningar för en hållbar framtid.</a:t>
            </a:r>
          </a:p>
          <a:p>
            <a:endParaRPr lang="sv-SE" b="1"/>
          </a:p>
          <a:p>
            <a:r>
              <a:rPr lang="sv-SE" b="1"/>
              <a:t>Samverkan</a:t>
            </a:r>
            <a:r>
              <a:rPr lang="sv-SE"/>
              <a:t> är vår förstärkare. Genom att samarbeta med näringsliv, myndigheter och samhälle omsätter vi kunskap i handling och skapar verklig effekt – både lokalt och globalt.</a:t>
            </a:r>
          </a:p>
          <a:p>
            <a:endParaRPr lang="sv-SE" b="1"/>
          </a:p>
          <a:p>
            <a:r>
              <a:rPr lang="sv-SE" b="1"/>
              <a:t>Integration och arbetsmetod</a:t>
            </a:r>
            <a:r>
              <a:rPr lang="sv-SE"/>
              <a:t> är vår vägledning. Vi väver in hållbarhet i alla delar av KTH – strategier, verksamhet och vardagliga beslut, från vad vi äter till hur vi återvinner – så att det inte blir ett tillägg, utan en kärnvärdering.</a:t>
            </a:r>
            <a:br>
              <a:rPr lang="sv-SE"/>
            </a:br>
            <a:r>
              <a:rPr lang="sv-SE"/>
              <a:t>Exempel:</a:t>
            </a:r>
          </a:p>
          <a:p>
            <a:r>
              <a:rPr lang="sv-SE"/>
              <a:t>Alla KTH:s program och kurser granskas och uppdateras systematiskt för att inkludera hållbarhet och jämställdhet.</a:t>
            </a:r>
          </a:p>
          <a:p>
            <a:r>
              <a:rPr lang="sv-SE"/>
              <a:t>Medarbetare får utbildning i hållbar utveckling och klimat genom riktade kurser och coachning.</a:t>
            </a:r>
          </a:p>
          <a:p>
            <a:r>
              <a:rPr lang="sv-SE"/>
              <a:t>Hållbarhet är ett obligatoriskt kriterium vid rekrytering och i medarbetares utvecklingsplaner.</a:t>
            </a:r>
          </a:p>
          <a:p>
            <a:endParaRPr lang="sv-SE" b="1"/>
          </a:p>
          <a:p>
            <a:r>
              <a:rPr lang="sv-SE" b="1"/>
              <a:t>Resurshantering.</a:t>
            </a:r>
            <a:r>
              <a:rPr lang="sv-SE"/>
              <a:t> Vi använder resurser ansvarsfullt och beaktar alltid de långsiktiga ekologiska, ekonomiska och sociala konsekvenserna av vår konsumtion och vårt användande av material och energi.</a:t>
            </a:r>
            <a:br>
              <a:rPr lang="sv-SE"/>
            </a:br>
            <a:r>
              <a:rPr lang="sv-SE"/>
              <a:t>Exempel:</a:t>
            </a:r>
          </a:p>
          <a:p>
            <a:r>
              <a:rPr lang="sv-SE"/>
              <a:t>KTH ställer tydliga hållbarhetskrav i alla upphandlingar.</a:t>
            </a:r>
          </a:p>
          <a:p>
            <a:r>
              <a:rPr lang="sv-SE"/>
              <a:t>Till 2025 ska KTH minska det totala avfallet per student och anställd med 25 % (jämfört med 2019) samt öka återvinning och återanvändning.</a:t>
            </a:r>
          </a:p>
          <a:p>
            <a:r>
              <a:rPr lang="sv-SE"/>
              <a:t>Energianvändningen per person och kvadratmeter minskar med 25 % (från 2015 års nivåer), och nya byggnader ska ha lägre klimatpåverkan än de som byggdes 2015.</a:t>
            </a:r>
          </a:p>
          <a:p>
            <a:endParaRPr lang="sv-SE" b="1"/>
          </a:p>
          <a:p>
            <a:r>
              <a:rPr lang="sv-SE" b="1"/>
              <a:t>Klimatmål.</a:t>
            </a:r>
            <a:r>
              <a:rPr lang="sv-SE"/>
              <a:t> Vi har satt ambitiösa mål för att uppnå klimatneutralitet och minimera vårt ekologiska fotavtryck, genom att föregå med gott exempel och medvetet beakta vår påverkan vid inköp, resor och energianvändning.</a:t>
            </a:r>
            <a:br>
              <a:rPr lang="sv-SE"/>
            </a:br>
            <a:r>
              <a:rPr lang="sv-SE"/>
              <a:t>Exempel:</a:t>
            </a:r>
          </a:p>
          <a:p>
            <a:r>
              <a:rPr lang="sv-SE"/>
              <a:t>Universitetet följer en detaljerad handlingsplan i linje med 1,5-gradersmålet, inklusive en minskning av den totala klimatpåverkan per heltidsekvivalent med 60 % till 2030 (jämfört med 2015).</a:t>
            </a:r>
          </a:p>
          <a:p>
            <a:r>
              <a:rPr lang="sv-SE"/>
              <a:t>KTH strävar efter full klimatneutralitet (</a:t>
            </a:r>
            <a:r>
              <a:rPr lang="sv-SE" err="1"/>
              <a:t>Scopes</a:t>
            </a:r>
            <a:r>
              <a:rPr lang="sv-SE"/>
              <a:t> 1, 2 och 3) till 2045.</a:t>
            </a:r>
          </a:p>
          <a:p>
            <a:endParaRPr lang="sv-SE"/>
          </a:p>
          <a:p>
            <a:r>
              <a:rPr lang="sv-SE"/>
              <a:t>(Källor: KTH Vision, Hållbarhetspolicy, Hållbarhetsmål, Etikpolicy)</a:t>
            </a:r>
          </a:p>
          <a:p>
            <a:pPr marL="171450" indent="-171450">
              <a:buFont typeface="Arial"/>
              <a:buChar char="•"/>
            </a:pPr>
            <a:endParaRPr lang="en-US" sz="1200" b="0" i="0" kern="1200" baseline="0">
              <a:solidFill>
                <a:schemeClr val="tx1"/>
              </a:solidFill>
              <a:effectLst/>
              <a:latin typeface="+mn-lt"/>
            </a:endParaRPr>
          </a:p>
          <a:p>
            <a:endParaRPr lang="en-US" sz="1200" b="0" i="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latin typeface="Georgia" panose="02040502050405020303" pitchFamily="18" charset="0"/>
            </a:endParaRPr>
          </a:p>
          <a:p>
            <a:endParaRPr lang="sv-SE"/>
          </a:p>
          <a:p>
            <a:endParaRPr lang="en-GB"/>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E0ED9-12F2-484C-BA68-87AFCFA293E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467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a:t>KTH arbetar varje dag för att driva hållbarhetsarbetet framåt – både genom våra kärnverksamheter och genom aktiv styrning och minskning av vår miljöpåverkan.</a:t>
            </a:r>
            <a:br>
              <a:rPr lang="sv-SE" b="1"/>
            </a:br>
            <a:r>
              <a:rPr lang="sv-SE" b="1"/>
              <a:t>Vårt arbetssätt bygger på sex spår, var och en med konkreta åtgärder:</a:t>
            </a:r>
            <a:endParaRPr lang="sv-SE"/>
          </a:p>
          <a:p>
            <a:r>
              <a:rPr lang="sv-SE" b="1"/>
              <a:t>Ledarskap</a:t>
            </a:r>
            <a:br>
              <a:rPr lang="sv-SE"/>
            </a:br>
            <a:r>
              <a:rPr lang="sv-SE"/>
              <a:t>På KTH främjas miljöledning på alla nivåer – från högsta ledningen till varje skola och institution. Detta säkerställer att hållbarhet inte bara är en vision utan en levd värdering i hela organisationen.</a:t>
            </a:r>
            <a:br>
              <a:rPr lang="sv-SE"/>
            </a:br>
            <a:r>
              <a:rPr lang="sv-SE"/>
              <a:t>Exempel:</a:t>
            </a:r>
          </a:p>
          <a:p>
            <a:r>
              <a:rPr lang="sv-SE"/>
              <a:t>KTH:s ledning utvärderar och fastställer årliga hållbarhetsmål.</a:t>
            </a:r>
          </a:p>
          <a:p>
            <a:r>
              <a:rPr lang="sv-SE"/>
              <a:t>Varje skola ansvarar för den lokala implementeringen.</a:t>
            </a:r>
          </a:p>
          <a:p>
            <a:r>
              <a:rPr lang="sv-SE"/>
              <a:t>Regelbundna hållbarhetsworkshops för ledningsgrupper håller miljöfrågorna högt på agendan.</a:t>
            </a:r>
          </a:p>
          <a:p>
            <a:r>
              <a:rPr lang="sv-SE" b="1"/>
              <a:t>Strategisk och aktiv miljöledning</a:t>
            </a:r>
            <a:br>
              <a:rPr lang="sv-SE"/>
            </a:br>
            <a:r>
              <a:rPr lang="sv-SE"/>
              <a:t>Vi har ett strategiskt och aktivt angreppssätt där miljömålen integreras i vår strategiska planering.</a:t>
            </a:r>
          </a:p>
          <a:p>
            <a:r>
              <a:rPr lang="sv-SE"/>
              <a:t>Hållbarhetsmål ingår i KTH:s strategiska planer och årsredovisningar.</a:t>
            </a:r>
          </a:p>
          <a:p>
            <a:r>
              <a:rPr lang="sv-SE"/>
              <a:t>Vårt miljöledningssystem är ISO 14001-certifierat, vilket säkerställer systematiskt arbete med efterlevnad, riskhantering och kontinuerliga förbättringar.</a:t>
            </a:r>
          </a:p>
          <a:p>
            <a:r>
              <a:rPr lang="sv-SE" b="1"/>
              <a:t>Skydd av miljön</a:t>
            </a:r>
            <a:br>
              <a:rPr lang="sv-SE"/>
            </a:br>
            <a:r>
              <a:rPr lang="sv-SE"/>
              <a:t>Vi är engagerade i att skydda miljön genom minskade utsläpp, hållbar resursanvändning, klimatåtgärder och bevarande av biologisk mångfald.</a:t>
            </a:r>
            <a:br>
              <a:rPr lang="sv-SE"/>
            </a:br>
            <a:r>
              <a:rPr lang="sv-SE"/>
              <a:t>Exempel:</a:t>
            </a:r>
          </a:p>
          <a:p>
            <a:r>
              <a:rPr lang="sv-SE"/>
              <a:t>KTH arbetar för att minska energianvändningen per kvadratmeter genom installation av smarta byggnadsstyrsystem.</a:t>
            </a:r>
          </a:p>
          <a:p>
            <a:r>
              <a:rPr lang="sv-SE" i="1" err="1"/>
              <a:t>One</a:t>
            </a:r>
            <a:r>
              <a:rPr lang="sv-SE" i="1"/>
              <a:t> Planet Plate</a:t>
            </a:r>
            <a:r>
              <a:rPr lang="sv-SE"/>
              <a:t> är standard för all mat som beställs till möten och evenemang på KTH. Varje måltid har en maximal klimatpåverkan på 0,5 kg </a:t>
            </a:r>
            <a:r>
              <a:rPr lang="sv-SE" err="1"/>
              <a:t>CO₂e</a:t>
            </a:r>
            <a:r>
              <a:rPr lang="sv-SE"/>
              <a:t> och gynnar biologisk mångfald genom att prioritera växtbaserade livsmedel.</a:t>
            </a:r>
          </a:p>
          <a:p>
            <a:r>
              <a:rPr lang="sv-SE"/>
              <a:t>På campus skapas miljöer för </a:t>
            </a:r>
            <a:r>
              <a:rPr lang="sv-SE" err="1"/>
              <a:t>pollinatörer</a:t>
            </a:r>
            <a:r>
              <a:rPr lang="sv-SE"/>
              <a:t> och biologisk mångfald för att stödja lokala ekosystem.</a:t>
            </a:r>
          </a:p>
          <a:p>
            <a:r>
              <a:rPr lang="sv-SE"/>
              <a:t>Vi fasar aktivt ut farliga kemikalier i laboratorier och verksamheter.</a:t>
            </a:r>
          </a:p>
          <a:p>
            <a:r>
              <a:rPr lang="sv-SE" b="1"/>
              <a:t>Kontinuerliga förbättringar</a:t>
            </a:r>
            <a:br>
              <a:rPr lang="sv-SE"/>
            </a:br>
            <a:r>
              <a:rPr lang="sv-SE"/>
              <a:t>Kontinuerliga förbättringar är kärnan i vår miljöprestanda.</a:t>
            </a:r>
          </a:p>
          <a:p>
            <a:r>
              <a:rPr lang="sv-SE"/>
              <a:t>Vårt avfallssystem med nya sorteringsstationer har lett till en 25 % minskning av avfall per student och anställd sedan 2019.</a:t>
            </a:r>
          </a:p>
          <a:p>
            <a:r>
              <a:rPr lang="sv-SE"/>
              <a:t>Vi energieffektiviserar och </a:t>
            </a:r>
            <a:r>
              <a:rPr lang="sv-SE" err="1"/>
              <a:t>klimatanpassar</a:t>
            </a:r>
            <a:r>
              <a:rPr lang="sv-SE"/>
              <a:t> byggnader genom ombyggnad.</a:t>
            </a:r>
          </a:p>
          <a:p>
            <a:r>
              <a:rPr lang="sv-SE"/>
              <a:t>Miljönyckeltal följs upp och rapporteras regelbundet för att identifiera nya förbättringsområden.</a:t>
            </a:r>
          </a:p>
          <a:p>
            <a:r>
              <a:rPr lang="sv-SE" b="1"/>
              <a:t>Livscykelperspektiv</a:t>
            </a:r>
            <a:br>
              <a:rPr lang="sv-SE"/>
            </a:br>
            <a:r>
              <a:rPr lang="sv-SE"/>
              <a:t>Vi sträcker hållbarhetsarbetet bortom campus genom att beakta hela livscykeln för produkter och tjänster.</a:t>
            </a:r>
          </a:p>
          <a:p>
            <a:r>
              <a:rPr lang="sv-SE"/>
              <a:t>Alla upphandlingar innehåller hållbarhetskriterier, till exempel miljömärkning och krav på återvinningsbar förpackning.</a:t>
            </a:r>
          </a:p>
          <a:p>
            <a:r>
              <a:rPr lang="sv-SE"/>
              <a:t>Vår IT-avdelning renoverar och säljer vidare datorer och elektronik för att förlänga livslängden.</a:t>
            </a:r>
          </a:p>
          <a:p>
            <a:r>
              <a:rPr lang="sv-SE"/>
              <a:t>Möbler och utrustning återanvänds internt via en campusgemensam delningsplattform.</a:t>
            </a:r>
          </a:p>
          <a:p>
            <a:r>
              <a:rPr lang="sv-SE" b="1"/>
              <a:t>Delaktighet och ansvar</a:t>
            </a:r>
            <a:br>
              <a:rPr lang="sv-SE"/>
            </a:br>
            <a:r>
              <a:rPr lang="sv-SE"/>
              <a:t>Hållbarhet börjar med människorna. Vi engagerar medarbetare på alla nivåer så att alla känner sig delaktiga och ansvariga.</a:t>
            </a:r>
          </a:p>
          <a:p>
            <a:r>
              <a:rPr lang="sv-SE"/>
              <a:t>Alla nya medarbetare får hållbarhetsutbildning vid introduktion.</a:t>
            </a:r>
          </a:p>
          <a:p>
            <a:r>
              <a:rPr lang="sv-SE"/>
              <a:t>KTH Sustainability Office arrangerar årligen </a:t>
            </a:r>
            <a:r>
              <a:rPr lang="sv-SE" i="1"/>
              <a:t>Sustainability Day</a:t>
            </a:r>
            <a:r>
              <a:rPr lang="sv-SE"/>
              <a:t>, där studenter och personal föreslår och röstar om gröna initiativ.</a:t>
            </a:r>
          </a:p>
          <a:p>
            <a:r>
              <a:rPr lang="sv-SE"/>
              <a:t>Student- och personalambassadörer för hållbarhet bidrar till kommunikation och engagemang över hela campus.</a:t>
            </a:r>
          </a:p>
          <a:p>
            <a:pPr marL="171450" marR="0" lvl="0" indent="-171450" algn="l" defTabSz="914400" rtl="0" eaLnBrk="1" fontAlgn="auto" latinLnBrk="0" hangingPunct="1">
              <a:lnSpc>
                <a:spcPct val="100000"/>
              </a:lnSpc>
              <a:spcBef>
                <a:spcPts val="0"/>
              </a:spcBef>
              <a:spcAft>
                <a:spcPts val="0"/>
              </a:spcAft>
              <a:buClrTx/>
              <a:buSzTx/>
              <a:buChar char="-"/>
              <a:tabLst/>
              <a:defRPr/>
            </a:pPr>
            <a:endParaRPr lang="en-US"/>
          </a:p>
          <a:p>
            <a:pPr>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565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C4FDD-90F7-5CC9-D9D6-D661D0112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C3D6A-FEEB-94FA-C1DD-3D537B1CD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F9A11-A5CD-371B-4DB4-1E98507CE44B}"/>
              </a:ext>
            </a:extLst>
          </p:cNvPr>
          <p:cNvSpPr>
            <a:spLocks noGrp="1"/>
          </p:cNvSpPr>
          <p:nvPr>
            <p:ph type="body" idx="1"/>
          </p:nvPr>
        </p:nvSpPr>
        <p:spPr/>
        <p:txBody>
          <a:bodyPr/>
          <a:lstStyle/>
          <a:p>
            <a:endParaRPr lang="sv-SE"/>
          </a:p>
        </p:txBody>
      </p:sp>
      <p:sp>
        <p:nvSpPr>
          <p:cNvPr id="4" name="Slide Number Placeholder 3">
            <a:extLst>
              <a:ext uri="{FF2B5EF4-FFF2-40B4-BE49-F238E27FC236}">
                <a16:creationId xmlns:a16="http://schemas.microsoft.com/office/drawing/2014/main" id="{9205BC3F-0237-05A1-B1AB-728979CD36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698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KTH är Sveriges största tekniska universitet och utbildar arkitekter, lärare och en tredjedel av landets civilingenjörer.</a:t>
            </a:r>
            <a:br>
              <a:rPr lang="sv-SE"/>
            </a:br>
            <a:r>
              <a:rPr lang="sv-SE"/>
              <a:t>Utbildningen vid KTH utmärker sig genom stark akademisk kompetens, innovativa undervisningsmetoder och nära samarbete med näringslivet. KTH erbjuder en dynamisk och stimulerande lärandemiljö där studenter utmanas att lösa verkliga problem och forma framtidens teknik och innovation. Med stark betoning på praktisk tillämpning och internationellt samarbete förbereder KTH studenter för framgångsrika karriärer på dagens globala arbetsmarknad.</a:t>
            </a:r>
          </a:p>
          <a:p>
            <a:r>
              <a:rPr lang="sv-SE"/>
              <a:t>KTH erbjuder nästan 100 utbildningsprogram på grundnivå och avancerad nivå som tillsammans attraherar omkring 25 000 studenter (individer) från hela världen.</a:t>
            </a:r>
          </a:p>
          <a:p>
            <a:r>
              <a:rPr lang="sv-SE" b="1"/>
              <a:t>Livslångt lärande</a:t>
            </a:r>
            <a:br>
              <a:rPr lang="sv-SE"/>
            </a:br>
            <a:r>
              <a:rPr lang="sv-SE"/>
              <a:t>KTH:s mål är att livslångt lärande ska vara en integrerad del av utbildningen. KTH strävar efter att öka möjligheterna till livslångt lärande genom att erbjuda vidareutbildningar med statlig finansiering. KTH fokuserar också på att möta arbetsmarknadens behov och stärka internationaliseringen genom utbytesavtal och strategiska partnerskap.</a:t>
            </a:r>
          </a:p>
          <a:p>
            <a:r>
              <a:rPr lang="sv-SE" b="1"/>
              <a:t>KTH Innovation</a:t>
            </a:r>
            <a:br>
              <a:rPr lang="sv-SE"/>
            </a:br>
            <a:r>
              <a:rPr lang="sv-SE"/>
              <a:t>KTH uppmuntrar utvecklingen av innovativa idéer och entreprenörskap hos studenterna – både som en del av kurserna och genom innovationsstödsverksamheten KTH Innovation. (Mer om KTH Innovation senare i presentationen)</a:t>
            </a:r>
          </a:p>
          <a:p>
            <a:r>
              <a:rPr lang="sv-SE" b="1"/>
              <a:t>Utmaningsdriven utbildning</a:t>
            </a:r>
            <a:br>
              <a:rPr lang="sv-SE"/>
            </a:br>
            <a:r>
              <a:rPr lang="sv-SE"/>
              <a:t>Den utmaningsdrivna utbildningen vid KTH ger en utmärkt grund för framtida karriärer genom att låta studenter ta sig an verkliga problem. Programmen hålls relevanta genom starka samarbeten med näringsliv och samhälle, och genom att dra nytta av KTH:s strategiska campuslägen. Att arbeta i team är en central del av utbildningen och varje kurs inkluderar insikter från den allra senaste forskningen.</a:t>
            </a:r>
          </a:p>
          <a:p>
            <a:r>
              <a:rPr lang="sv-SE" b="1"/>
              <a:t>Hållbarhet och jämställdhet</a:t>
            </a:r>
            <a:br>
              <a:rPr lang="sv-SE"/>
            </a:br>
            <a:r>
              <a:rPr lang="sv-SE"/>
              <a:t>KTH vill säkerställa en framtidsinriktad och inkluderande lärmiljö för alla studenter. Hållbar utveckling är viktig i alla KTH:s kurser och integrerad i programmen. Sedan 2021 ingår ett obligatoriskt moment om jämställdhet och mångfald i alla utbildningsprogram.</a:t>
            </a:r>
          </a:p>
          <a:p>
            <a:r>
              <a:rPr lang="sv-SE" b="1"/>
              <a:t>Utlandsstudier</a:t>
            </a:r>
            <a:br>
              <a:rPr lang="sv-SE"/>
            </a:br>
            <a:r>
              <a:rPr lang="sv-SE"/>
              <a:t>KTH uppmuntrar studenter att studera utomlands. Det finns en rad olika alternativ, som utbytesstudier vid något av KTH:s över 200 partneruniversitet, examensarbeten och sommarkurser utomlands.</a:t>
            </a:r>
          </a:p>
          <a:p>
            <a:r>
              <a:rPr lang="sv-SE" b="1"/>
              <a:t>Eftertraktade examinerade världen över</a:t>
            </a:r>
            <a:br>
              <a:rPr lang="sv-SE"/>
            </a:br>
            <a:r>
              <a:rPr lang="sv-SE"/>
              <a:t>97 procent av de examinerade får jobb efter examen, varav mer än hälften redan hade fått det innan de tog sin examen (karriärundersökning 2021).</a:t>
            </a:r>
          </a:p>
          <a:p>
            <a:endParaRPr lang="en-GB"/>
          </a:p>
        </p:txBody>
      </p:sp>
      <p:sp>
        <p:nvSpPr>
          <p:cNvPr id="4" name="Platshållare för bildnummer 3"/>
          <p:cNvSpPr>
            <a:spLocks noGrp="1"/>
          </p:cNvSpPr>
          <p:nvPr>
            <p:ph type="sldNum" sz="quarter" idx="5"/>
          </p:nvPr>
        </p:nvSpPr>
        <p:spPr/>
        <p:txBody>
          <a:bodyPr/>
          <a:lstStyle/>
          <a:p>
            <a:fld id="{E04E0ED9-12F2-484C-BA68-87AFCFA293EF}" type="slidenum">
              <a:rPr lang="en-GB" smtClean="0"/>
              <a:t>12</a:t>
            </a:fld>
            <a:endParaRPr lang="en-GB"/>
          </a:p>
        </p:txBody>
      </p:sp>
    </p:spTree>
    <p:extLst>
      <p:ext uri="{BB962C8B-B14F-4D97-AF65-F5344CB8AC3E}">
        <p14:creationId xmlns:p14="http://schemas.microsoft.com/office/powerpoint/2010/main" val="2775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KTH får höga omdömen av studenter enligt online-recensioner.</a:t>
            </a:r>
            <a:br>
              <a:rPr lang="sv-SE"/>
            </a:br>
            <a:r>
              <a:rPr lang="sv-SE"/>
              <a:t>Universitetet har ett samlat betyg på 4,3 av 5 stjärnor på Mastersportal.com och 4,1 av 5 på iAgora.com.</a:t>
            </a:r>
            <a:br>
              <a:rPr lang="sv-SE"/>
            </a:br>
            <a:r>
              <a:rPr lang="sv-SE"/>
              <a:t>Citaten kommer från de två senaste mottagarna Årets alumn, en årlig utmärkelse som hyllar en framstående alumn som är en inspiration för andra.</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624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Skicka till Sofia med inkomna kommentarer för bedömning.</a:t>
            </a:r>
            <a:br>
              <a:rPr lang="sv-SE" dirty="0"/>
            </a:br>
            <a:br>
              <a:rPr lang="sv-SE" dirty="0"/>
            </a:br>
            <a:r>
              <a:rPr lang="sv-SE" dirty="0"/>
              <a:t>Det tekniska basåret ger behörighet till KTH:s ingenjörsprogram.</a:t>
            </a:r>
            <a:br>
              <a:rPr lang="sv-SE" dirty="0"/>
            </a:br>
            <a:r>
              <a:rPr lang="sv-SE" dirty="0"/>
              <a:t>Svensk högre utbildning är indelad i tre nivåer: grundnivå, avancerad nivå och forskarnivå.</a:t>
            </a:r>
            <a:br>
              <a:rPr lang="sv-SE" dirty="0"/>
            </a:br>
            <a:r>
              <a:rPr lang="sv-SE" dirty="0"/>
              <a:t>Civilingenjörsexamen är en femårig yrkesexamen (grundnivå + avancerad nivå).</a:t>
            </a:r>
            <a:br>
              <a:rPr lang="sv-SE" dirty="0"/>
            </a:br>
            <a:r>
              <a:rPr lang="sv-SE" dirty="0"/>
              <a:t>Mer än 60 </a:t>
            </a:r>
            <a:r>
              <a:rPr lang="sv-SE" dirty="0" err="1"/>
              <a:t>masterprogram</a:t>
            </a:r>
            <a:r>
              <a:rPr lang="sv-SE" dirty="0"/>
              <a:t> på engelska lockar internationella studenter.</a:t>
            </a:r>
          </a:p>
        </p:txBody>
      </p:sp>
      <p:sp>
        <p:nvSpPr>
          <p:cNvPr id="4" name="Slide Number Placeholder 3"/>
          <p:cNvSpPr>
            <a:spLocks noGrp="1"/>
          </p:cNvSpPr>
          <p:nvPr>
            <p:ph type="sldNum" sz="quarter" idx="5"/>
          </p:nvPr>
        </p:nvSpPr>
        <p:spPr/>
        <p:txBody>
          <a:bodyPr/>
          <a:lstStyle/>
          <a:p>
            <a:fld id="{19702129-24FE-4746-9897-C7E55345F5DD}" type="slidenum">
              <a:rPr lang="sv-SE" smtClean="0"/>
              <a:t>14</a:t>
            </a:fld>
            <a:endParaRPr lang="sv-SE"/>
          </a:p>
        </p:txBody>
      </p:sp>
    </p:spTree>
    <p:extLst>
      <p:ext uri="{BB962C8B-B14F-4D97-AF65-F5344CB8AC3E}">
        <p14:creationId xmlns:p14="http://schemas.microsoft.com/office/powerpoint/2010/main" val="212169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kern="1200">
                <a:solidFill>
                  <a:schemeClr val="tx1"/>
                </a:solidFill>
                <a:effectLst/>
                <a:latin typeface="+mn-lt"/>
                <a:ea typeface="+mn-ea"/>
                <a:cs typeface="+mn-cs"/>
              </a:rPr>
              <a:t>Som Sveriges största av tekniska kurser, studieprogram och forskning samlar KTH studenter, lärare och forskare från hela världen. </a:t>
            </a:r>
          </a:p>
          <a:p>
            <a:r>
              <a:rPr lang="sv-SE" sz="1200" b="0" i="0" kern="1200">
                <a:solidFill>
                  <a:schemeClr val="tx1"/>
                </a:solidFill>
                <a:effectLst/>
                <a:latin typeface="+mn-lt"/>
                <a:ea typeface="+mn-ea"/>
                <a:cs typeface="+mn-cs"/>
              </a:rPr>
              <a:t>KTH erbjuder ett brett utbud av program på kandidat- och </a:t>
            </a:r>
            <a:r>
              <a:rPr lang="sv-SE" sz="1200" b="0" i="0" kern="1200" err="1">
                <a:solidFill>
                  <a:schemeClr val="tx1"/>
                </a:solidFill>
                <a:effectLst/>
                <a:latin typeface="+mn-lt"/>
                <a:ea typeface="+mn-ea"/>
                <a:cs typeface="+mn-cs"/>
              </a:rPr>
              <a:t>masternivå</a:t>
            </a:r>
            <a:r>
              <a:rPr lang="sv-SE" sz="1200" b="0" i="0" kern="1200">
                <a:solidFill>
                  <a:schemeClr val="tx1"/>
                </a:solidFill>
                <a:effectLst/>
                <a:latin typeface="+mn-lt"/>
                <a:ea typeface="+mn-ea"/>
                <a:cs typeface="+mn-cs"/>
              </a:rPr>
              <a:t>. </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KTH har cirka 60 </a:t>
            </a:r>
            <a:r>
              <a:rPr lang="sv-SE" sz="1200" b="0" i="0" kern="1200" err="1">
                <a:solidFill>
                  <a:schemeClr val="tx1"/>
                </a:solidFill>
                <a:effectLst/>
                <a:latin typeface="+mn-lt"/>
                <a:ea typeface="+mn-ea"/>
                <a:cs typeface="+mn-cs"/>
              </a:rPr>
              <a:t>masterprogram</a:t>
            </a:r>
            <a:r>
              <a:rPr lang="sv-SE" sz="1200" b="0" i="0" kern="1200">
                <a:solidFill>
                  <a:schemeClr val="tx1"/>
                </a:solidFill>
                <a:effectLst/>
                <a:latin typeface="+mn-lt"/>
                <a:ea typeface="+mn-ea"/>
                <a:cs typeface="+mn-cs"/>
              </a:rPr>
              <a:t> som alla undervisas på engelska,</a:t>
            </a:r>
            <a:r>
              <a:rPr lang="sv-SE" sz="1200" b="0" i="0" kern="1200" baseline="0">
                <a:solidFill>
                  <a:schemeClr val="tx1"/>
                </a:solidFill>
                <a:effectLst/>
                <a:latin typeface="+mn-lt"/>
                <a:ea typeface="+mn-ea"/>
                <a:cs typeface="+mn-cs"/>
              </a:rPr>
              <a:t> h</a:t>
            </a:r>
            <a:r>
              <a:rPr lang="sv-SE" sz="1200" b="0" i="0" kern="1200">
                <a:solidFill>
                  <a:schemeClr val="tx1"/>
                </a:solidFill>
                <a:effectLst/>
                <a:latin typeface="+mn-lt"/>
                <a:ea typeface="+mn-ea"/>
                <a:cs typeface="+mn-cs"/>
              </a:rPr>
              <a:t>uvudsakligen inom områdena teknik, naturvetenskap, arkitektur, industriell ekonomi, samhällsplanering och lärande. </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Särskilt fokus läggs på digitalisering, hållbarhet, internationalisering och jämställdhet</a:t>
            </a:r>
            <a:r>
              <a:rPr lang="sv-SE" sz="1200" b="0" i="0" kern="1200" baseline="0">
                <a:solidFill>
                  <a:schemeClr val="tx1"/>
                </a:solidFill>
                <a:effectLst/>
                <a:latin typeface="+mn-lt"/>
                <a:ea typeface="+mn-ea"/>
                <a:cs typeface="+mn-cs"/>
              </a:rPr>
              <a:t> och det </a:t>
            </a:r>
            <a:r>
              <a:rPr lang="sv-SE" sz="1200" b="0" i="0" kern="1200">
                <a:solidFill>
                  <a:schemeClr val="tx1"/>
                </a:solidFill>
                <a:effectLst/>
                <a:latin typeface="+mn-lt"/>
                <a:ea typeface="+mn-ea"/>
                <a:cs typeface="+mn-cs"/>
              </a:rPr>
              <a:t>genomsyrar alla aktiviteter på KTH.</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KTH:s skolor</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Arkitektur och samhällsbyggnad</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Elektroteknik och datavetenskap</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Industriell teknik och management</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Kemi, bioteknologi och hälsa</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Teknikvetenskap</a:t>
            </a:r>
          </a:p>
          <a:p>
            <a:endParaRPr lang="sv-SE"/>
          </a:p>
        </p:txBody>
      </p:sp>
      <p:sp>
        <p:nvSpPr>
          <p:cNvPr id="4" name="Slide Number Placeholder 3"/>
          <p:cNvSpPr>
            <a:spLocks noGrp="1"/>
          </p:cNvSpPr>
          <p:nvPr>
            <p:ph type="sldNum" sz="quarter" idx="5"/>
          </p:nvPr>
        </p:nvSpPr>
        <p:spPr/>
        <p:txBody>
          <a:bodyPr/>
          <a:lstStyle/>
          <a:p>
            <a:fld id="{19702129-24FE-4746-9897-C7E55345F5DD}" type="slidenum">
              <a:rPr lang="sv-SE" smtClean="0"/>
              <a:t>15</a:t>
            </a:fld>
            <a:endParaRPr lang="sv-SE"/>
          </a:p>
        </p:txBody>
      </p:sp>
    </p:spTree>
    <p:extLst>
      <p:ext uri="{BB962C8B-B14F-4D97-AF65-F5344CB8AC3E}">
        <p14:creationId xmlns:p14="http://schemas.microsoft.com/office/powerpoint/2010/main" val="1322966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Ändra i kommentarer!</a:t>
            </a:r>
            <a:br>
              <a:rPr lang="sv-SE" sz="1200" b="0" i="0" kern="1200" dirty="0">
                <a:solidFill>
                  <a:schemeClr val="tx1"/>
                </a:solidFill>
                <a:effectLst/>
                <a:latin typeface="+mn-lt"/>
                <a:ea typeface="+mn-ea"/>
                <a:cs typeface="+mn-cs"/>
              </a:rPr>
            </a:br>
            <a:br>
              <a:rPr lang="sv-SE" sz="1200" b="0" i="0" kern="1200" dirty="0">
                <a:solidFill>
                  <a:schemeClr val="tx1"/>
                </a:solidFill>
                <a:effectLst/>
                <a:latin typeface="+mn-lt"/>
                <a:ea typeface="+mn-ea"/>
                <a:cs typeface="+mn-cs"/>
              </a:rPr>
            </a:b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KTH erbjuder möjligheten att bedriva doktorandstudier i en dynamisk internationell forskningsmiljö, med toppmoderna faciliteter och nära samarbeten med industrin, offentliga sektorn och andra ledande universitet världen över. Som Sveriges största och högst rankade tekniska universitet, erbjuder KTH idealiska förutsättningar för våra doktorander.</a:t>
            </a:r>
          </a:p>
          <a:p>
            <a:endParaRPr lang="sv-SE" sz="1200" b="0" i="0" kern="1200" dirty="0">
              <a:solidFill>
                <a:schemeClr val="tx1"/>
              </a:solidFill>
              <a:effectLst/>
              <a:latin typeface="+mn-lt"/>
              <a:ea typeface="+mn-ea"/>
              <a:cs typeface="+mn-cs"/>
            </a:endParaRPr>
          </a:p>
          <a:p>
            <a:r>
              <a:rPr lang="sv-SE" dirty="0"/>
              <a:t>År 2024 utlystes 277 (316) doktorandanställningar. 21 846 personer sökte, varav 6 387 kvinnor, 15 394 män och 65 som inte uppgav kön. Antalet sökande ökade 2024, samtidigt som antalet utlysta anställningar minskade jämfört med 2023.</a:t>
            </a:r>
            <a:br>
              <a:rPr lang="sv-SE" dirty="0"/>
            </a:br>
            <a:r>
              <a:rPr lang="sv-SE" dirty="0"/>
              <a:t>År 2024 påbörjade 275 (287) nyantagna doktorander sina forskarstudier, varav 36 (34) procent var kvinnor och 64 (66) procent män.</a:t>
            </a:r>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16</a:t>
            </a:fld>
            <a:endParaRPr lang="en-GB"/>
          </a:p>
        </p:txBody>
      </p:sp>
    </p:spTree>
    <p:extLst>
      <p:ext uri="{BB962C8B-B14F-4D97-AF65-F5344CB8AC3E}">
        <p14:creationId xmlns:p14="http://schemas.microsoft.com/office/powerpoint/2010/main" val="3115301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År 2024 påbörjade 672 (tidigare 6) studenter sina studier utomlands.</a:t>
            </a:r>
          </a:p>
          <a:p>
            <a:r>
              <a:rPr lang="sv-SE"/>
              <a:t>Mobiliteten har återgått till samma nivåer som före pandemin, både för inresande och utresande studenter. Intresset för utbytesstudier inom Europa är högre än före pandemin. De vanligaste länderna för utlandsstudier 2023 var Frankrike, Schweiz, Singapore och USA.</a:t>
            </a:r>
          </a:p>
          <a:p>
            <a:r>
              <a:rPr lang="sv-SE"/>
              <a:t>Intresset för att studera som utbytesstudent vid KTH är fortsatt stort. Under året påbörjade 1 101 (tidigare 924) utbytesstudenter sina studier vid KTH. Inom Europa kom majoriteten av dessa studenter från universitet i Tyskland, Schweiz, Frankrike och Spanien. Av de inresande utbytesstudenterna kom 380 (tidigare 305) från länder utanför EU/EES/Schweiz, med flest från Singapore, Kina, Japan och USA.</a:t>
            </a:r>
          </a:p>
          <a:p>
            <a:endParaRPr lang="en-US" sz="1200" b="0" i="0" kern="1200">
              <a:solidFill>
                <a:schemeClr val="tx1"/>
              </a:solidFill>
              <a:effectLst/>
              <a:latin typeface="+mn-lt"/>
              <a:ea typeface="+mn-ea"/>
              <a:cs typeface="+mn-cs"/>
            </a:endParaRPr>
          </a:p>
          <a:p>
            <a:r>
              <a:rPr lang="en-US" sz="1200" b="0" i="0" kern="1200" err="1">
                <a:solidFill>
                  <a:schemeClr val="tx1"/>
                </a:solidFill>
                <a:effectLst/>
                <a:latin typeface="+mn-lt"/>
                <a:ea typeface="+mn-ea"/>
                <a:cs typeface="+mn-cs"/>
              </a:rPr>
              <a:t>Source:Ladok</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702129-24FE-4746-9897-C7E55345F5DD}" type="slidenum">
              <a:rPr lang="sv-SE" smtClean="0"/>
              <a:t>17</a:t>
            </a:fld>
            <a:endParaRPr lang="sv-SE"/>
          </a:p>
        </p:txBody>
      </p:sp>
    </p:spTree>
    <p:extLst>
      <p:ext uri="{BB962C8B-B14F-4D97-AF65-F5344CB8AC3E}">
        <p14:creationId xmlns:p14="http://schemas.microsoft.com/office/powerpoint/2010/main" val="2827360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Begreppet ”ursprungsland” avser det land där studenten senast har fullföljt sin högre utbildning.</a:t>
            </a:r>
            <a:br>
              <a:rPr lang="sv-SE"/>
            </a:br>
            <a:r>
              <a:rPr lang="sv-SE"/>
              <a:t>Detta ska </a:t>
            </a:r>
            <a:r>
              <a:rPr lang="sv-SE" b="1"/>
              <a:t>inte förväxlas med studentens nationalitet</a:t>
            </a:r>
            <a:r>
              <a:rPr lang="sv-SE"/>
              <a:t>, även om de två ofta kan sammanfalla.</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702129-24FE-4746-9897-C7E55345F5DD}" type="slidenum">
              <a:rPr lang="sv-SE" smtClean="0"/>
              <a:t>18</a:t>
            </a:fld>
            <a:endParaRPr lang="sv-SE"/>
          </a:p>
        </p:txBody>
      </p:sp>
    </p:spTree>
    <p:extLst>
      <p:ext uri="{BB962C8B-B14F-4D97-AF65-F5344CB8AC3E}">
        <p14:creationId xmlns:p14="http://schemas.microsoft.com/office/powerpoint/2010/main" val="1633013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Bilden visar en av de intrikata glasstrukturer som skapats i professor Michael </a:t>
            </a:r>
            <a:r>
              <a:rPr lang="sv-SE" err="1"/>
              <a:t>Fokines</a:t>
            </a:r>
            <a:r>
              <a:rPr lang="sv-SE"/>
              <a:t> labb på KTH. Hans forskning fokuserar på hur glas kan formas och struktureras på nya sätt med hjälp av laserbaserade tekniker. Resultatet är högprecisa komponenter för exempelvis optiska fibrer, sensorer och till och med 3D-printade glasenheter.</a:t>
            </a:r>
          </a:p>
        </p:txBody>
      </p:sp>
      <p:sp>
        <p:nvSpPr>
          <p:cNvPr id="4" name="Slide Number Placeholder 3"/>
          <p:cNvSpPr>
            <a:spLocks noGrp="1"/>
          </p:cNvSpPr>
          <p:nvPr>
            <p:ph type="sldNum" sz="quarter" idx="5"/>
          </p:nvPr>
        </p:nvSpPr>
        <p:spPr/>
        <p:txBody>
          <a:bodyPr/>
          <a:lstStyle/>
          <a:p>
            <a:fld id="{19702129-24FE-4746-9897-C7E55345F5DD}" type="slidenum">
              <a:rPr lang="sv-SE" smtClean="0"/>
              <a:t>19</a:t>
            </a:fld>
            <a:endParaRPr lang="sv-SE"/>
          </a:p>
        </p:txBody>
      </p:sp>
    </p:spTree>
    <p:extLst>
      <p:ext uri="{BB962C8B-B14F-4D97-AF65-F5344CB8AC3E}">
        <p14:creationId xmlns:p14="http://schemas.microsoft.com/office/powerpoint/2010/main" val="3632805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kern="1200" dirty="0">
                <a:solidFill>
                  <a:schemeClr val="tx1"/>
                </a:solidFill>
                <a:effectLst/>
                <a:latin typeface="+mn-lt"/>
                <a:ea typeface="+mn-ea"/>
                <a:cs typeface="+mn-cs"/>
              </a:rPr>
              <a:t>KTH:s forskning genererar ny kunskap och teknisk utveckling som kan ge betydande förändringar – för världen, samhället och människan. Våra vetenskapliga framsteg grundar sig på fritt kunskapssökande för att utforska det okända samtidigt som vi hittar lösningar som kommer samhället till nytta. Vi skapar förståelse för världen vi lever i och lägger grunden till en hållbar och säker samhällsutveckling där människors livskvalitet och hälsa avsevärt kan förbättras. </a:t>
            </a:r>
          </a:p>
          <a:p>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Världen vi lever i</a:t>
            </a:r>
          </a:p>
          <a:p>
            <a:r>
              <a:rPr lang="sv-SE" sz="1200" kern="1200" dirty="0">
                <a:solidFill>
                  <a:schemeClr val="tx1"/>
                </a:solidFill>
                <a:effectLst/>
                <a:latin typeface="+mn-lt"/>
                <a:ea typeface="+mn-ea"/>
                <a:cs typeface="+mn-cs"/>
              </a:rPr>
              <a:t>Vetenskapliga upptäckter ger oss grundläggande förståelse för världen vi lever i och det som ligger bortom planetens gränser. Denna kunskap är nödvändig för att driva på klimat-omställningen och minska de globala utsläppen. Det handlar bland annat om energisystem, hållbara material och cirkulära produktionssystem som förändrar hur vi använder och förvaltar jordens resurser.</a:t>
            </a:r>
          </a:p>
          <a:p>
            <a:endParaRPr lang="sv-SE" sz="1200" kern="1200" dirty="0">
              <a:solidFill>
                <a:schemeClr val="tx1"/>
              </a:solidFill>
              <a:effectLst/>
              <a:latin typeface="+mn-lt"/>
              <a:ea typeface="+mn-ea"/>
              <a:cs typeface="+mn-cs"/>
            </a:endParaRPr>
          </a:p>
          <a:p>
            <a:pPr>
              <a:spcAft>
                <a:spcPts val="0"/>
              </a:spcAft>
            </a:pPr>
            <a:r>
              <a:rPr lang="sv-SE" b="1" dirty="0">
                <a:ea typeface="Georgia" panose="02040502050405020303" pitchFamily="18" charset="0"/>
                <a:cs typeface="Times New Roman" panose="02020603050405020304" pitchFamily="18" charset="0"/>
              </a:rPr>
              <a:t>Hållbar och säker samhällsutveckling</a:t>
            </a:r>
            <a:endParaRPr lang="sv-SE" dirty="0">
              <a:ea typeface="Georgia" panose="02040502050405020303" pitchFamily="18" charset="0"/>
              <a:cs typeface="Times New Roman" panose="02020603050405020304" pitchFamily="18" charset="0"/>
            </a:endParaRPr>
          </a:p>
          <a:p>
            <a:pPr>
              <a:spcBef>
                <a:spcPts val="600"/>
              </a:spcBef>
              <a:spcAft>
                <a:spcPts val="0"/>
              </a:spcAft>
            </a:pPr>
            <a:r>
              <a:rPr lang="sv-SE" sz="1200" dirty="0">
                <a:ea typeface="Georgia" panose="02040502050405020303" pitchFamily="18" charset="0"/>
                <a:cs typeface="Arial" panose="020B0604020202020204" pitchFamily="34" charset="0"/>
              </a:rPr>
              <a:t>I</a:t>
            </a:r>
            <a:r>
              <a:rPr lang="sv-SE" sz="1200" dirty="0"/>
              <a:t> takt med samhällets behov av hållbar och digital omställning spelar forskningen en avgörande roll. För att möta kommande utmaningar behöver vi trygga, robusta samhällssystem som kan stå emot och anpassa sig till förändringar. Det handlar bland annat om hur vi bygger och utvecklar våra städer, säkra datasystem, effektiv resursanvändning och hållbara, rättvisa livsmedelssystem. </a:t>
            </a:r>
          </a:p>
          <a:p>
            <a:pPr>
              <a:spcBef>
                <a:spcPts val="600"/>
              </a:spcBef>
              <a:spcAft>
                <a:spcPts val="0"/>
              </a:spcAft>
            </a:pPr>
            <a:endParaRPr lang="sv-SE" sz="1200" dirty="0"/>
          </a:p>
          <a:p>
            <a:pPr>
              <a:spcAft>
                <a:spcPts val="0"/>
              </a:spcAft>
            </a:pPr>
            <a:r>
              <a:rPr lang="sv-SE" sz="1600" b="1" dirty="0">
                <a:solidFill>
                  <a:srgbClr val="0D0D0D"/>
                </a:solidFill>
                <a:ea typeface="Georgia" panose="02040502050405020303" pitchFamily="18" charset="0"/>
                <a:cs typeface="Times New Roman" panose="02020603050405020304" pitchFamily="18" charset="0"/>
              </a:rPr>
              <a:t>Människors liv och hälsa</a:t>
            </a:r>
            <a:endParaRPr lang="sv-SE" sz="1600" dirty="0">
              <a:ea typeface="Georgia" panose="02040502050405020303" pitchFamily="18" charset="0"/>
              <a:cs typeface="Times New Roman" panose="02020603050405020304" pitchFamily="18" charset="0"/>
            </a:endParaRPr>
          </a:p>
          <a:p>
            <a:pPr>
              <a:spcBef>
                <a:spcPts val="600"/>
              </a:spcBef>
              <a:spcAft>
                <a:spcPts val="0"/>
              </a:spcAft>
            </a:pPr>
            <a:r>
              <a:rPr lang="sv-SE" sz="1200" dirty="0"/>
              <a:t>Forskning inom människors liv och hälsa förbättrar livskvaliteten och förlänger livslängden. Med en åldrande och växande befolkning ökar vårt behov av kostnadseffektiv teknik och nya metoder för att diagnostisera och behandla komplexa sjukdomar. Det handlar bland annat om medicinsk utrustning, utveckling av läkemedel, individanpassad vård och förutsättningar för människors livskvalitet. </a:t>
            </a:r>
          </a:p>
          <a:p>
            <a:pPr>
              <a:spcBef>
                <a:spcPts val="600"/>
              </a:spcBef>
              <a:spcAft>
                <a:spcPts val="0"/>
              </a:spcAft>
            </a:pPr>
            <a:endParaRPr lang="sv-SE" sz="1200" dirty="0"/>
          </a:p>
          <a:p>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20</a:t>
            </a:fld>
            <a:endParaRPr lang="sv-SE"/>
          </a:p>
        </p:txBody>
      </p:sp>
    </p:spTree>
    <p:extLst>
      <p:ext uri="{BB962C8B-B14F-4D97-AF65-F5344CB8AC3E}">
        <p14:creationId xmlns:p14="http://schemas.microsoft.com/office/powerpoint/2010/main" val="3314002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2400" b="1" i="0" kern="1200" dirty="0">
                <a:solidFill>
                  <a:schemeClr val="tx1"/>
                </a:solidFill>
                <a:effectLst/>
                <a:latin typeface="+mn-lt"/>
                <a:ea typeface="+mn-ea"/>
                <a:cs typeface="+mn-cs"/>
              </a:rPr>
              <a:t>KTH:S FORSKNINGSSTRUKTURER </a:t>
            </a:r>
            <a:br>
              <a:rPr lang="sv-SE" sz="2400" b="0" i="0" kern="1200" dirty="0">
                <a:solidFill>
                  <a:schemeClr val="tx1"/>
                </a:solidFill>
                <a:effectLst/>
                <a:latin typeface="+mn-lt"/>
                <a:ea typeface="+mn-ea"/>
                <a:cs typeface="+mn-cs"/>
              </a:rPr>
            </a:br>
            <a:r>
              <a:rPr lang="sv-SE" sz="2400" b="0" i="0" kern="1200" dirty="0">
                <a:solidFill>
                  <a:schemeClr val="tx1"/>
                </a:solidFill>
                <a:effectLst/>
                <a:latin typeface="+mn-lt"/>
                <a:ea typeface="+mn-ea"/>
                <a:cs typeface="+mn-cs"/>
              </a:rPr>
              <a:t>Möjliggör forskning och samarbete internt och externt. </a:t>
            </a:r>
            <a:br>
              <a:rPr lang="sv-SE" sz="2400" b="0" i="0" kern="1200" dirty="0">
                <a:solidFill>
                  <a:schemeClr val="tx1"/>
                </a:solidFill>
                <a:effectLst/>
                <a:latin typeface="+mn-lt"/>
                <a:ea typeface="+mn-ea"/>
                <a:cs typeface="+mn-cs"/>
              </a:rPr>
            </a:br>
            <a:r>
              <a:rPr lang="sv-SE" sz="2400" b="1" i="0" kern="1200" dirty="0">
                <a:solidFill>
                  <a:schemeClr val="tx1"/>
                </a:solidFill>
                <a:effectLst/>
                <a:latin typeface="+mn-lt"/>
                <a:ea typeface="+mn-ea"/>
                <a:cs typeface="+mn-cs"/>
              </a:rPr>
              <a:t>Strategiska forskningsområden </a:t>
            </a:r>
            <a:r>
              <a:rPr lang="sv-SE" sz="2400" b="0" i="0" kern="1200" dirty="0">
                <a:solidFill>
                  <a:schemeClr val="tx1"/>
                </a:solidFill>
                <a:effectLst/>
                <a:latin typeface="+mn-lt"/>
                <a:ea typeface="+mn-ea"/>
                <a:cs typeface="+mn-cs"/>
              </a:rPr>
              <a:t>är forskningsområden identifierade</a:t>
            </a:r>
            <a:r>
              <a:rPr lang="sv-SE" sz="2400" b="0" i="0" kern="1200" baseline="0" dirty="0">
                <a:solidFill>
                  <a:schemeClr val="tx1"/>
                </a:solidFill>
                <a:effectLst/>
                <a:latin typeface="+mn-lt"/>
                <a:ea typeface="+mn-ea"/>
                <a:cs typeface="+mn-cs"/>
              </a:rPr>
              <a:t> av regeringen</a:t>
            </a:r>
            <a:r>
              <a:rPr lang="sv-SE" sz="2400" b="0" i="0" kern="1200" dirty="0">
                <a:solidFill>
                  <a:schemeClr val="tx1"/>
                </a:solidFill>
                <a:effectLst/>
                <a:latin typeface="+mn-lt"/>
                <a:ea typeface="+mn-ea"/>
                <a:cs typeface="+mn-cs"/>
              </a:rPr>
              <a:t> och tilldelade särskilda statliga anslag till KTH. De inkluderar </a:t>
            </a:r>
            <a:r>
              <a:rPr lang="sv-SE" sz="2400" b="0" i="0" kern="1200" dirty="0" err="1">
                <a:solidFill>
                  <a:schemeClr val="tx1"/>
                </a:solidFill>
                <a:effectLst/>
                <a:latin typeface="+mn-lt"/>
                <a:ea typeface="+mn-ea"/>
                <a:cs typeface="+mn-cs"/>
              </a:rPr>
              <a:t>SciLifeLab</a:t>
            </a:r>
            <a:r>
              <a:rPr lang="sv-SE" sz="2400" b="0" i="0" kern="1200" dirty="0">
                <a:solidFill>
                  <a:schemeClr val="tx1"/>
                </a:solidFill>
                <a:effectLst/>
                <a:latin typeface="+mn-lt"/>
                <a:ea typeface="+mn-ea"/>
                <a:cs typeface="+mn-cs"/>
              </a:rPr>
              <a:t>, </a:t>
            </a:r>
            <a:r>
              <a:rPr lang="sv-SE" sz="2400" b="0" i="0" kern="1200" dirty="0" err="1">
                <a:solidFill>
                  <a:schemeClr val="tx1"/>
                </a:solidFill>
                <a:effectLst/>
                <a:latin typeface="+mn-lt"/>
                <a:ea typeface="+mn-ea"/>
                <a:cs typeface="+mn-cs"/>
              </a:rPr>
              <a:t>SeRC</a:t>
            </a:r>
            <a:r>
              <a:rPr lang="sv-SE" sz="2400" b="0" i="0" kern="1200" dirty="0">
                <a:solidFill>
                  <a:schemeClr val="tx1"/>
                </a:solidFill>
                <a:effectLst/>
                <a:latin typeface="+mn-lt"/>
                <a:ea typeface="+mn-ea"/>
                <a:cs typeface="+mn-cs"/>
              </a:rPr>
              <a:t>, IT &amp; mobilkommunikation, </a:t>
            </a:r>
            <a:r>
              <a:rPr lang="sv-SE" sz="2400" b="0" i="0" kern="1200" dirty="0" err="1">
                <a:solidFill>
                  <a:schemeClr val="tx1"/>
                </a:solidFill>
                <a:effectLst/>
                <a:latin typeface="+mn-lt"/>
                <a:ea typeface="+mn-ea"/>
                <a:cs typeface="+mn-cs"/>
              </a:rPr>
              <a:t>TRENoP</a:t>
            </a:r>
            <a:r>
              <a:rPr lang="sv-SE" sz="2400" b="0" i="0" kern="1200" dirty="0">
                <a:solidFill>
                  <a:schemeClr val="tx1"/>
                </a:solidFill>
                <a:effectLst/>
                <a:latin typeface="+mn-lt"/>
                <a:ea typeface="+mn-ea"/>
                <a:cs typeface="+mn-cs"/>
              </a:rPr>
              <a:t> och XPRES.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2400" b="1" i="0" kern="1200" dirty="0">
                <a:solidFill>
                  <a:schemeClr val="tx1"/>
                </a:solidFill>
                <a:effectLst/>
                <a:latin typeface="+mn-lt"/>
                <a:ea typeface="+mn-ea"/>
                <a:cs typeface="+mn-cs"/>
              </a:rPr>
              <a:t>Centrumbildningar </a:t>
            </a:r>
            <a:r>
              <a:rPr lang="sv-SE" sz="2400" b="0" i="0" kern="1200" dirty="0">
                <a:solidFill>
                  <a:schemeClr val="tx1"/>
                </a:solidFill>
                <a:effectLst/>
                <a:latin typeface="+mn-lt"/>
                <a:ea typeface="+mn-ea"/>
                <a:cs typeface="+mn-cs"/>
              </a:rPr>
              <a:t>är samarbetsformer som samlar forskare, forskargrupper och externa partners för att bedriva forskning inom ett specifikt område. </a:t>
            </a:r>
            <a:br>
              <a:rPr lang="sv-SE" sz="2400" b="0" i="0" kern="1200" dirty="0">
                <a:solidFill>
                  <a:schemeClr val="tx1"/>
                </a:solidFill>
                <a:effectLst/>
                <a:latin typeface="+mn-lt"/>
                <a:ea typeface="+mn-ea"/>
                <a:cs typeface="+mn-cs"/>
              </a:rPr>
            </a:br>
            <a:r>
              <a:rPr lang="sv-SE" sz="2400" b="0" i="0" kern="1200" dirty="0">
                <a:solidFill>
                  <a:schemeClr val="tx1"/>
                </a:solidFill>
                <a:effectLst/>
                <a:latin typeface="+mn-lt"/>
                <a:ea typeface="+mn-ea"/>
                <a:cs typeface="+mn-cs"/>
              </a:rPr>
              <a:t>Centren kan stödja samarbete, kunskapsöverföring och kan tillhandahålla administrativt och ekonomiskt stöd för att underlätta forskningen. Centrum initieras ofta för att ta itu med aktuella problem som behöver tvärvetenskapliga lösningar. </a:t>
            </a:r>
            <a:br>
              <a:rPr lang="sv-SE" sz="2400" b="0" i="0" kern="1200" dirty="0">
                <a:solidFill>
                  <a:schemeClr val="tx1"/>
                </a:solidFill>
                <a:effectLst/>
                <a:latin typeface="+mn-lt"/>
                <a:ea typeface="+mn-ea"/>
                <a:cs typeface="+mn-cs"/>
              </a:rPr>
            </a:br>
            <a:r>
              <a:rPr lang="sv-SE" sz="2400" dirty="0"/>
              <a:t>Det finns omkring 50 fysiska eller virtuella centrumbildningar på KTH.</a:t>
            </a:r>
            <a:endParaRPr lang="sv-SE" sz="2400" b="0" i="0" kern="1200" dirty="0">
              <a:solidFill>
                <a:schemeClr val="tx1"/>
              </a:solidFill>
              <a:effectLst/>
              <a:latin typeface="+mn-lt"/>
              <a:ea typeface="+mn-ea"/>
              <a:cs typeface="+mn-cs"/>
            </a:endParaRPr>
          </a:p>
          <a:p>
            <a:r>
              <a:rPr lang="sv-SE" sz="2400" b="1" i="0" kern="1200" dirty="0">
                <a:solidFill>
                  <a:schemeClr val="tx1"/>
                </a:solidFill>
                <a:effectLst/>
                <a:latin typeface="+mn-lt"/>
                <a:ea typeface="+mn-ea"/>
                <a:cs typeface="+mn-cs"/>
              </a:rPr>
              <a:t>Institutionerna </a:t>
            </a:r>
            <a:r>
              <a:rPr lang="sv-SE" sz="2400" b="0" i="0" kern="1200" dirty="0">
                <a:solidFill>
                  <a:schemeClr val="tx1"/>
                </a:solidFill>
                <a:effectLst/>
                <a:latin typeface="+mn-lt"/>
                <a:ea typeface="+mn-ea"/>
                <a:cs typeface="+mn-cs"/>
              </a:rPr>
              <a:t>På KTH:s 28 institutioner bedrivs forskning på både grundläggande och tillämpad nivå. </a:t>
            </a:r>
          </a:p>
          <a:p>
            <a:r>
              <a:rPr lang="en-US" sz="2400" b="1" i="0" kern="1200" dirty="0" err="1">
                <a:solidFill>
                  <a:schemeClr val="tx1"/>
                </a:solidFill>
                <a:effectLst/>
                <a:latin typeface="+mn-lt"/>
                <a:ea typeface="+mn-ea"/>
                <a:cs typeface="+mn-cs"/>
              </a:rPr>
              <a:t>Wallenbergs</a:t>
            </a:r>
            <a:r>
              <a:rPr lang="en-US" sz="2400" b="1" i="0" kern="1200" dirty="0">
                <a:solidFill>
                  <a:schemeClr val="tx1"/>
                </a:solidFill>
                <a:effectLst/>
                <a:latin typeface="+mn-lt"/>
                <a:ea typeface="+mn-ea"/>
                <a:cs typeface="+mn-cs"/>
              </a:rPr>
              <a:t> </a:t>
            </a:r>
            <a:r>
              <a:rPr lang="en-US" sz="2400" b="1" i="0" kern="1200" dirty="0" err="1">
                <a:solidFill>
                  <a:schemeClr val="tx1"/>
                </a:solidFill>
                <a:effectLst/>
                <a:latin typeface="+mn-lt"/>
                <a:ea typeface="+mn-ea"/>
                <a:cs typeface="+mn-cs"/>
              </a:rPr>
              <a:t>strategiska</a:t>
            </a:r>
            <a:r>
              <a:rPr lang="en-US" sz="2400" b="1" i="0" kern="1200" dirty="0">
                <a:solidFill>
                  <a:schemeClr val="tx1"/>
                </a:solidFill>
                <a:effectLst/>
                <a:latin typeface="+mn-lt"/>
                <a:ea typeface="+mn-ea"/>
                <a:cs typeface="+mn-cs"/>
              </a:rPr>
              <a:t> program</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är</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stora</a:t>
            </a:r>
            <a:r>
              <a:rPr lang="en-US" sz="2400" b="0" i="0" kern="1200" dirty="0">
                <a:solidFill>
                  <a:schemeClr val="tx1"/>
                </a:solidFill>
                <a:effectLst/>
                <a:latin typeface="+mn-lt"/>
                <a:ea typeface="+mn-ea"/>
                <a:cs typeface="+mn-cs"/>
              </a:rPr>
              <a:t> program </a:t>
            </a:r>
            <a:r>
              <a:rPr lang="en-US" sz="2400" b="0" i="0" kern="1200" dirty="0" err="1">
                <a:solidFill>
                  <a:schemeClr val="tx1"/>
                </a:solidFill>
                <a:effectLst/>
                <a:latin typeface="+mn-lt"/>
                <a:ea typeface="+mn-ea"/>
                <a:cs typeface="+mn-cs"/>
              </a:rPr>
              <a:t>finansierade</a:t>
            </a:r>
            <a:r>
              <a:rPr lang="en-US" sz="2400" b="0" i="0" kern="1200" dirty="0">
                <a:solidFill>
                  <a:schemeClr val="tx1"/>
                </a:solidFill>
                <a:effectLst/>
                <a:latin typeface="+mn-lt"/>
                <a:ea typeface="+mn-ea"/>
                <a:cs typeface="+mn-cs"/>
              </a:rPr>
              <a:t> av Knut och Alice </a:t>
            </a:r>
            <a:r>
              <a:rPr lang="en-US" sz="2400" b="0" i="0" kern="1200" dirty="0" err="1">
                <a:solidFill>
                  <a:schemeClr val="tx1"/>
                </a:solidFill>
                <a:effectLst/>
                <a:latin typeface="+mn-lt"/>
                <a:ea typeface="+mn-ea"/>
                <a:cs typeface="+mn-cs"/>
              </a:rPr>
              <a:t>Wallenbergs</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Stiftelse</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Varje</a:t>
            </a:r>
            <a:r>
              <a:rPr lang="en-US" sz="2400" b="0" i="0" kern="1200" dirty="0">
                <a:solidFill>
                  <a:schemeClr val="tx1"/>
                </a:solidFill>
                <a:effectLst/>
                <a:latin typeface="+mn-lt"/>
                <a:ea typeface="+mn-ea"/>
                <a:cs typeface="+mn-cs"/>
              </a:rPr>
              <a:t> program </a:t>
            </a:r>
            <a:r>
              <a:rPr lang="en-US" sz="2400" b="0" i="0" kern="1200" dirty="0" err="1">
                <a:solidFill>
                  <a:schemeClr val="tx1"/>
                </a:solidFill>
                <a:effectLst/>
                <a:latin typeface="+mn-lt"/>
                <a:ea typeface="+mn-ea"/>
                <a:cs typeface="+mn-cs"/>
              </a:rPr>
              <a:t>involverar</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fakultet</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från</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flera</a:t>
            </a:r>
            <a:r>
              <a:rPr lang="en-US" sz="2400" b="0" i="0" kern="1200" dirty="0">
                <a:solidFill>
                  <a:schemeClr val="tx1"/>
                </a:solidFill>
                <a:effectLst/>
                <a:latin typeface="+mn-lt"/>
                <a:ea typeface="+mn-ea"/>
                <a:cs typeface="+mn-cs"/>
              </a:rPr>
              <a:t> KTH-</a:t>
            </a:r>
            <a:r>
              <a:rPr lang="en-US" sz="2400" b="0" i="0" kern="1200" dirty="0" err="1">
                <a:solidFill>
                  <a:schemeClr val="tx1"/>
                </a:solidFill>
                <a:effectLst/>
                <a:latin typeface="+mn-lt"/>
                <a:ea typeface="+mn-ea"/>
                <a:cs typeface="+mn-cs"/>
              </a:rPr>
              <a:t>avdelningar</a:t>
            </a:r>
            <a:r>
              <a:rPr lang="en-US" sz="2400" b="0" i="0" kern="1200" dirty="0">
                <a:solidFill>
                  <a:schemeClr val="tx1"/>
                </a:solidFill>
                <a:effectLst/>
                <a:latin typeface="+mn-lt"/>
                <a:ea typeface="+mn-ea"/>
                <a:cs typeface="+mn-cs"/>
              </a:rPr>
              <a:t> och </a:t>
            </a:r>
            <a:r>
              <a:rPr lang="en-US" sz="2400" b="0" i="0" kern="1200" dirty="0" err="1">
                <a:solidFill>
                  <a:schemeClr val="tx1"/>
                </a:solidFill>
                <a:effectLst/>
                <a:latin typeface="+mn-lt"/>
                <a:ea typeface="+mn-ea"/>
                <a:cs typeface="+mn-cs"/>
              </a:rPr>
              <a:t>inkluderar</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flera</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universitet</a:t>
            </a:r>
            <a:r>
              <a:rPr lang="en-US" sz="2400" b="0" i="0" kern="1200" dirty="0">
                <a:solidFill>
                  <a:schemeClr val="tx1"/>
                </a:solidFill>
                <a:effectLst/>
                <a:latin typeface="+mn-lt"/>
                <a:ea typeface="+mn-ea"/>
                <a:cs typeface="+mn-cs"/>
              </a:rPr>
              <a:t>. De </a:t>
            </a:r>
            <a:r>
              <a:rPr lang="en-US" sz="2400" b="0" i="0" kern="1200" dirty="0" err="1">
                <a:solidFill>
                  <a:schemeClr val="tx1"/>
                </a:solidFill>
                <a:effectLst/>
                <a:latin typeface="+mn-lt"/>
                <a:ea typeface="+mn-ea"/>
                <a:cs typeface="+mn-cs"/>
              </a:rPr>
              <a:t>finansierar</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typiskt</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både</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fakultet</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projekt</a:t>
            </a:r>
            <a:r>
              <a:rPr lang="en-US" sz="2400" b="0" i="0" kern="1200" dirty="0">
                <a:solidFill>
                  <a:schemeClr val="tx1"/>
                </a:solidFill>
                <a:effectLst/>
                <a:latin typeface="+mn-lt"/>
                <a:ea typeface="+mn-ea"/>
                <a:cs typeface="+mn-cs"/>
              </a:rPr>
              <a:t>, </a:t>
            </a:r>
            <a:r>
              <a:rPr lang="en-US" sz="2400" b="0" i="0" kern="1200" dirty="0" err="1">
                <a:solidFill>
                  <a:schemeClr val="tx1"/>
                </a:solidFill>
                <a:effectLst/>
                <a:latin typeface="+mn-lt"/>
                <a:ea typeface="+mn-ea"/>
                <a:cs typeface="+mn-cs"/>
              </a:rPr>
              <a:t>forskningsinfrastruktur</a:t>
            </a:r>
            <a:r>
              <a:rPr lang="en-US" sz="2400" b="0" i="0" kern="1200" dirty="0">
                <a:solidFill>
                  <a:schemeClr val="tx1"/>
                </a:solidFill>
                <a:effectLst/>
                <a:latin typeface="+mn-lt"/>
                <a:ea typeface="+mn-ea"/>
                <a:cs typeface="+mn-cs"/>
              </a:rPr>
              <a:t> och </a:t>
            </a:r>
            <a:r>
              <a:rPr lang="en-US" sz="2400" b="0" i="0" kern="1200" dirty="0" err="1">
                <a:solidFill>
                  <a:schemeClr val="tx1"/>
                </a:solidFill>
                <a:effectLst/>
                <a:latin typeface="+mn-lt"/>
                <a:ea typeface="+mn-ea"/>
                <a:cs typeface="+mn-cs"/>
              </a:rPr>
              <a:t>innovationsaktiviteter</a:t>
            </a:r>
            <a:r>
              <a:rPr lang="en-US" sz="2400" b="0" i="0" kern="1200" dirty="0">
                <a:solidFill>
                  <a:schemeClr val="tx1"/>
                </a:solidFill>
                <a:effectLst/>
                <a:latin typeface="+mn-lt"/>
                <a:ea typeface="+mn-ea"/>
                <a:cs typeface="+mn-cs"/>
              </a:rPr>
              <a:t>. De </a:t>
            </a:r>
            <a:r>
              <a:rPr lang="en-US" sz="2400" b="0" i="0" kern="1200" dirty="0" err="1">
                <a:solidFill>
                  <a:schemeClr val="tx1"/>
                </a:solidFill>
                <a:effectLst/>
                <a:latin typeface="+mn-lt"/>
                <a:ea typeface="+mn-ea"/>
                <a:cs typeface="+mn-cs"/>
              </a:rPr>
              <a:t>inkluderar</a:t>
            </a:r>
            <a:r>
              <a:rPr lang="en-US" sz="2400" b="0" i="0" kern="1200" dirty="0">
                <a:solidFill>
                  <a:schemeClr val="tx1"/>
                </a:solidFill>
                <a:effectLst/>
                <a:latin typeface="+mn-lt"/>
                <a:ea typeface="+mn-ea"/>
                <a:cs typeface="+mn-cs"/>
              </a:rPr>
              <a:t> WASP (Wallenberg AI, Autonomous Systems and Software Program), WWSC (Wallenberg Wood Science Center), WISE (Wallenberg Initiative Materials Science for Sustainability), DDLS (Data-Driven Life</a:t>
            </a:r>
            <a:r>
              <a:rPr lang="en-US" sz="2400" b="0" i="0" kern="1200" baseline="0" dirty="0">
                <a:solidFill>
                  <a:schemeClr val="tx1"/>
                </a:solidFill>
                <a:effectLst/>
                <a:latin typeface="+mn-lt"/>
                <a:ea typeface="+mn-ea"/>
                <a:cs typeface="+mn-cs"/>
              </a:rPr>
              <a:t> Science</a:t>
            </a:r>
            <a:r>
              <a:rPr lang="en-US" sz="2400" b="0" i="0" kern="1200" dirty="0">
                <a:solidFill>
                  <a:schemeClr val="tx1"/>
                </a:solidFill>
                <a:effectLst/>
                <a:latin typeface="+mn-lt"/>
                <a:ea typeface="+mn-ea"/>
                <a:cs typeface="+mn-cs"/>
              </a:rPr>
              <a:t>) och WCPR (Wallenberg</a:t>
            </a:r>
            <a:r>
              <a:rPr lang="en-US" sz="2400" b="0" i="0" kern="1200" baseline="0" dirty="0">
                <a:solidFill>
                  <a:schemeClr val="tx1"/>
                </a:solidFill>
                <a:effectLst/>
                <a:latin typeface="+mn-lt"/>
                <a:ea typeface="+mn-ea"/>
                <a:cs typeface="+mn-cs"/>
              </a:rPr>
              <a:t> center</a:t>
            </a:r>
            <a:r>
              <a:rPr lang="en-US" sz="2400" b="0" i="0" kern="1200" dirty="0">
                <a:solidFill>
                  <a:schemeClr val="tx1"/>
                </a:solidFill>
                <a:effectLst/>
                <a:latin typeface="+mn-lt"/>
                <a:ea typeface="+mn-ea"/>
                <a:cs typeface="+mn-cs"/>
              </a:rPr>
              <a:t> for Protein</a:t>
            </a:r>
            <a:r>
              <a:rPr lang="en-US" sz="2400" b="0" i="0" kern="1200" baseline="0" dirty="0">
                <a:solidFill>
                  <a:schemeClr val="tx1"/>
                </a:solidFill>
                <a:effectLst/>
                <a:latin typeface="+mn-lt"/>
                <a:ea typeface="+mn-ea"/>
                <a:cs typeface="+mn-cs"/>
              </a:rPr>
              <a:t> </a:t>
            </a:r>
            <a:r>
              <a:rPr lang="en-US" sz="2400" b="0" i="0" kern="1200" baseline="0" dirty="0" err="1">
                <a:solidFill>
                  <a:schemeClr val="tx1"/>
                </a:solidFill>
                <a:effectLst/>
                <a:latin typeface="+mn-lt"/>
                <a:ea typeface="+mn-ea"/>
                <a:cs typeface="+mn-cs"/>
              </a:rPr>
              <a:t>Reserach</a:t>
            </a:r>
            <a:r>
              <a:rPr lang="en-US" sz="2400" b="0" i="0" kern="1200" dirty="0">
                <a:solidFill>
                  <a:schemeClr val="tx1"/>
                </a:solidFill>
                <a:effectLst/>
                <a:latin typeface="+mn-lt"/>
                <a:ea typeface="+mn-ea"/>
                <a:cs typeface="+mn-cs"/>
              </a:rPr>
              <a:t>).</a:t>
            </a:r>
            <a:br>
              <a:rPr lang="sv-SE" sz="2400" b="0" i="0" kern="1200" dirty="0">
                <a:solidFill>
                  <a:schemeClr val="tx1"/>
                </a:solidFill>
                <a:effectLst/>
                <a:latin typeface="+mn-lt"/>
                <a:ea typeface="+mn-ea"/>
                <a:cs typeface="+mn-cs"/>
              </a:rPr>
            </a:br>
            <a:r>
              <a:rPr lang="sv-SE" sz="2400" b="1" i="0" kern="1200" dirty="0">
                <a:solidFill>
                  <a:schemeClr val="tx1"/>
                </a:solidFill>
                <a:effectLst/>
                <a:latin typeface="+mn-lt"/>
                <a:ea typeface="+mn-ea"/>
                <a:cs typeface="+mn-cs"/>
              </a:rPr>
              <a:t>Forskningsinfrastrukturer</a:t>
            </a:r>
            <a:r>
              <a:rPr lang="sv-SE" sz="2400" b="0" i="0" kern="1200" dirty="0">
                <a:solidFill>
                  <a:schemeClr val="tx1"/>
                </a:solidFill>
                <a:effectLst/>
                <a:latin typeface="+mn-lt"/>
                <a:ea typeface="+mn-ea"/>
                <a:cs typeface="+mn-cs"/>
              </a:rPr>
              <a:t> fysiska</a:t>
            </a:r>
            <a:r>
              <a:rPr lang="sv-SE" sz="2400" b="0" i="0" kern="1200" baseline="0" dirty="0">
                <a:solidFill>
                  <a:schemeClr val="tx1"/>
                </a:solidFill>
                <a:effectLst/>
                <a:latin typeface="+mn-lt"/>
                <a:ea typeface="+mn-ea"/>
                <a:cs typeface="+mn-cs"/>
              </a:rPr>
              <a:t> och organisatoriska resurser, </a:t>
            </a:r>
            <a:r>
              <a:rPr lang="sv-SE" sz="2400" b="0" i="0" kern="1200" dirty="0">
                <a:solidFill>
                  <a:schemeClr val="tx1"/>
                </a:solidFill>
                <a:effectLst/>
                <a:latin typeface="+mn-lt"/>
                <a:ea typeface="+mn-ea"/>
                <a:cs typeface="+mn-cs"/>
              </a:rPr>
              <a:t>utrustning som används för att stödja, underlätta och testa forskning. Detta inkluderar testbäddar, laboratorier och annan teknisk specialutrustning,</a:t>
            </a:r>
            <a:r>
              <a:rPr lang="sv-SE" sz="2400" b="0" i="0" kern="1200" baseline="0" dirty="0">
                <a:solidFill>
                  <a:schemeClr val="tx1"/>
                </a:solidFill>
                <a:effectLst/>
                <a:latin typeface="+mn-lt"/>
                <a:ea typeface="+mn-ea"/>
                <a:cs typeface="+mn-cs"/>
              </a:rPr>
              <a:t> </a:t>
            </a:r>
            <a:r>
              <a:rPr lang="sv-SE" sz="2400" b="0" i="0" kern="1200" dirty="0">
                <a:solidFill>
                  <a:schemeClr val="tx1"/>
                </a:solidFill>
                <a:effectLst/>
                <a:latin typeface="+mn-lt"/>
                <a:ea typeface="+mn-ea"/>
                <a:cs typeface="+mn-cs"/>
              </a:rPr>
              <a:t> nödvändig för att utföra avancerad forskning.</a:t>
            </a:r>
          </a:p>
          <a:p>
            <a:endParaRPr lang="sv-SE" sz="2400" b="0" i="0" kern="1200" dirty="0">
              <a:solidFill>
                <a:schemeClr val="tx1"/>
              </a:solidFill>
              <a:effectLst/>
              <a:latin typeface="+mn-lt"/>
              <a:ea typeface="+mn-ea"/>
              <a:cs typeface="+mn-cs"/>
            </a:endParaRPr>
          </a:p>
          <a:p>
            <a:r>
              <a:rPr lang="sv-SE" sz="2400" b="1" i="0" kern="1200" dirty="0">
                <a:solidFill>
                  <a:schemeClr val="tx1"/>
                </a:solidFill>
                <a:effectLst/>
                <a:latin typeface="+mn-lt"/>
                <a:ea typeface="+mn-ea"/>
                <a:cs typeface="+mn-cs"/>
              </a:rPr>
              <a:t>EXEMPEL PÅ ÖVERLAPP: </a:t>
            </a:r>
            <a:br>
              <a:rPr lang="sv-SE" sz="2400" b="1" i="0" kern="1200" dirty="0">
                <a:solidFill>
                  <a:schemeClr val="tx1"/>
                </a:solidFill>
                <a:effectLst/>
                <a:latin typeface="+mn-lt"/>
                <a:ea typeface="+mn-ea"/>
                <a:cs typeface="+mn-cs"/>
              </a:rPr>
            </a:br>
            <a:r>
              <a:rPr lang="sv-SE" sz="2400" b="1" i="0" kern="1200" dirty="0">
                <a:solidFill>
                  <a:schemeClr val="tx1"/>
                </a:solidFill>
                <a:effectLst/>
                <a:latin typeface="+mn-lt"/>
                <a:ea typeface="+mn-ea"/>
                <a:cs typeface="+mn-cs"/>
              </a:rPr>
              <a:t>Forskningsinfrastrukturer och institutioner </a:t>
            </a:r>
            <a:r>
              <a:rPr lang="sv-SE" sz="2400" b="0" i="0" kern="1200" dirty="0">
                <a:solidFill>
                  <a:schemeClr val="tx1"/>
                </a:solidFill>
                <a:effectLst/>
                <a:latin typeface="+mn-lt"/>
                <a:ea typeface="+mn-ea"/>
                <a:cs typeface="+mn-cs"/>
              </a:rPr>
              <a:t>överlappar eftersom forskare vid institutionerna använder den vetenskapliga utrustningen för att utföra sin forskning, från tidiga stadier av testning och analys till att generera slutresultat och bygga applikationer. </a:t>
            </a:r>
            <a:br>
              <a:rPr lang="sv-SE" sz="2400" b="0" i="0" kern="1200" dirty="0">
                <a:solidFill>
                  <a:schemeClr val="tx1"/>
                </a:solidFill>
                <a:effectLst/>
                <a:latin typeface="+mn-lt"/>
                <a:ea typeface="+mn-ea"/>
                <a:cs typeface="+mn-cs"/>
              </a:rPr>
            </a:br>
            <a:r>
              <a:rPr lang="sv-SE" sz="2400" b="1" i="0" kern="1200" dirty="0">
                <a:solidFill>
                  <a:schemeClr val="tx1"/>
                </a:solidFill>
                <a:effectLst/>
                <a:latin typeface="+mn-lt"/>
                <a:ea typeface="+mn-ea"/>
                <a:cs typeface="+mn-cs"/>
              </a:rPr>
              <a:t>Forskningsinfrastrukturer och forskningscentrum </a:t>
            </a:r>
            <a:r>
              <a:rPr lang="sv-SE" sz="2400" b="0" i="0" kern="1200" dirty="0">
                <a:solidFill>
                  <a:schemeClr val="tx1"/>
                </a:solidFill>
                <a:effectLst/>
                <a:latin typeface="+mn-lt"/>
                <a:ea typeface="+mn-ea"/>
                <a:cs typeface="+mn-cs"/>
              </a:rPr>
              <a:t>är forskningsstödjande verksamheter, som samlar KTH-forskare och externa partners. Både infrastrukturerna och centren erbjuder möjligheten att arbeta tillsammans genom att utbyta tjänster och bästa praxis – en fokuserar på teknisk utrustning och stöd den andra på forskningsfrågor och kunskapsöverföring genom samarbete. </a:t>
            </a:r>
            <a:br>
              <a:rPr lang="sv-SE" sz="2400" b="0" i="0" kern="1200" dirty="0">
                <a:solidFill>
                  <a:schemeClr val="tx1"/>
                </a:solidFill>
                <a:effectLst/>
                <a:latin typeface="+mn-lt"/>
                <a:ea typeface="+mn-ea"/>
                <a:cs typeface="+mn-cs"/>
              </a:rPr>
            </a:br>
            <a:r>
              <a:rPr lang="sv-SE" sz="2400" b="1" i="0" kern="1200" dirty="0">
                <a:solidFill>
                  <a:schemeClr val="tx1"/>
                </a:solidFill>
                <a:effectLst/>
                <a:latin typeface="+mn-lt"/>
                <a:ea typeface="+mn-ea"/>
                <a:cs typeface="+mn-cs"/>
              </a:rPr>
              <a:t>I forskningscentren, </a:t>
            </a:r>
            <a:r>
              <a:rPr lang="en-US" sz="2400" b="1" kern="1200" dirty="0" err="1">
                <a:solidFill>
                  <a:schemeClr val="tx1"/>
                </a:solidFill>
                <a:effectLst/>
                <a:latin typeface="+mn-lt"/>
                <a:ea typeface="+mn-ea"/>
                <a:cs typeface="+mn-cs"/>
              </a:rPr>
              <a:t>Wallenbergs</a:t>
            </a:r>
            <a:r>
              <a:rPr lang="en-US" sz="2400" b="1" kern="1200" dirty="0">
                <a:solidFill>
                  <a:schemeClr val="tx1"/>
                </a:solidFill>
                <a:effectLst/>
                <a:latin typeface="+mn-lt"/>
                <a:ea typeface="+mn-ea"/>
                <a:cs typeface="+mn-cs"/>
              </a:rPr>
              <a:t> </a:t>
            </a:r>
            <a:r>
              <a:rPr lang="en-US" sz="2400" b="1" kern="1200" dirty="0" err="1">
                <a:solidFill>
                  <a:schemeClr val="tx1"/>
                </a:solidFill>
                <a:effectLst/>
                <a:latin typeface="+mn-lt"/>
                <a:ea typeface="+mn-ea"/>
                <a:cs typeface="+mn-cs"/>
              </a:rPr>
              <a:t>strategiska</a:t>
            </a:r>
            <a:r>
              <a:rPr lang="en-US" sz="2400" b="1" kern="1200" dirty="0">
                <a:solidFill>
                  <a:schemeClr val="tx1"/>
                </a:solidFill>
                <a:effectLst/>
                <a:latin typeface="+mn-lt"/>
                <a:ea typeface="+mn-ea"/>
                <a:cs typeface="+mn-cs"/>
              </a:rPr>
              <a:t> program</a:t>
            </a:r>
            <a:r>
              <a:rPr lang="sv-SE" sz="2400" b="1" i="0" kern="1200" dirty="0">
                <a:solidFill>
                  <a:schemeClr val="tx1"/>
                </a:solidFill>
                <a:effectLst/>
                <a:latin typeface="+mn-lt"/>
                <a:ea typeface="+mn-ea"/>
                <a:cs typeface="+mn-cs"/>
              </a:rPr>
              <a:t>, strategiska </a:t>
            </a:r>
            <a:r>
              <a:rPr lang="sv-SE" sz="2400" b="1" i="0" kern="1200" dirty="0" err="1">
                <a:solidFill>
                  <a:schemeClr val="tx1"/>
                </a:solidFill>
                <a:effectLst/>
                <a:latin typeface="+mn-lt"/>
                <a:ea typeface="+mn-ea"/>
                <a:cs typeface="+mn-cs"/>
              </a:rPr>
              <a:t>forkningsområdena</a:t>
            </a:r>
            <a:r>
              <a:rPr lang="sv-SE" sz="2400" b="1" i="0" kern="1200" dirty="0">
                <a:solidFill>
                  <a:schemeClr val="tx1"/>
                </a:solidFill>
                <a:effectLst/>
                <a:latin typeface="+mn-lt"/>
                <a:ea typeface="+mn-ea"/>
                <a:cs typeface="+mn-cs"/>
              </a:rPr>
              <a:t> och på institutionerna </a:t>
            </a:r>
            <a:r>
              <a:rPr lang="sv-SE" sz="2400" b="0" i="0" kern="1200" dirty="0">
                <a:solidFill>
                  <a:schemeClr val="tx1"/>
                </a:solidFill>
                <a:effectLst/>
                <a:latin typeface="+mn-lt"/>
                <a:ea typeface="+mn-ea"/>
                <a:cs typeface="+mn-cs"/>
              </a:rPr>
              <a:t>utförs majoriteten av KTH:s forskning, samhällsarbete och akademiskt arbete. Forskare är alltid anställda vid en avdelning, de andra är virtuella organisationsformer skapade för att sammanföra forskare från olika avdelningar/organisationer.</a:t>
            </a: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21</a:t>
            </a:fld>
            <a:endParaRPr lang="sv-SE"/>
          </a:p>
        </p:txBody>
      </p:sp>
    </p:spTree>
    <p:extLst>
      <p:ext uri="{BB962C8B-B14F-4D97-AF65-F5344CB8AC3E}">
        <p14:creationId xmlns:p14="http://schemas.microsoft.com/office/powerpoint/2010/main" val="367110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Bef>
                <a:spcPts val="500"/>
              </a:spcBef>
              <a:spcAft>
                <a:spcPts val="500"/>
              </a:spcAft>
            </a:pPr>
            <a:r>
              <a:rPr lang="sv-SE" sz="1200" b="0" i="0" kern="1200" dirty="0">
                <a:solidFill>
                  <a:schemeClr val="tx1"/>
                </a:solidFill>
                <a:effectLst/>
                <a:latin typeface="+mn-lt"/>
                <a:ea typeface="+mn-ea"/>
                <a:cs typeface="+mn-cs"/>
              </a:rPr>
              <a:t>Vidden i KTH:s forskning kräver variation i fokus, metod och struktur.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Vi strävar efter att skapa en öppen atmosfär och bryta ner traditionella barriärer mellan ämnesdiscipliner. Grundläggande och tillämpad forskning utförs parallellt, och detsamma gäller för multidisciplinär och ämnesinriktad forskning. </a:t>
            </a:r>
          </a:p>
          <a:p>
            <a:pPr>
              <a:spcBef>
                <a:spcPts val="500"/>
              </a:spcBef>
              <a:spcAft>
                <a:spcPts val="500"/>
              </a:spcAft>
            </a:pPr>
            <a:endParaRPr lang="sv-SE" dirty="0"/>
          </a:p>
          <a:p>
            <a:pPr>
              <a:spcBef>
                <a:spcPts val="500"/>
              </a:spcBef>
              <a:spcAft>
                <a:spcPts val="500"/>
              </a:spcAft>
            </a:pPr>
            <a:r>
              <a:rPr lang="sv-SE" b="1" dirty="0"/>
              <a:t>Vår forskning och utbildning omfattar: </a:t>
            </a:r>
          </a:p>
          <a:p>
            <a:pPr marL="171450" indent="-171450">
              <a:buFont typeface="Arial" panose="020B0604020202020204" pitchFamily="34" charset="0"/>
              <a:buChar char="•"/>
            </a:pPr>
            <a:r>
              <a:rPr lang="en-GB" dirty="0"/>
              <a:t>Teknik</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dirty="0" err="1"/>
              <a:t>Digitalisering</a:t>
            </a:r>
            <a:endParaRPr lang="en-GB" dirty="0"/>
          </a:p>
          <a:p>
            <a:pPr marL="628650" lvl="1" indent="-171450">
              <a:buFontTx/>
              <a:buChar char="-"/>
            </a:pPr>
            <a:r>
              <a:rPr lang="en-GB" dirty="0"/>
              <a:t>Energi </a:t>
            </a:r>
          </a:p>
          <a:p>
            <a:pPr marL="628650" lvl="1" indent="-171450">
              <a:buFontTx/>
              <a:buChar char="-"/>
            </a:pPr>
            <a:r>
              <a:rPr lang="en-GB" dirty="0"/>
              <a:t>Transport </a:t>
            </a:r>
          </a:p>
          <a:p>
            <a:pPr marL="628650" lvl="1" indent="-171450">
              <a:buFontTx/>
              <a:buChar char="-"/>
            </a:pPr>
            <a:r>
              <a:rPr lang="en-GB" dirty="0"/>
              <a:t>Material </a:t>
            </a:r>
          </a:p>
          <a:p>
            <a:pPr marL="628650" lvl="1" indent="-171450">
              <a:buFontTx/>
              <a:buChar char="-"/>
            </a:pPr>
            <a:r>
              <a:rPr lang="en-GB" dirty="0"/>
              <a:t>Life Science</a:t>
            </a:r>
          </a:p>
          <a:p>
            <a:pPr marL="628650" lvl="1" indent="-171450">
              <a:buFontTx/>
              <a:buChar char="-"/>
            </a:pPr>
            <a:r>
              <a:rPr lang="en-GB" dirty="0" err="1"/>
              <a:t>Industriell</a:t>
            </a:r>
            <a:r>
              <a:rPr lang="en-GB" dirty="0"/>
              <a:t> transformation</a:t>
            </a:r>
          </a:p>
          <a:p>
            <a:pPr marL="171450" indent="-171450">
              <a:buFont typeface="Arial" panose="020B0604020202020204" pitchFamily="34" charset="0"/>
              <a:buChar char="•"/>
            </a:pPr>
            <a:r>
              <a:rPr lang="sv-SE" dirty="0"/>
              <a:t>Naturvetenskap</a:t>
            </a:r>
          </a:p>
          <a:p>
            <a:pPr marL="171450" indent="-171450">
              <a:buFont typeface="Arial" panose="020B0604020202020204" pitchFamily="34" charset="0"/>
              <a:buChar char="•"/>
            </a:pPr>
            <a:r>
              <a:rPr lang="sv-SE" dirty="0"/>
              <a:t>Arkitektur</a:t>
            </a:r>
          </a:p>
          <a:p>
            <a:pPr marL="171450" indent="-171450">
              <a:buFont typeface="Arial" panose="020B0604020202020204" pitchFamily="34" charset="0"/>
              <a:buChar char="•"/>
            </a:pPr>
            <a:r>
              <a:rPr lang="sv-SE" dirty="0"/>
              <a:t>Industriell ekonomi</a:t>
            </a:r>
          </a:p>
          <a:p>
            <a:pPr marL="171450" indent="-171450">
              <a:buFont typeface="Arial" panose="020B0604020202020204" pitchFamily="34" charset="0"/>
              <a:buChar char="•"/>
            </a:pPr>
            <a:r>
              <a:rPr lang="sv-SE" dirty="0"/>
              <a:t>Samhällsplanering</a:t>
            </a:r>
          </a:p>
          <a:p>
            <a:pPr marL="171450" indent="-171450">
              <a:buFont typeface="Arial" panose="020B0604020202020204" pitchFamily="34" charset="0"/>
              <a:buChar char="•"/>
            </a:pPr>
            <a:r>
              <a:rPr lang="sv-SE" dirty="0"/>
              <a:t>Teknikhistoria</a:t>
            </a:r>
          </a:p>
          <a:p>
            <a:pPr marL="171450" indent="-171450">
              <a:buFont typeface="Arial" panose="020B0604020202020204" pitchFamily="34" charset="0"/>
              <a:buChar char="•"/>
            </a:pPr>
            <a:r>
              <a:rPr lang="sv-SE" dirty="0"/>
              <a:t>Filosofi</a:t>
            </a:r>
          </a:p>
          <a:p>
            <a:pPr marL="171450" indent="-171450">
              <a:buFont typeface="Arial" panose="020B0604020202020204" pitchFamily="34" charset="0"/>
              <a:buChar char="•"/>
            </a:pPr>
            <a:r>
              <a:rPr lang="sv-SE" dirty="0"/>
              <a:t>Lärande</a:t>
            </a:r>
          </a:p>
          <a:p>
            <a:pPr lvl="0"/>
            <a:endParaRPr lang="en-SE"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22</a:t>
            </a:fld>
            <a:endParaRPr lang="en-GB"/>
          </a:p>
        </p:txBody>
      </p:sp>
    </p:spTree>
    <p:extLst>
      <p:ext uri="{BB962C8B-B14F-4D97-AF65-F5344CB8AC3E}">
        <p14:creationId xmlns:p14="http://schemas.microsoft.com/office/powerpoint/2010/main" val="3705858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kern="1200" err="1">
                <a:solidFill>
                  <a:schemeClr val="tx1"/>
                </a:solidFill>
                <a:effectLst/>
                <a:latin typeface="+mn-lt"/>
                <a:ea typeface="+mn-ea"/>
                <a:cs typeface="+mn-cs"/>
              </a:rPr>
              <a:t>SciLifeLab</a:t>
            </a:r>
            <a:r>
              <a:rPr lang="sv-SE" sz="1200" b="0" i="0" kern="1200">
                <a:solidFill>
                  <a:schemeClr val="tx1"/>
                </a:solidFill>
                <a:effectLst/>
                <a:latin typeface="+mn-lt"/>
                <a:ea typeface="+mn-ea"/>
                <a:cs typeface="+mn-cs"/>
              </a:rPr>
              <a:t> är en världsledande nationell forskningsinfrastruktur för forskning i stor skala och ett av de största laboratorierna för molekylärbiologi i Europa i framkanten av innovation inom livsvetenskaplig forskning, beräkningsbiologi, bioinformatik, utbildning och tjänster inom molekylärvetenskap med fokus på hälsa och miljöforskning. Infrastrukturen kombinerar ledande teknisk expertis med avancerad kunskap om translationell medicin och molekylärvetenskap.</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Human Protein Atlas, som finns på SciLifeLab, är en omfattande resurs som kartlägger proteinuttrycket i människans vävnader och celler. Programmet startade 2003 med målet att kartlägga alla mänskliga proteiner i celler, vävnader och organ genom att integrera olika </a:t>
            </a:r>
            <a:r>
              <a:rPr lang="sv-SE" sz="1200" b="0" i="0" kern="1200" err="1">
                <a:solidFill>
                  <a:schemeClr val="tx1"/>
                </a:solidFill>
                <a:effectLst/>
                <a:latin typeface="+mn-lt"/>
                <a:ea typeface="+mn-ea"/>
                <a:cs typeface="+mn-cs"/>
              </a:rPr>
              <a:t>omiksteknologier</a:t>
            </a:r>
            <a:r>
              <a:rPr lang="sv-SE" sz="1200" b="0" i="0" kern="1200">
                <a:solidFill>
                  <a:schemeClr val="tx1"/>
                </a:solidFill>
                <a:effectLst/>
                <a:latin typeface="+mn-lt"/>
                <a:ea typeface="+mn-ea"/>
                <a:cs typeface="+mn-cs"/>
              </a:rPr>
              <a:t>, inklusive antikropps-baserad avbildning, masspektrometri-baserad proteomik, </a:t>
            </a:r>
            <a:r>
              <a:rPr lang="sv-SE" sz="1200" b="0" i="0" kern="1200" err="1">
                <a:solidFill>
                  <a:schemeClr val="tx1"/>
                </a:solidFill>
                <a:effectLst/>
                <a:latin typeface="+mn-lt"/>
                <a:ea typeface="+mn-ea"/>
                <a:cs typeface="+mn-cs"/>
              </a:rPr>
              <a:t>transkriptomik</a:t>
            </a:r>
            <a:r>
              <a:rPr lang="sv-SE" sz="1200" b="0" i="0" kern="1200">
                <a:solidFill>
                  <a:schemeClr val="tx1"/>
                </a:solidFill>
                <a:effectLst/>
                <a:latin typeface="+mn-lt"/>
                <a:ea typeface="+mn-ea"/>
                <a:cs typeface="+mn-cs"/>
              </a:rPr>
              <a:t> och systembiologi. All data i kunskapsresursen är öppet tillgängliga för att möjliggöra för forskare inom både akademi och industri att få tillgång till data för forskning.</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SciLifeLab är ett gemensamt initiativ mellan fyra av de högst rankade institutionerna i Sverige och Skandinavien; Karolinska Institutet – institutionen som delar ut Nobelpriset i fysiologi eller medicin, KTH, Stockholms universitet och Uppsala universitet. Den Nationella </a:t>
            </a:r>
            <a:r>
              <a:rPr lang="sv-SE" sz="1200" b="0" i="0" kern="1200" err="1">
                <a:solidFill>
                  <a:schemeClr val="tx1"/>
                </a:solidFill>
                <a:effectLst/>
                <a:latin typeface="+mn-lt"/>
                <a:ea typeface="+mn-ea"/>
                <a:cs typeface="+mn-cs"/>
              </a:rPr>
              <a:t>Genomikinfrastrukturen</a:t>
            </a:r>
            <a:r>
              <a:rPr lang="sv-SE" sz="1200" b="0" i="0" kern="1200">
                <a:solidFill>
                  <a:schemeClr val="tx1"/>
                </a:solidFill>
                <a:effectLst/>
                <a:latin typeface="+mn-lt"/>
                <a:ea typeface="+mn-ea"/>
                <a:cs typeface="+mn-cs"/>
              </a:rPr>
              <a:t> (NGI) som är värd på SciLifeLab erbjuder generering och analys av DNA-sekvensdata i stor skala.</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SciLifeLab etablerades 2010 och utsågs till ett nationellt centrum 2013 av den svenska regeringen. </a:t>
            </a:r>
            <a:br>
              <a:rPr lang="sv-SE" sz="1200" b="0" i="0" kern="1200">
                <a:solidFill>
                  <a:schemeClr val="tx1"/>
                </a:solidFill>
                <a:effectLst/>
                <a:latin typeface="+mn-lt"/>
                <a:ea typeface="+mn-ea"/>
                <a:cs typeface="+mn-cs"/>
              </a:rPr>
            </a:b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BILD</a:t>
            </a:r>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Mikroskopisk bild av ett duodenum (tolvfingertarm) från The Human Protein Atlas</a:t>
            </a:r>
          </a:p>
          <a:p>
            <a:r>
              <a:rPr lang="sv-SE" sz="1200" b="0" i="0" kern="1200">
                <a:solidFill>
                  <a:schemeClr val="tx1"/>
                </a:solidFill>
                <a:effectLst/>
                <a:latin typeface="+mn-lt"/>
                <a:ea typeface="+mn-ea"/>
                <a:cs typeface="+mn-cs"/>
              </a:rPr>
              <a:t>Mer än 200 elitforskningsgrupper bestående av 1 600 forskare är associerade med och arbetar vid </a:t>
            </a:r>
            <a:r>
              <a:rPr lang="sv-SE" sz="1200" b="0" i="0" kern="1200" err="1">
                <a:solidFill>
                  <a:schemeClr val="tx1"/>
                </a:solidFill>
                <a:effectLst/>
                <a:latin typeface="+mn-lt"/>
                <a:ea typeface="+mn-ea"/>
                <a:cs typeface="+mn-cs"/>
              </a:rPr>
              <a:t>SciLifeLabs</a:t>
            </a:r>
            <a:r>
              <a:rPr lang="sv-SE" sz="1200" b="0" i="0" kern="1200">
                <a:solidFill>
                  <a:schemeClr val="tx1"/>
                </a:solidFill>
                <a:effectLst/>
                <a:latin typeface="+mn-lt"/>
                <a:ea typeface="+mn-ea"/>
                <a:cs typeface="+mn-cs"/>
              </a:rPr>
              <a:t> två campus i Stockholm och Uppsala. Stockholms campus är omgivet av ett av Europas största sjukhus, både de gamla och de nya byggnaderna för Karolinska Universitetssjukhuset, Karolinska Institutet och Europeiska centrumet för förebyggande och kontroll av sjukdomar.</a:t>
            </a:r>
          </a:p>
        </p:txBody>
      </p:sp>
      <p:sp>
        <p:nvSpPr>
          <p:cNvPr id="4" name="Slide Number Placeholder 3"/>
          <p:cNvSpPr>
            <a:spLocks noGrp="1"/>
          </p:cNvSpPr>
          <p:nvPr>
            <p:ph type="sldNum" sz="quarter" idx="10"/>
          </p:nvPr>
        </p:nvSpPr>
        <p:spPr/>
        <p:txBody>
          <a:bodyPr/>
          <a:lstStyle/>
          <a:p>
            <a:fld id="{19702129-24FE-4746-9897-C7E55345F5DD}" type="slidenum">
              <a:rPr lang="sv-SE" smtClean="0"/>
              <a:t>23</a:t>
            </a:fld>
            <a:endParaRPr lang="sv-SE"/>
          </a:p>
        </p:txBody>
      </p:sp>
    </p:spTree>
    <p:extLst>
      <p:ext uri="{BB962C8B-B14F-4D97-AF65-F5344CB8AC3E}">
        <p14:creationId xmlns:p14="http://schemas.microsoft.com/office/powerpoint/2010/main" val="3442533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600"/>
              </a:spcBef>
            </a:pPr>
            <a:r>
              <a:rPr lang="sv-SE" sz="1200" dirty="0"/>
              <a:t>KTH är en viktig aktör i forskning som formar näringsliv och samhälle</a:t>
            </a:r>
          </a:p>
          <a:p>
            <a:pPr>
              <a:spcBef>
                <a:spcPts val="1600"/>
              </a:spcBef>
            </a:pPr>
            <a:r>
              <a:rPr lang="sv-SE" sz="1200" dirty="0"/>
              <a:t>Värd för fyra internationella och två nationella infrastrukturer</a:t>
            </a:r>
          </a:p>
          <a:p>
            <a:pPr>
              <a:spcBef>
                <a:spcPts val="1600"/>
              </a:spcBef>
            </a:pPr>
            <a:r>
              <a:rPr lang="sv-SE" sz="1200" dirty="0"/>
              <a:t>Partner i 13 nationella forskningsinfrastrukturer</a:t>
            </a:r>
          </a:p>
          <a:p>
            <a:pPr>
              <a:spcBef>
                <a:spcPts val="1600"/>
              </a:spcBef>
            </a:pPr>
            <a:r>
              <a:rPr lang="sv-SE" sz="1200" dirty="0"/>
              <a:t>10 forskningsinfrastrukturer strategiskt etablerade vid KTH</a:t>
            </a:r>
            <a:endParaRPr lang="en-US" sz="1200" dirty="0"/>
          </a:p>
          <a:p>
            <a:endParaRPr lang="sv-SE" dirty="0"/>
          </a:p>
          <a:p>
            <a:endParaRPr lang="sv-SE" dirty="0"/>
          </a:p>
          <a:p>
            <a:r>
              <a:rPr lang="sv-SE" dirty="0"/>
              <a:t>KTH spelar en aktiv roll i både nationella och internationella forskningsinfrastrukturer.</a:t>
            </a:r>
            <a:br>
              <a:rPr lang="sv-SE" dirty="0"/>
            </a:br>
            <a:r>
              <a:rPr lang="sv-SE" dirty="0"/>
              <a:t>Vi är värd för fyra internationella och två nationella infrastrukturer och är partner i ytterligare tretton. Dessa plattformar omfattar områden som </a:t>
            </a:r>
            <a:r>
              <a:rPr lang="sv-SE" dirty="0" err="1"/>
              <a:t>genomik</a:t>
            </a:r>
            <a:r>
              <a:rPr lang="sv-SE" dirty="0"/>
              <a:t>, högpresterande beräkningar, energisystem och materialvetenskap.</a:t>
            </a:r>
            <a:br>
              <a:rPr lang="sv-SE" dirty="0"/>
            </a:br>
            <a:r>
              <a:rPr lang="sv-SE" dirty="0"/>
              <a:t>Därtill har KTH tio etablerade infrastrukturer som stödjer viktiga forskningsområden.</a:t>
            </a:r>
            <a:br>
              <a:rPr lang="sv-SE" dirty="0"/>
            </a:br>
            <a:r>
              <a:rPr lang="sv-SE" dirty="0"/>
              <a:t>Dessa miljöer är långsiktiga gemensamma resurser som möjliggör forskning av hög kvalitet, tvärvetenskapliga samarbeten och ofta samverkan med industri och andra aktörer.</a:t>
            </a:r>
          </a:p>
          <a:p>
            <a:r>
              <a:rPr lang="sv-SE" dirty="0"/>
              <a:t>Internationella forskningsinfrastrukturer</a:t>
            </a:r>
            <a:br>
              <a:rPr lang="sv-SE" dirty="0"/>
            </a:br>
            <a:r>
              <a:rPr lang="sv-SE" dirty="0"/>
              <a:t>KTH är värd för fyra internationella forskningsinfrastrukturer. Dessa ingår i storskaliga europeiska eller globala satsningar och innefattar ofta samarbete med organisationer som Europeiska kommissionen eller Förenta nationerna.</a:t>
            </a:r>
            <a:br>
              <a:rPr lang="sv-SE" dirty="0"/>
            </a:br>
            <a:r>
              <a:rPr lang="sv-SE" dirty="0"/>
              <a:t>Exempel är infrastrukturer inom genomanalys, avancerade material och miljöövervakning.</a:t>
            </a:r>
            <a:br>
              <a:rPr lang="sv-SE" dirty="0"/>
            </a:br>
            <a:r>
              <a:rPr lang="sv-SE" dirty="0"/>
              <a:t>Dessa plattformar ger forskare vid KTH och andra lärosäten tillgång till gemensamma data, instrument och beräkningsresurser över nationsgränser.</a:t>
            </a:r>
          </a:p>
          <a:p>
            <a:r>
              <a:rPr lang="sv-SE" dirty="0"/>
              <a:t>Nationella forskningsinfrastrukturer</a:t>
            </a:r>
            <a:br>
              <a:rPr lang="sv-SE" dirty="0"/>
            </a:br>
            <a:r>
              <a:rPr lang="sv-SE" dirty="0"/>
              <a:t>KTH är värd för eller partner i flera nationella forskningsinfrastrukturer som finansieras av Vetenskapsrådet för att stödja tvärvetenskaplig forskning mellan lärosäten i hela Sverige. Dessa nationella infrastrukturer erbjuder omfattande resurser som möjliggör avancerad forskning.</a:t>
            </a:r>
            <a:br>
              <a:rPr lang="sv-SE" dirty="0"/>
            </a:br>
            <a:r>
              <a:rPr lang="sv-SE" dirty="0"/>
              <a:t>KTH är värd för två nationella infrastrukturer och är partner i ytterligare tretton nationella infrastrukturer.</a:t>
            </a:r>
          </a:p>
          <a:p>
            <a:r>
              <a:rPr lang="sv-SE" dirty="0"/>
              <a:t>Etablerade forskningsinfrastrukturer</a:t>
            </a:r>
            <a:br>
              <a:rPr lang="sv-SE" dirty="0"/>
            </a:br>
            <a:r>
              <a:rPr lang="sv-SE" dirty="0"/>
              <a:t>KTH har utvecklat och upprätthåller etablerade forskningsinfrastrukturer för att stödja forskning inom specifika områden. Dessa infrastrukturer är fokuserade och utformade för att möta KTH:s forskningsbehov.</a:t>
            </a:r>
            <a:br>
              <a:rPr lang="sv-SE" dirty="0"/>
            </a:br>
            <a:r>
              <a:rPr lang="sv-SE" dirty="0"/>
              <a:t>KTH:s etablerade forskningsinfrastrukturer är strategiskt utformade med en långsiktig plan för organisation, kvalitetsutvärdering, finansiering och samhällsnytta. De är lättillgängliga för många användare och används ofta.</a:t>
            </a:r>
            <a:br>
              <a:rPr lang="sv-SE" dirty="0"/>
            </a:br>
            <a:r>
              <a:rPr lang="sv-SE" dirty="0"/>
              <a:t>KTH har elva internt etablerade infrastrukturer inom fyra huvudområden:</a:t>
            </a:r>
          </a:p>
          <a:p>
            <a:r>
              <a:rPr lang="sv-SE" dirty="0"/>
              <a:t>ICT</a:t>
            </a:r>
          </a:p>
          <a:p>
            <a:r>
              <a:rPr lang="sv-SE" dirty="0"/>
              <a:t>Centre for </a:t>
            </a:r>
            <a:r>
              <a:rPr lang="sv-SE" dirty="0" err="1"/>
              <a:t>High</a:t>
            </a:r>
            <a:r>
              <a:rPr lang="sv-SE" dirty="0"/>
              <a:t> </a:t>
            </a:r>
            <a:r>
              <a:rPr lang="sv-SE" dirty="0" err="1"/>
              <a:t>Performance</a:t>
            </a:r>
            <a:r>
              <a:rPr lang="sv-SE" dirty="0"/>
              <a:t> </a:t>
            </a:r>
            <a:r>
              <a:rPr lang="sv-SE" dirty="0" err="1"/>
              <a:t>Computing</a:t>
            </a:r>
            <a:r>
              <a:rPr lang="sv-SE" dirty="0"/>
              <a:t> (PDC)</a:t>
            </a:r>
          </a:p>
          <a:p>
            <a:r>
              <a:rPr lang="sv-SE" dirty="0" err="1"/>
              <a:t>Sustainable</a:t>
            </a:r>
            <a:r>
              <a:rPr lang="sv-SE" dirty="0"/>
              <a:t> Power Lab</a:t>
            </a:r>
          </a:p>
          <a:p>
            <a:r>
              <a:rPr lang="sv-SE" dirty="0"/>
              <a:t>Visualiseringsstudio (VIC)</a:t>
            </a:r>
          </a:p>
          <a:p>
            <a:r>
              <a:rPr lang="sv-SE" dirty="0"/>
              <a:t>Life Science </a:t>
            </a:r>
            <a:r>
              <a:rPr lang="sv-SE" dirty="0" err="1"/>
              <a:t>Technology</a:t>
            </a:r>
            <a:endParaRPr lang="sv-SE" dirty="0"/>
          </a:p>
          <a:p>
            <a:r>
              <a:rPr lang="sv-SE" dirty="0" err="1"/>
              <a:t>Advanced</a:t>
            </a:r>
            <a:r>
              <a:rPr lang="sv-SE" dirty="0"/>
              <a:t> </a:t>
            </a:r>
            <a:r>
              <a:rPr lang="sv-SE" dirty="0" err="1"/>
              <a:t>Light</a:t>
            </a:r>
            <a:r>
              <a:rPr lang="sv-SE" dirty="0"/>
              <a:t> </a:t>
            </a:r>
            <a:r>
              <a:rPr lang="sv-SE" dirty="0" err="1"/>
              <a:t>Microscope</a:t>
            </a:r>
            <a:r>
              <a:rPr lang="sv-SE" dirty="0"/>
              <a:t> </a:t>
            </a:r>
            <a:r>
              <a:rPr lang="sv-SE" dirty="0" err="1"/>
              <a:t>Laboratory</a:t>
            </a:r>
            <a:endParaRPr lang="sv-SE" dirty="0"/>
          </a:p>
          <a:p>
            <a:r>
              <a:rPr lang="sv-SE" dirty="0"/>
              <a:t>National </a:t>
            </a:r>
            <a:r>
              <a:rPr lang="sv-SE" dirty="0" err="1"/>
              <a:t>Genomics</a:t>
            </a:r>
            <a:r>
              <a:rPr lang="sv-SE" dirty="0"/>
              <a:t> </a:t>
            </a:r>
            <a:r>
              <a:rPr lang="sv-SE" dirty="0" err="1"/>
              <a:t>Infrastructure</a:t>
            </a:r>
            <a:r>
              <a:rPr lang="sv-SE" dirty="0"/>
              <a:t> (NGI)</a:t>
            </a:r>
          </a:p>
          <a:p>
            <a:r>
              <a:rPr lang="sv-SE" dirty="0" err="1"/>
              <a:t>Nanofabrication</a:t>
            </a:r>
            <a:endParaRPr lang="sv-SE" dirty="0"/>
          </a:p>
          <a:p>
            <a:r>
              <a:rPr lang="sv-SE" dirty="0" err="1"/>
              <a:t>Electrum</a:t>
            </a:r>
            <a:r>
              <a:rPr lang="sv-SE" dirty="0"/>
              <a:t> </a:t>
            </a:r>
            <a:r>
              <a:rPr lang="sv-SE" dirty="0" err="1"/>
              <a:t>Laboratory</a:t>
            </a:r>
            <a:endParaRPr lang="sv-SE" dirty="0"/>
          </a:p>
          <a:p>
            <a:r>
              <a:rPr lang="sv-SE" dirty="0" err="1"/>
              <a:t>NanoLab</a:t>
            </a:r>
            <a:r>
              <a:rPr lang="sv-SE" dirty="0"/>
              <a:t> Albanova</a:t>
            </a:r>
          </a:p>
          <a:p>
            <a:r>
              <a:rPr lang="sv-SE" dirty="0"/>
              <a:t>Materials</a:t>
            </a:r>
          </a:p>
          <a:p>
            <a:r>
              <a:rPr lang="sv-SE" dirty="0"/>
              <a:t>Hultgren </a:t>
            </a:r>
            <a:r>
              <a:rPr lang="sv-SE" dirty="0" err="1"/>
              <a:t>Laboratory</a:t>
            </a:r>
            <a:endParaRPr lang="sv-SE" dirty="0"/>
          </a:p>
          <a:p>
            <a:r>
              <a:rPr lang="sv-SE" dirty="0"/>
              <a:t>Odqvist </a:t>
            </a:r>
            <a:r>
              <a:rPr lang="sv-SE" dirty="0" err="1"/>
              <a:t>Laboratory</a:t>
            </a:r>
            <a:endParaRPr lang="sv-SE" dirty="0"/>
          </a:p>
          <a:p>
            <a:r>
              <a:rPr lang="sv-SE" dirty="0"/>
              <a:t>2MiLab</a:t>
            </a:r>
          </a:p>
          <a:p>
            <a:r>
              <a:rPr lang="sv-SE" dirty="0"/>
              <a:t>Laser Lab</a:t>
            </a:r>
          </a:p>
        </p:txBody>
      </p:sp>
      <p:sp>
        <p:nvSpPr>
          <p:cNvPr id="4" name="Slide Number Placeholder 3"/>
          <p:cNvSpPr>
            <a:spLocks noGrp="1"/>
          </p:cNvSpPr>
          <p:nvPr>
            <p:ph type="sldNum" sz="quarter" idx="5"/>
          </p:nvPr>
        </p:nvSpPr>
        <p:spPr/>
        <p:txBody>
          <a:bodyPr/>
          <a:lstStyle/>
          <a:p>
            <a:fld id="{19702129-24FE-4746-9897-C7E55345F5DD}" type="slidenum">
              <a:rPr lang="sv-SE" smtClean="0"/>
              <a:t>24</a:t>
            </a:fld>
            <a:endParaRPr lang="sv-SE"/>
          </a:p>
        </p:txBody>
      </p:sp>
    </p:spTree>
    <p:extLst>
      <p:ext uri="{BB962C8B-B14F-4D97-AF65-F5344CB8AC3E}">
        <p14:creationId xmlns:p14="http://schemas.microsoft.com/office/powerpoint/2010/main" val="1719716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a:t>KTH är ett mycket aktivt universitet inom Horisont Europa.</a:t>
            </a:r>
            <a:br>
              <a:rPr lang="sv-SE"/>
            </a:br>
            <a:r>
              <a:rPr lang="sv-SE"/>
              <a:t>Horisont Europa är uppbyggt kring tre huvudsakliga pelare:</a:t>
            </a:r>
          </a:p>
          <a:p>
            <a:r>
              <a:rPr lang="sv-SE" b="1"/>
              <a:t>Excellent Science</a:t>
            </a:r>
            <a:br>
              <a:rPr lang="sv-SE"/>
            </a:br>
            <a:r>
              <a:rPr lang="sv-SE"/>
              <a:t>Världsledande forskning som syftar till att stärka och utvidga kompetensen inom EU:s vetenskapliga område. Inkluderar ERC, MSCA och forskningsinfrastrukturer.</a:t>
            </a:r>
            <a:br>
              <a:rPr lang="sv-SE"/>
            </a:br>
            <a:r>
              <a:rPr lang="sv-SE"/>
              <a:t>Med 88 deltaganden i denna pelare – däribland 15 ERC- och 61 MSCA-bidrag – visar KTH på konsekvent excellens i hårt konkurrensutsatta forskningsutlysningar.</a:t>
            </a:r>
          </a:p>
          <a:p>
            <a:r>
              <a:rPr lang="sv-SE" b="1"/>
              <a:t>Globala utmaningar och europeisk industriell konkurrenskraft</a:t>
            </a:r>
            <a:br>
              <a:rPr lang="sv-SE"/>
            </a:br>
            <a:r>
              <a:rPr lang="sv-SE"/>
              <a:t>Stöd för teknologisk och industriell kapacitet för att möta globala utmaningar, inklusive prioritering av viktiga möjliggörande teknologier. Inkluderar sex tematiska kluster.</a:t>
            </a:r>
            <a:br>
              <a:rPr lang="sv-SE"/>
            </a:br>
            <a:r>
              <a:rPr lang="sv-SE"/>
              <a:t>KTH:s 91 deltaganden i denna pelare omfattar koordinering av 18 projekt samt medverkan i 8 missions.</a:t>
            </a:r>
          </a:p>
          <a:p>
            <a:r>
              <a:rPr lang="sv-SE" b="1"/>
              <a:t>Innovativa Europa</a:t>
            </a:r>
            <a:br>
              <a:rPr lang="sv-SE"/>
            </a:br>
            <a:r>
              <a:rPr lang="sv-SE"/>
              <a:t>Stimulans av marknadsskapande genombrott och ekosystem som underlättar innovation, såsom EIC och EIT.</a:t>
            </a:r>
            <a:br>
              <a:rPr lang="sv-SE"/>
            </a:br>
            <a:r>
              <a:rPr lang="sv-SE"/>
              <a:t>Inom denna pelare har KTH deltagit i 8 projekt och koordinerat 2 inom EIC, vilket visar på ett växande engagemang i </a:t>
            </a:r>
            <a:r>
              <a:rPr lang="sv-SE" err="1"/>
              <a:t>tidigfasinnovation</a:t>
            </a:r>
            <a:r>
              <a:rPr lang="sv-SE"/>
              <a:t>.</a:t>
            </a:r>
          </a:p>
          <a:p>
            <a:br>
              <a:rPr lang="en-US"/>
            </a:br>
            <a:endParaRPr lang="en-US"/>
          </a:p>
          <a:p>
            <a:endParaRPr lang="sv-SE"/>
          </a:p>
        </p:txBody>
      </p:sp>
      <p:sp>
        <p:nvSpPr>
          <p:cNvPr id="4" name="Slide Number Placeholder 3"/>
          <p:cNvSpPr>
            <a:spLocks noGrp="1"/>
          </p:cNvSpPr>
          <p:nvPr>
            <p:ph type="sldNum" sz="quarter" idx="5"/>
          </p:nvPr>
        </p:nvSpPr>
        <p:spPr/>
        <p:txBody>
          <a:bodyPr/>
          <a:lstStyle/>
          <a:p>
            <a:fld id="{19702129-24FE-4746-9897-C7E55345F5DD}" type="slidenum">
              <a:rPr lang="sv-SE" smtClean="0"/>
              <a:t>25</a:t>
            </a:fld>
            <a:endParaRPr lang="sv-SE"/>
          </a:p>
        </p:txBody>
      </p:sp>
    </p:spTree>
    <p:extLst>
      <p:ext uri="{BB962C8B-B14F-4D97-AF65-F5344CB8AC3E}">
        <p14:creationId xmlns:p14="http://schemas.microsoft.com/office/powerpoint/2010/main" val="1744593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407D0-2C54-E3AA-88B4-B4B4ED049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BE359-D141-6689-82E4-B3777C34EF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3DE41-D4A8-091B-1BCA-3BD30389344F}"/>
              </a:ext>
            </a:extLst>
          </p:cNvPr>
          <p:cNvSpPr>
            <a:spLocks noGrp="1"/>
          </p:cNvSpPr>
          <p:nvPr>
            <p:ph type="body" idx="1"/>
          </p:nvPr>
        </p:nvSpPr>
        <p:spPr/>
        <p:txBody>
          <a:bodyPr/>
          <a:lstStyle/>
          <a:p>
            <a:r>
              <a:rPr lang="sv-SE"/>
              <a:t>KTH-forskaren Maria Karlsson presenterar </a:t>
            </a:r>
            <a:r>
              <a:rPr lang="sv-SE" err="1"/>
              <a:t>spinoff-företaget</a:t>
            </a:r>
            <a:r>
              <a:rPr lang="sv-SE"/>
              <a:t> Bright Materia på KTH Innovation Demo Day 2024, ett evenemang där framgångsrika </a:t>
            </a:r>
            <a:r>
              <a:rPr lang="sv-SE" err="1"/>
              <a:t>spinoff-företag</a:t>
            </a:r>
            <a:r>
              <a:rPr lang="sv-SE"/>
              <a:t> och </a:t>
            </a:r>
            <a:r>
              <a:rPr lang="sv-SE" err="1"/>
              <a:t>startups</a:t>
            </a:r>
            <a:r>
              <a:rPr lang="sv-SE"/>
              <a:t> från universitetet presenterar sina lösningar för investerare och Stockholms </a:t>
            </a:r>
            <a:r>
              <a:rPr lang="sv-SE" err="1"/>
              <a:t>innovationscommunity</a:t>
            </a:r>
            <a:r>
              <a:rPr lang="sv-SE"/>
              <a:t>. Bright Materia kommersialiserar färg- och doftfritt lignin från restbiomassa. På scenen finns också affärscoachen Eva Halén</a:t>
            </a:r>
          </a:p>
        </p:txBody>
      </p:sp>
      <p:sp>
        <p:nvSpPr>
          <p:cNvPr id="4" name="Slide Number Placeholder 3">
            <a:extLst>
              <a:ext uri="{FF2B5EF4-FFF2-40B4-BE49-F238E27FC236}">
                <a16:creationId xmlns:a16="http://schemas.microsoft.com/office/drawing/2014/main" id="{094F9BA4-1B67-8BF5-AF13-39020F9E01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245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a:t>Sverige rankas konsekvent som ett av världens mest innovativa länder, och Stockholm är känt som ett globalt centrum för entreprenörskap.</a:t>
            </a:r>
            <a:endParaRPr lang="sv-SE"/>
          </a:p>
          <a:p>
            <a:r>
              <a:rPr lang="sv-SE"/>
              <a:t>KTH Innovation grundades 2007 och har sedan dess vuxit till att bli både nationellt och internationellt erkänt, och rankas som en av Europas ledande startup-hubbar (</a:t>
            </a:r>
            <a:r>
              <a:rPr lang="sv-SE" err="1"/>
              <a:t>Financial</a:t>
            </a:r>
            <a:r>
              <a:rPr lang="sv-SE"/>
              <a:t> Times 2025). Här får studenter, forskare och anställda vid KTH som vill utveckla en idé eller skapa samhällsnytta med sin forskning det stöd de behöver för att testa och utveckla sina idéer.</a:t>
            </a:r>
          </a:p>
          <a:p>
            <a:r>
              <a:rPr lang="sv-SE"/>
              <a:t>Stödet omfattar personlig affärsutvecklingscoaching från någon av nio mycket erfarna coacher, tillgång till finansiering, juridiskt stöd och patentstöd, rekryteringsstöd samt nätverk. KTH Innovation driver också program för accelererad utveckling, internationalisering och mentorskap från experter inom industrin. KTH Innovation arbetar med alla typer av teknologi och har särskild expertis inom </a:t>
            </a:r>
            <a:r>
              <a:rPr lang="sv-SE" err="1"/>
              <a:t>deep</a:t>
            </a:r>
            <a:r>
              <a:rPr lang="sv-SE"/>
              <a:t> </a:t>
            </a:r>
            <a:r>
              <a:rPr lang="sv-SE" err="1"/>
              <a:t>tech</a:t>
            </a:r>
            <a:r>
              <a:rPr lang="sv-SE"/>
              <a:t>, idéer baserade på avancerad teknologi.</a:t>
            </a:r>
          </a:p>
          <a:p>
            <a:endParaRPr lang="sv-SE" b="1"/>
          </a:p>
          <a:p>
            <a:r>
              <a:rPr lang="sv-SE" b="1"/>
              <a:t>Stödet är kostnadsfritt och konfidentiellt och KTH tar ingen ägarandel i idéerna. I Sverige äger alla forskare sina egna immateriella rättigheter enligt lärarundantaget.</a:t>
            </a:r>
            <a:endParaRPr lang="sv-SE"/>
          </a:p>
          <a:p>
            <a:r>
              <a:rPr lang="sv-SE" b="1"/>
              <a:t>KTH Innovation </a:t>
            </a:r>
            <a:r>
              <a:rPr lang="sv-SE" b="1" err="1"/>
              <a:t>Readiness</a:t>
            </a:r>
            <a:r>
              <a:rPr lang="sv-SE" b="1"/>
              <a:t> </a:t>
            </a:r>
            <a:r>
              <a:rPr lang="sv-SE" b="1" err="1"/>
              <a:t>Level</a:t>
            </a:r>
            <a:r>
              <a:rPr lang="sv-SE" b="1"/>
              <a:t>™ är ett komplett ramverk för att vägleda idéutveckling och bedöma idéstatus utifrån centrala dimensioner.</a:t>
            </a:r>
            <a:br>
              <a:rPr lang="sv-SE"/>
            </a:br>
            <a:r>
              <a:rPr lang="sv-SE"/>
              <a:t>Det ger struktur och stöd både för idégivare och för coacher och ledare i utvecklingen av en tidig idé till en innovation på marknaden.</a:t>
            </a:r>
          </a:p>
          <a:p>
            <a:r>
              <a:rPr lang="sv-SE"/>
              <a:t>Modellen inspirerades av NASA:s </a:t>
            </a:r>
            <a:r>
              <a:rPr lang="sv-SE" err="1"/>
              <a:t>Technology</a:t>
            </a:r>
            <a:r>
              <a:rPr lang="sv-SE"/>
              <a:t> </a:t>
            </a:r>
            <a:r>
              <a:rPr lang="sv-SE" err="1"/>
              <a:t>Readiness</a:t>
            </a:r>
            <a:r>
              <a:rPr lang="sv-SE"/>
              <a:t> </a:t>
            </a:r>
            <a:r>
              <a:rPr lang="sv-SE" err="1"/>
              <a:t>Levels</a:t>
            </a:r>
            <a:r>
              <a:rPr lang="sv-SE"/>
              <a:t> och omfattar sex områden som är relevanta för innovationsutveckling (teknologi, affärsmodell, immateriella rättigheter, team, finansiering och kund).</a:t>
            </a:r>
            <a:br>
              <a:rPr lang="sv-SE"/>
            </a:br>
            <a:r>
              <a:rPr lang="sv-SE"/>
              <a:t>Modellen är tillgänglig under en </a:t>
            </a:r>
            <a:r>
              <a:rPr lang="sv-SE" err="1"/>
              <a:t>Creative</a:t>
            </a:r>
            <a:r>
              <a:rPr lang="sv-SE"/>
              <a:t> </a:t>
            </a:r>
            <a:r>
              <a:rPr lang="sv-SE" err="1"/>
              <a:t>Commons</a:t>
            </a:r>
            <a:r>
              <a:rPr lang="sv-SE"/>
              <a:t>-licens och används idag av tusentals organisationer världen över, bland annat </a:t>
            </a:r>
            <a:r>
              <a:rPr lang="sv-SE" err="1"/>
              <a:t>Vinnova</a:t>
            </a:r>
            <a:r>
              <a:rPr lang="sv-SE"/>
              <a:t>, Imperial College, Aalto, Danmarks Tekniska Universitet (DTU) och Chalmers.</a:t>
            </a:r>
          </a:p>
          <a:p>
            <a:r>
              <a:rPr lang="sv-SE"/>
              <a:t>Vill du att jag gör en mer förkortad och slagkraftig version för en presentation, eller ska det vara en fullständig direktöversättning som denna?</a:t>
            </a:r>
          </a:p>
          <a:p>
            <a:br>
              <a:rPr lang="sv-SE"/>
            </a:br>
            <a:endParaRPr lang="sv-SE"/>
          </a:p>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154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err="1">
                <a:solidFill>
                  <a:srgbClr val="05101F"/>
                </a:solidFill>
                <a:effectLst/>
                <a:latin typeface="Georgia" panose="02040502050405020303" pitchFamily="18" charset="0"/>
                <a:ea typeface="Times New Roman" panose="02020603050405020304" pitchFamily="18" charset="0"/>
              </a:rPr>
              <a:t>Några</a:t>
            </a:r>
            <a:r>
              <a:rPr lang="en-US" sz="1200" b="1">
                <a:solidFill>
                  <a:srgbClr val="05101F"/>
                </a:solidFill>
                <a:effectLst/>
                <a:latin typeface="Georgia" panose="02040502050405020303" pitchFamily="18" charset="0"/>
                <a:ea typeface="Times New Roman" panose="02020603050405020304" pitchFamily="18" charset="0"/>
              </a:rPr>
              <a:t> </a:t>
            </a:r>
            <a:r>
              <a:rPr lang="en-US" sz="1200" b="1" err="1">
                <a:solidFill>
                  <a:srgbClr val="05101F"/>
                </a:solidFill>
                <a:effectLst/>
                <a:latin typeface="Georgia" panose="02040502050405020303" pitchFamily="18" charset="0"/>
                <a:ea typeface="Times New Roman" panose="02020603050405020304" pitchFamily="18" charset="0"/>
              </a:rPr>
              <a:t>exempel</a:t>
            </a:r>
            <a:r>
              <a:rPr lang="en-US" sz="1200" b="1">
                <a:solidFill>
                  <a:srgbClr val="05101F"/>
                </a:solidFill>
                <a:effectLst/>
                <a:latin typeface="Georgia" panose="02040502050405020303" pitchFamily="18" charset="0"/>
                <a:ea typeface="Times New Roman" panose="02020603050405020304" pitchFamily="18" charset="0"/>
              </a:rPr>
              <a:t> </a:t>
            </a:r>
            <a:r>
              <a:rPr lang="en-US" sz="1200" b="1" err="1">
                <a:solidFill>
                  <a:srgbClr val="05101F"/>
                </a:solidFill>
                <a:effectLst/>
                <a:latin typeface="Georgia" panose="02040502050405020303" pitchFamily="18" charset="0"/>
                <a:ea typeface="Times New Roman" panose="02020603050405020304" pitchFamily="18" charset="0"/>
              </a:rPr>
              <a:t>på</a:t>
            </a:r>
            <a:r>
              <a:rPr lang="en-US" sz="1200" b="1">
                <a:solidFill>
                  <a:srgbClr val="05101F"/>
                </a:solidFill>
                <a:effectLst/>
                <a:latin typeface="Georgia" panose="02040502050405020303" pitchFamily="18" charset="0"/>
                <a:ea typeface="Times New Roman" panose="02020603050405020304" pitchFamily="18" charset="0"/>
              </a:rPr>
              <a:t> </a:t>
            </a:r>
            <a:r>
              <a:rPr lang="en-US" sz="1200" b="1" err="1">
                <a:solidFill>
                  <a:srgbClr val="05101F"/>
                </a:solidFill>
                <a:effectLst/>
                <a:latin typeface="Georgia" panose="02040502050405020303" pitchFamily="18" charset="0"/>
                <a:ea typeface="Times New Roman" panose="02020603050405020304" pitchFamily="18" charset="0"/>
              </a:rPr>
              <a:t>innovationer</a:t>
            </a:r>
            <a:r>
              <a:rPr lang="en-US" sz="1200" b="1">
                <a:solidFill>
                  <a:srgbClr val="05101F"/>
                </a:solidFill>
                <a:effectLst/>
                <a:latin typeface="Georgia" panose="02040502050405020303" pitchFamily="18" charset="0"/>
                <a:ea typeface="Times New Roman" panose="02020603050405020304" pitchFamily="18" charset="0"/>
              </a:rPr>
              <a:t> </a:t>
            </a:r>
            <a:r>
              <a:rPr lang="en-US" sz="1200" b="1" err="1">
                <a:solidFill>
                  <a:srgbClr val="05101F"/>
                </a:solidFill>
                <a:effectLst/>
                <a:latin typeface="Georgia" panose="02040502050405020303" pitchFamily="18" charset="0"/>
                <a:ea typeface="Times New Roman" panose="02020603050405020304" pitchFamily="18" charset="0"/>
              </a:rPr>
              <a:t>från</a:t>
            </a:r>
            <a:r>
              <a:rPr lang="en-US" sz="1200" b="1">
                <a:solidFill>
                  <a:srgbClr val="05101F"/>
                </a:solidFill>
                <a:effectLst/>
                <a:latin typeface="Georgia" panose="02040502050405020303" pitchFamily="18" charset="0"/>
                <a:ea typeface="Times New Roman" panose="02020603050405020304" pitchFamily="18" charset="0"/>
              </a:rPr>
              <a:t> KTH </a:t>
            </a:r>
            <a:br>
              <a:rPr lang="en-US" sz="1200" b="1">
                <a:solidFill>
                  <a:srgbClr val="05101F"/>
                </a:solidFill>
                <a:effectLst/>
                <a:latin typeface="Georgia" panose="02040502050405020303" pitchFamily="18" charset="0"/>
                <a:ea typeface="Times New Roman" panose="02020603050405020304" pitchFamily="18" charset="0"/>
              </a:rPr>
            </a:br>
            <a:br>
              <a:rPr lang="en-US" sz="1200" b="1">
                <a:solidFill>
                  <a:srgbClr val="05101F"/>
                </a:solidFill>
                <a:effectLst/>
                <a:latin typeface="Georgia" panose="02040502050405020303" pitchFamily="18" charset="0"/>
                <a:ea typeface="Times New Roman" panose="02020603050405020304" pitchFamily="18" charset="0"/>
              </a:rPr>
            </a:br>
            <a:r>
              <a:rPr lang="sv-SE" b="1"/>
              <a:t>Blykalla</a:t>
            </a:r>
            <a:r>
              <a:rPr lang="sv-SE"/>
              <a:t> är ett </a:t>
            </a:r>
            <a:r>
              <a:rPr lang="sv-SE" err="1"/>
              <a:t>spinoff-företag</a:t>
            </a:r>
            <a:r>
              <a:rPr lang="sv-SE"/>
              <a:t> baserat på KTH-forskning som utvecklar små </a:t>
            </a:r>
            <a:r>
              <a:rPr lang="sv-SE" err="1"/>
              <a:t>modulära</a:t>
            </a:r>
            <a:r>
              <a:rPr lang="sv-SE"/>
              <a:t> kärnreaktorer kylda med bly. De arbetar just nu tillsammans med globala energibolag och partners för att bygga Europas första avancerade SMR.</a:t>
            </a:r>
            <a:br>
              <a:rPr lang="sv-SE"/>
            </a:br>
            <a:r>
              <a:rPr lang="sv-SE" i="1"/>
              <a:t>Forskningsbaserad spinoff</a:t>
            </a:r>
            <a:endParaRPr lang="sv-SE"/>
          </a:p>
          <a:p>
            <a:endParaRPr lang="sv-SE" b="1"/>
          </a:p>
          <a:p>
            <a:r>
              <a:rPr lang="sv-SE" b="1" err="1"/>
              <a:t>IPercept</a:t>
            </a:r>
            <a:r>
              <a:rPr lang="sv-SE"/>
              <a:t> är en spinoff från KTH som har utvecklat en ”</a:t>
            </a:r>
            <a:r>
              <a:rPr lang="sv-SE" err="1"/>
              <a:t>fitnesstracker</a:t>
            </a:r>
            <a:r>
              <a:rPr lang="sv-SE"/>
              <a:t>” som kan öka effektiviteten hos maskinverktyg och industrirobotar med 20–30 %. Deras patenterade teknik övervakar maskiners hälsotillstånd med sensorer och mjukvara, och kan föreslå förbättringar samt minska driftstopp. </a:t>
            </a:r>
            <a:r>
              <a:rPr lang="sv-SE" err="1"/>
              <a:t>IPercepts</a:t>
            </a:r>
            <a:r>
              <a:rPr lang="sv-SE"/>
              <a:t> lösning kan installeras på mindre än en timme och används av några av de största industriföretagen i Sverige och Europa. </a:t>
            </a:r>
            <a:r>
              <a:rPr lang="sv-SE" err="1"/>
              <a:t>IPercept</a:t>
            </a:r>
            <a:r>
              <a:rPr lang="sv-SE"/>
              <a:t> grundades av Andreas </a:t>
            </a:r>
            <a:r>
              <a:rPr lang="sv-SE" err="1"/>
              <a:t>Archenti</a:t>
            </a:r>
            <a:r>
              <a:rPr lang="sv-SE"/>
              <a:t>, professor vid KTH, och </a:t>
            </a:r>
            <a:r>
              <a:rPr lang="sv-SE" err="1"/>
              <a:t>Károly</a:t>
            </a:r>
            <a:r>
              <a:rPr lang="sv-SE"/>
              <a:t> </a:t>
            </a:r>
            <a:r>
              <a:rPr lang="sv-SE" err="1"/>
              <a:t>Szipka</a:t>
            </a:r>
            <a:r>
              <a:rPr lang="sv-SE"/>
              <a:t>, forskare vid KTH.</a:t>
            </a:r>
            <a:br>
              <a:rPr lang="sv-SE"/>
            </a:br>
            <a:r>
              <a:rPr lang="sv-SE" i="1"/>
              <a:t>Forskningsbaserad spinoff</a:t>
            </a:r>
            <a:endParaRPr lang="sv-SE"/>
          </a:p>
          <a:p>
            <a:endParaRPr lang="sv-SE" b="1"/>
          </a:p>
          <a:p>
            <a:r>
              <a:rPr lang="sv-SE" b="1" err="1"/>
              <a:t>SimulAir</a:t>
            </a:r>
            <a:r>
              <a:rPr lang="sv-SE"/>
              <a:t> grundades av studenter vid KTH. När Maja Åstrand (till vänster) fick vägglöss i sitt studentrum fick hon veta att hon skulle behöva sova tillsammans med lössen under saneringsprocessen. Detta ledde till att hon byggde en maskin som kunde locka till sig och fånga vägglöss i ett examensarbete tillsammans med Simon Lilja. De grundade senare företaget </a:t>
            </a:r>
            <a:r>
              <a:rPr lang="sv-SE" err="1"/>
              <a:t>SimulAir</a:t>
            </a:r>
            <a:r>
              <a:rPr lang="sv-SE"/>
              <a:t> tillsammans med Sandra </a:t>
            </a:r>
            <a:r>
              <a:rPr lang="sv-SE" err="1"/>
              <a:t>Vahdani</a:t>
            </a:r>
            <a:r>
              <a:rPr lang="sv-SE"/>
              <a:t>.</a:t>
            </a:r>
            <a:br>
              <a:rPr lang="sv-SE"/>
            </a:br>
            <a:r>
              <a:rPr lang="sv-SE" i="1" err="1"/>
              <a:t>Studentgrundat</a:t>
            </a:r>
            <a:endParaRPr lang="sv-SE"/>
          </a:p>
          <a:p>
            <a:endParaRPr lang="sv-SE" b="1"/>
          </a:p>
          <a:p>
            <a:r>
              <a:rPr lang="sv-SE" b="1" err="1"/>
              <a:t>Lovable</a:t>
            </a:r>
            <a:r>
              <a:rPr lang="sv-SE"/>
              <a:t> grundades av Fabian Hedin och Anton </a:t>
            </a:r>
            <a:r>
              <a:rPr lang="sv-SE" err="1"/>
              <a:t>Osika</a:t>
            </a:r>
            <a:r>
              <a:rPr lang="sv-SE"/>
              <a:t>, båda med studiebakgrund från KTH, där de utforskade flera idéer och startade </a:t>
            </a:r>
            <a:r>
              <a:rPr lang="sv-SE" err="1"/>
              <a:t>startups</a:t>
            </a:r>
            <a:r>
              <a:rPr lang="sv-SE"/>
              <a:t>. År 2024 lanserade de </a:t>
            </a:r>
            <a:r>
              <a:rPr lang="sv-SE" err="1"/>
              <a:t>Lovable</a:t>
            </a:r>
            <a:r>
              <a:rPr lang="sv-SE"/>
              <a:t>, som snabbt växte till en av Europas snabbast växande </a:t>
            </a:r>
            <a:r>
              <a:rPr lang="sv-SE" err="1"/>
              <a:t>startups</a:t>
            </a:r>
            <a:r>
              <a:rPr lang="sv-SE"/>
              <a:t>. </a:t>
            </a:r>
            <a:r>
              <a:rPr lang="sv-SE" err="1"/>
              <a:t>Lovable</a:t>
            </a:r>
            <a:r>
              <a:rPr lang="sv-SE"/>
              <a:t> gör det möjligt att bygga mjukvara enbart via ett chattgränssnitt.</a:t>
            </a:r>
            <a:br>
              <a:rPr lang="sv-SE"/>
            </a:br>
            <a:r>
              <a:rPr lang="sv-SE" i="1" err="1"/>
              <a:t>Alumngrundat</a:t>
            </a:r>
            <a:endParaRPr lang="sv-SE"/>
          </a:p>
          <a:p>
            <a:endParaRPr lang="en-US" b="1" noProof="0">
              <a:ea typeface="Calibri"/>
              <a:cs typeface="Calibri"/>
            </a:endParaRPr>
          </a:p>
        </p:txBody>
      </p:sp>
      <p:sp>
        <p:nvSpPr>
          <p:cNvPr id="4" name="Slide Number Placeholder 3"/>
          <p:cNvSpPr>
            <a:spLocks noGrp="1"/>
          </p:cNvSpPr>
          <p:nvPr>
            <p:ph type="sldNum" sz="quarter" idx="5"/>
          </p:nvPr>
        </p:nvSpPr>
        <p:spPr/>
        <p:txBody>
          <a:bodyPr/>
          <a:lstStyle/>
          <a:p>
            <a:fld id="{19702129-24FE-4746-9897-C7E55345F5DD}" type="slidenum">
              <a:rPr lang="sv-SE" smtClean="0"/>
              <a:t>28</a:t>
            </a:fld>
            <a:endParaRPr lang="sv-SE"/>
          </a:p>
        </p:txBody>
      </p:sp>
    </p:spTree>
    <p:extLst>
      <p:ext uri="{BB962C8B-B14F-4D97-AF65-F5344CB8AC3E}">
        <p14:creationId xmlns:p14="http://schemas.microsoft.com/office/powerpoint/2010/main" val="839070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(Klicka </a:t>
            </a:r>
            <a:r>
              <a:rPr lang="en-US" b="1" dirty="0" err="1"/>
              <a:t>fram</a:t>
            </a:r>
            <a:r>
              <a:rPr lang="en-US" b="1" dirty="0"/>
              <a:t> </a:t>
            </a:r>
            <a:r>
              <a:rPr lang="en-US" b="1" dirty="0" err="1"/>
              <a:t>i</a:t>
            </a:r>
            <a:r>
              <a:rPr lang="en-US" b="1" dirty="0"/>
              <a:t> </a:t>
            </a:r>
            <a:r>
              <a:rPr lang="en-US" b="1" dirty="0" err="1"/>
              <a:t>presentationsläge</a:t>
            </a:r>
            <a:r>
              <a:rPr lang="en-US" b="1" dirty="0"/>
              <a:t>)</a:t>
            </a:r>
          </a:p>
          <a:p>
            <a:r>
              <a:rPr lang="en-US" dirty="0" err="1"/>
              <a:t>Varje</a:t>
            </a:r>
            <a:r>
              <a:rPr lang="en-US" dirty="0"/>
              <a:t> </a:t>
            </a:r>
            <a:r>
              <a:rPr lang="en-US" dirty="0" err="1"/>
              <a:t>år</a:t>
            </a:r>
            <a:r>
              <a:rPr lang="en-US" dirty="0"/>
              <a:t> </a:t>
            </a:r>
            <a:r>
              <a:rPr lang="en-US" dirty="0" err="1"/>
              <a:t>träffar</a:t>
            </a:r>
            <a:r>
              <a:rPr lang="en-US" dirty="0"/>
              <a:t> KTH Innovation </a:t>
            </a:r>
            <a:r>
              <a:rPr lang="en-US" dirty="0" err="1"/>
              <a:t>över</a:t>
            </a:r>
            <a:r>
              <a:rPr lang="en-US" dirty="0"/>
              <a:t> 400 team med </a:t>
            </a:r>
            <a:r>
              <a:rPr lang="en-US" dirty="0" err="1"/>
              <a:t>nya</a:t>
            </a:r>
            <a:r>
              <a:rPr lang="en-US" dirty="0"/>
              <a:t> </a:t>
            </a:r>
            <a:r>
              <a:rPr lang="en-US" dirty="0" err="1"/>
              <a:t>idéer</a:t>
            </a:r>
            <a:r>
              <a:rPr lang="en-US" dirty="0"/>
              <a:t>.</a:t>
            </a:r>
            <a:endParaRPr lang="en-US" dirty="0">
              <a:ea typeface="Calibri"/>
              <a:cs typeface="Calibri"/>
            </a:endParaRPr>
          </a:p>
          <a:p>
            <a:r>
              <a:rPr lang="en-US" dirty="0"/>
              <a:t>25 % av dessa </a:t>
            </a:r>
            <a:r>
              <a:rPr lang="en-US" dirty="0" err="1"/>
              <a:t>är</a:t>
            </a:r>
            <a:r>
              <a:rPr lang="en-US" dirty="0"/>
              <a:t> deep tech, </a:t>
            </a:r>
            <a:r>
              <a:rPr lang="en-US" dirty="0" err="1"/>
              <a:t>idéer</a:t>
            </a:r>
            <a:r>
              <a:rPr lang="en-US" dirty="0"/>
              <a:t> </a:t>
            </a:r>
            <a:r>
              <a:rPr lang="en-US" dirty="0" err="1"/>
              <a:t>baserade</a:t>
            </a:r>
            <a:r>
              <a:rPr lang="en-US" dirty="0"/>
              <a:t> </a:t>
            </a:r>
            <a:r>
              <a:rPr lang="en-US" dirty="0" err="1"/>
              <a:t>på</a:t>
            </a:r>
            <a:r>
              <a:rPr lang="en-US" dirty="0"/>
              <a:t> </a:t>
            </a:r>
            <a:r>
              <a:rPr lang="en-US" dirty="0" err="1"/>
              <a:t>avancerad</a:t>
            </a:r>
            <a:r>
              <a:rPr lang="en-US" dirty="0"/>
              <a:t>, </a:t>
            </a:r>
            <a:r>
              <a:rPr lang="en-US" dirty="0" err="1"/>
              <a:t>forskningsbaserad</a:t>
            </a:r>
            <a:r>
              <a:rPr lang="en-US" dirty="0"/>
              <a:t> </a:t>
            </a:r>
            <a:r>
              <a:rPr lang="en-US" dirty="0" err="1"/>
              <a:t>teknik</a:t>
            </a:r>
            <a:r>
              <a:rPr lang="en-US" dirty="0"/>
              <a:t> </a:t>
            </a:r>
            <a:r>
              <a:rPr lang="en-US" dirty="0" err="1"/>
              <a:t>som</a:t>
            </a:r>
            <a:r>
              <a:rPr lang="en-US" dirty="0"/>
              <a:t> </a:t>
            </a:r>
            <a:r>
              <a:rPr lang="en-US" dirty="0" err="1"/>
              <a:t>kvantteknologi</a:t>
            </a:r>
            <a:r>
              <a:rPr lang="en-US" dirty="0"/>
              <a:t>, </a:t>
            </a:r>
            <a:r>
              <a:rPr lang="en-US" dirty="0" err="1"/>
              <a:t>bioteknik</a:t>
            </a:r>
            <a:r>
              <a:rPr lang="en-US" dirty="0"/>
              <a:t> </a:t>
            </a:r>
            <a:r>
              <a:rPr lang="en-US" dirty="0" err="1"/>
              <a:t>eller</a:t>
            </a:r>
            <a:r>
              <a:rPr lang="en-US" dirty="0"/>
              <a:t> </a:t>
            </a:r>
            <a:r>
              <a:rPr lang="en-US" dirty="0" err="1"/>
              <a:t>nya</a:t>
            </a:r>
            <a:r>
              <a:rPr lang="en-US" dirty="0"/>
              <a:t> material.</a:t>
            </a:r>
            <a:endParaRPr lang="en-US" dirty="0">
              <a:ea typeface="Calibri"/>
              <a:cs typeface="Calibri"/>
            </a:endParaRPr>
          </a:p>
          <a:p>
            <a:r>
              <a:rPr lang="en-US" dirty="0"/>
              <a:t>40 % </a:t>
            </a:r>
            <a:r>
              <a:rPr lang="en-US" dirty="0" err="1"/>
              <a:t>har</a:t>
            </a:r>
            <a:r>
              <a:rPr lang="en-US" dirty="0"/>
              <a:t> </a:t>
            </a:r>
            <a:r>
              <a:rPr lang="en-US" dirty="0" err="1"/>
              <a:t>minst</a:t>
            </a:r>
            <a:r>
              <a:rPr lang="en-US" dirty="0"/>
              <a:t> </a:t>
            </a:r>
            <a:r>
              <a:rPr lang="en-US" dirty="0" err="1"/>
              <a:t>en</a:t>
            </a:r>
            <a:r>
              <a:rPr lang="en-US" dirty="0"/>
              <a:t> </a:t>
            </a:r>
            <a:r>
              <a:rPr lang="en-US" dirty="0" err="1"/>
              <a:t>kvinnlig</a:t>
            </a:r>
            <a:r>
              <a:rPr lang="en-US" dirty="0"/>
              <a:t> </a:t>
            </a:r>
            <a:r>
              <a:rPr lang="en-US" dirty="0" err="1"/>
              <a:t>medgrundare</a:t>
            </a:r>
            <a:r>
              <a:rPr lang="en-US" dirty="0"/>
              <a:t>.</a:t>
            </a:r>
            <a:endParaRPr lang="en-US" dirty="0">
              <a:ea typeface="Calibri"/>
              <a:cs typeface="Calibri"/>
            </a:endParaRPr>
          </a:p>
          <a:p>
            <a:r>
              <a:rPr lang="en-US" dirty="0"/>
              <a:t>85 % </a:t>
            </a:r>
            <a:r>
              <a:rPr lang="en-US" dirty="0" err="1"/>
              <a:t>har</a:t>
            </a:r>
            <a:r>
              <a:rPr lang="en-US" dirty="0"/>
              <a:t> </a:t>
            </a:r>
            <a:r>
              <a:rPr lang="en-US" dirty="0" err="1"/>
              <a:t>som</a:t>
            </a:r>
            <a:r>
              <a:rPr lang="en-US" dirty="0"/>
              <a:t> </a:t>
            </a:r>
            <a:r>
              <a:rPr lang="en-US" dirty="0" err="1"/>
              <a:t>mål</a:t>
            </a:r>
            <a:r>
              <a:rPr lang="en-US" dirty="0"/>
              <a:t> </a:t>
            </a:r>
            <a:r>
              <a:rPr lang="en-US" dirty="0" err="1"/>
              <a:t>att</a:t>
            </a:r>
            <a:r>
              <a:rPr lang="en-US" dirty="0"/>
              <a:t> </a:t>
            </a:r>
            <a:r>
              <a:rPr lang="en-US" dirty="0" err="1"/>
              <a:t>bidra</a:t>
            </a:r>
            <a:r>
              <a:rPr lang="en-US" dirty="0"/>
              <a:t> till </a:t>
            </a:r>
            <a:r>
              <a:rPr lang="en-US" dirty="0" err="1"/>
              <a:t>ett</a:t>
            </a:r>
            <a:r>
              <a:rPr lang="en-US" dirty="0"/>
              <a:t> </a:t>
            </a:r>
            <a:r>
              <a:rPr lang="en-US" dirty="0" err="1"/>
              <a:t>eller</a:t>
            </a:r>
            <a:r>
              <a:rPr lang="en-US" dirty="0"/>
              <a:t> </a:t>
            </a:r>
            <a:r>
              <a:rPr lang="en-US" dirty="0" err="1"/>
              <a:t>flera</a:t>
            </a:r>
            <a:r>
              <a:rPr lang="en-US" dirty="0"/>
              <a:t> av FN:s </a:t>
            </a:r>
            <a:r>
              <a:rPr lang="en-US" dirty="0" err="1"/>
              <a:t>globala</a:t>
            </a:r>
            <a:r>
              <a:rPr lang="en-US" dirty="0"/>
              <a:t> </a:t>
            </a:r>
            <a:r>
              <a:rPr lang="en-US" dirty="0" err="1"/>
              <a:t>hållbarhetsmål</a:t>
            </a:r>
            <a:r>
              <a:rPr lang="en-US" dirty="0"/>
              <a:t>.</a:t>
            </a:r>
            <a:endParaRPr lang="en-US" dirty="0">
              <a:ea typeface="Calibri"/>
              <a:cs typeface="Calibri"/>
            </a:endParaRPr>
          </a:p>
          <a:p>
            <a:r>
              <a:rPr lang="en-US" dirty="0"/>
              <a:t>KTH Innovation </a:t>
            </a:r>
            <a:r>
              <a:rPr lang="en-US" dirty="0" err="1"/>
              <a:t>hjälper</a:t>
            </a:r>
            <a:r>
              <a:rPr lang="en-US" dirty="0"/>
              <a:t> till </a:t>
            </a:r>
            <a:r>
              <a:rPr lang="en-US" dirty="0" err="1"/>
              <a:t>att</a:t>
            </a:r>
            <a:r>
              <a:rPr lang="en-US" dirty="0"/>
              <a:t> </a:t>
            </a:r>
            <a:r>
              <a:rPr lang="en-US" dirty="0" err="1"/>
              <a:t>starta</a:t>
            </a:r>
            <a:r>
              <a:rPr lang="en-US" dirty="0"/>
              <a:t> 25–30 startups per </a:t>
            </a:r>
            <a:r>
              <a:rPr lang="en-US" dirty="0" err="1"/>
              <a:t>år</a:t>
            </a:r>
            <a:r>
              <a:rPr lang="en-US" dirty="0"/>
              <a:t> </a:t>
            </a:r>
            <a:r>
              <a:rPr lang="en-US" dirty="0" err="1"/>
              <a:t>och</a:t>
            </a:r>
            <a:r>
              <a:rPr lang="en-US" dirty="0"/>
              <a:t> </a:t>
            </a:r>
            <a:r>
              <a:rPr lang="en-US" dirty="0" err="1"/>
              <a:t>har</a:t>
            </a:r>
            <a:r>
              <a:rPr lang="en-US" dirty="0"/>
              <a:t> </a:t>
            </a:r>
            <a:r>
              <a:rPr lang="en-US" dirty="0" err="1"/>
              <a:t>nästan</a:t>
            </a:r>
            <a:r>
              <a:rPr lang="en-US" dirty="0"/>
              <a:t> 500 </a:t>
            </a:r>
            <a:r>
              <a:rPr lang="en-US" dirty="0" err="1"/>
              <a:t>aktiva</a:t>
            </a:r>
            <a:r>
              <a:rPr lang="en-US" dirty="0"/>
              <a:t> </a:t>
            </a:r>
            <a:r>
              <a:rPr lang="en-US" dirty="0" err="1"/>
              <a:t>alumniföretag</a:t>
            </a:r>
            <a:r>
              <a:rPr lang="en-US" dirty="0"/>
              <a:t>.</a:t>
            </a:r>
            <a:endParaRPr lang="en-US" dirty="0">
              <a:ea typeface="Calibri"/>
              <a:cs typeface="Calibri"/>
            </a:endParaRPr>
          </a:p>
          <a:p>
            <a:r>
              <a:rPr lang="en-US" dirty="0"/>
              <a:t>Sedan </a:t>
            </a:r>
            <a:r>
              <a:rPr lang="en-US" dirty="0" err="1"/>
              <a:t>starten</a:t>
            </a:r>
            <a:r>
              <a:rPr lang="en-US" dirty="0"/>
              <a:t> 2007 </a:t>
            </a:r>
            <a:r>
              <a:rPr lang="en-US" dirty="0" err="1"/>
              <a:t>har</a:t>
            </a:r>
            <a:r>
              <a:rPr lang="en-US" dirty="0"/>
              <a:t> </a:t>
            </a:r>
            <a:r>
              <a:rPr lang="en-US" dirty="0" err="1"/>
              <a:t>över</a:t>
            </a:r>
            <a:r>
              <a:rPr lang="en-US" dirty="0"/>
              <a:t> 5000 </a:t>
            </a:r>
            <a:r>
              <a:rPr lang="en-US" dirty="0" err="1"/>
              <a:t>personer</a:t>
            </a:r>
            <a:r>
              <a:rPr lang="en-US" dirty="0"/>
              <a:t> </a:t>
            </a:r>
            <a:r>
              <a:rPr lang="en-US" dirty="0" err="1"/>
              <a:t>fått</a:t>
            </a:r>
            <a:r>
              <a:rPr lang="en-US" dirty="0"/>
              <a:t> </a:t>
            </a:r>
            <a:r>
              <a:rPr lang="en-US" dirty="0" err="1"/>
              <a:t>stöd</a:t>
            </a:r>
            <a:r>
              <a:rPr lang="en-US" dirty="0"/>
              <a:t> </a:t>
            </a:r>
            <a:r>
              <a:rPr lang="en-US" dirty="0" err="1"/>
              <a:t>från</a:t>
            </a:r>
            <a:r>
              <a:rPr lang="en-US" dirty="0"/>
              <a:t> KTH Innovation.</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9702129-24FE-4746-9897-C7E55345F5DD}" type="slidenum">
              <a:rPr lang="sv-SE" smtClean="0"/>
              <a:t>29</a:t>
            </a:fld>
            <a:endParaRPr lang="sv-SE"/>
          </a:p>
        </p:txBody>
      </p:sp>
    </p:spTree>
    <p:extLst>
      <p:ext uri="{BB962C8B-B14F-4D97-AF65-F5344CB8AC3E}">
        <p14:creationId xmlns:p14="http://schemas.microsoft.com/office/powerpoint/2010/main" val="2464911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Stärka samhällspåverkan: KTH:s samarbetsinsatser syftar till att generera forskning av hög kvalitet med konkreta fördelar för samhället, genom att ta sig an brådskande utmaningar och driva positiv förändring.</a:t>
            </a:r>
            <a:endParaRPr lang="en-US" sz="1200" b="0" i="0" kern="1200">
              <a:solidFill>
                <a:schemeClr val="tx1"/>
              </a:solidFill>
              <a:effectLst/>
              <a:latin typeface="+mn-lt"/>
              <a:ea typeface="+mn-ea"/>
              <a:cs typeface="+mn-cs"/>
            </a:endParaRPr>
          </a:p>
          <a:p>
            <a:endParaRPr lang="sv-SE"/>
          </a:p>
          <a:p>
            <a:endParaRPr lang="en-GB"/>
          </a:p>
        </p:txBody>
      </p:sp>
      <p:sp>
        <p:nvSpPr>
          <p:cNvPr id="4" name="Platshållare för bildnummer 3"/>
          <p:cNvSpPr>
            <a:spLocks noGrp="1"/>
          </p:cNvSpPr>
          <p:nvPr>
            <p:ph type="sldNum" sz="quarter" idx="5"/>
          </p:nvPr>
        </p:nvSpPr>
        <p:spPr/>
        <p:txBody>
          <a:bodyPr/>
          <a:lstStyle/>
          <a:p>
            <a:fld id="{E04E0ED9-12F2-484C-BA68-87AFCFA293EF}" type="slidenum">
              <a:rPr lang="en-GB" smtClean="0"/>
              <a:t>31</a:t>
            </a:fld>
            <a:endParaRPr lang="en-GB"/>
          </a:p>
        </p:txBody>
      </p:sp>
    </p:spTree>
    <p:extLst>
      <p:ext uri="{BB962C8B-B14F-4D97-AF65-F5344CB8AC3E}">
        <p14:creationId xmlns:p14="http://schemas.microsoft.com/office/powerpoint/2010/main" val="3961302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i="0" kern="1200">
                <a:solidFill>
                  <a:schemeClr val="tx1"/>
                </a:solidFill>
                <a:effectLst/>
                <a:latin typeface="+mn-lt"/>
                <a:ea typeface="+mn-ea"/>
                <a:cs typeface="+mn-cs"/>
              </a:rPr>
              <a:t>Genom att främja samverkan möjliggör KTH övergången</a:t>
            </a:r>
            <a:r>
              <a:rPr lang="sv-SE" sz="1200" b="0" i="0" kern="1200" baseline="0">
                <a:solidFill>
                  <a:schemeClr val="tx1"/>
                </a:solidFill>
                <a:effectLst/>
                <a:latin typeface="+mn-lt"/>
                <a:ea typeface="+mn-ea"/>
                <a:cs typeface="+mn-cs"/>
              </a:rPr>
              <a:t> av</a:t>
            </a:r>
            <a:r>
              <a:rPr lang="sv-SE" sz="1200" b="0" i="0" kern="1200">
                <a:solidFill>
                  <a:schemeClr val="tx1"/>
                </a:solidFill>
                <a:effectLst/>
                <a:latin typeface="+mn-lt"/>
                <a:ea typeface="+mn-ea"/>
                <a:cs typeface="+mn-cs"/>
              </a:rPr>
              <a:t> forskningsresultat till praktiska lösningar</a:t>
            </a:r>
            <a:r>
              <a:rPr lang="sv-SE" sz="1200" b="0" i="0" kern="1200" baseline="0">
                <a:solidFill>
                  <a:schemeClr val="tx1"/>
                </a:solidFill>
                <a:effectLst/>
                <a:latin typeface="+mn-lt"/>
                <a:ea typeface="+mn-ea"/>
                <a:cs typeface="+mn-cs"/>
              </a:rPr>
              <a:t> </a:t>
            </a:r>
            <a:r>
              <a:rPr lang="sv-SE" sz="1200" b="0" i="0" kern="1200">
                <a:solidFill>
                  <a:schemeClr val="tx1"/>
                </a:solidFill>
                <a:effectLst/>
                <a:latin typeface="+mn-lt"/>
                <a:ea typeface="+mn-ea"/>
                <a:cs typeface="+mn-cs"/>
              </a:rPr>
              <a:t>och säkerställer att innovativa idéer implementeras effektivt och har ett bestående genomslag.</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Tillgång till avancerad forskningsinfrastruktur: Samarbetande partners får värdefull tillgång till KTH:s toppmoderna forskningsinfrastruktur och framkantens laboratorier, vilket främjar en miljö för gemensam utforskning, experiment och teknologiska framsteg.</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Omfattande </a:t>
            </a:r>
            <a:r>
              <a:rPr lang="sv-SE" sz="1200" b="0" i="0" kern="1200" err="1">
                <a:solidFill>
                  <a:schemeClr val="tx1"/>
                </a:solidFill>
                <a:effectLst/>
                <a:latin typeface="+mn-lt"/>
                <a:ea typeface="+mn-ea"/>
                <a:cs typeface="+mn-cs"/>
              </a:rPr>
              <a:t>alumninätverk</a:t>
            </a:r>
            <a:r>
              <a:rPr lang="sv-SE" sz="1200" b="0" i="0" kern="1200">
                <a:solidFill>
                  <a:schemeClr val="tx1"/>
                </a:solidFill>
                <a:effectLst/>
                <a:latin typeface="+mn-lt"/>
                <a:ea typeface="+mn-ea"/>
                <a:cs typeface="+mn-cs"/>
              </a:rPr>
              <a:t>: KTH:s omfattande </a:t>
            </a:r>
            <a:r>
              <a:rPr lang="sv-SE" sz="1200" b="0" i="0" kern="1200" err="1">
                <a:solidFill>
                  <a:schemeClr val="tx1"/>
                </a:solidFill>
                <a:effectLst/>
                <a:latin typeface="+mn-lt"/>
                <a:ea typeface="+mn-ea"/>
                <a:cs typeface="+mn-cs"/>
              </a:rPr>
              <a:t>alumninätverk</a:t>
            </a:r>
            <a:r>
              <a:rPr lang="sv-SE" sz="1200" b="0" i="0" kern="1200">
                <a:solidFill>
                  <a:schemeClr val="tx1"/>
                </a:solidFill>
                <a:effectLst/>
                <a:latin typeface="+mn-lt"/>
                <a:ea typeface="+mn-ea"/>
                <a:cs typeface="+mn-cs"/>
              </a:rPr>
              <a:t> tillhandahåller en värdefull resurs för regelbunden interaktion och olika former av samarbete. Genom engagemang med alumner skapar KTH möjligheter för kunskapsutbyte, gemensamma projekt och industrisamarbeten.</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Mobilitet…</a:t>
            </a:r>
          </a:p>
          <a:p>
            <a:r>
              <a:rPr lang="sv-SE" sz="1200" b="0" i="0" kern="1200">
                <a:solidFill>
                  <a:schemeClr val="tx1"/>
                </a:solidFill>
                <a:effectLst/>
                <a:latin typeface="+mn-lt"/>
                <a:ea typeface="+mn-ea"/>
                <a:cs typeface="+mn-cs"/>
              </a:rPr>
              <a:t>Livslångt lärande…</a:t>
            </a:r>
          </a:p>
          <a:p>
            <a:r>
              <a:rPr lang="sv-SE" sz="1200" b="0" i="0" kern="1200">
                <a:solidFill>
                  <a:schemeClr val="tx1"/>
                </a:solidFill>
                <a:effectLst/>
                <a:latin typeface="+mn-lt"/>
                <a:ea typeface="+mn-ea"/>
                <a:cs typeface="+mn-cs"/>
              </a:rPr>
              <a:t>Arbetslivskoppling…</a:t>
            </a:r>
          </a:p>
          <a:p>
            <a:endParaRPr lang="sv-SE"/>
          </a:p>
        </p:txBody>
      </p:sp>
      <p:sp>
        <p:nvSpPr>
          <p:cNvPr id="4" name="Slide Number Placeholder 3"/>
          <p:cNvSpPr>
            <a:spLocks noGrp="1"/>
          </p:cNvSpPr>
          <p:nvPr>
            <p:ph type="sldNum" sz="quarter" idx="10"/>
          </p:nvPr>
        </p:nvSpPr>
        <p:spPr/>
        <p:txBody>
          <a:bodyPr/>
          <a:lstStyle/>
          <a:p>
            <a:fld id="{19702129-24FE-4746-9897-C7E55345F5DD}" type="slidenum">
              <a:rPr lang="sv-SE" smtClean="0"/>
              <a:t>32</a:t>
            </a:fld>
            <a:endParaRPr lang="sv-SE"/>
          </a:p>
        </p:txBody>
      </p:sp>
    </p:spTree>
    <p:extLst>
      <p:ext uri="{BB962C8B-B14F-4D97-AF65-F5344CB8AC3E}">
        <p14:creationId xmlns:p14="http://schemas.microsoft.com/office/powerpoint/2010/main" val="127679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kern="1200" dirty="0">
                <a:solidFill>
                  <a:schemeClr val="tx1"/>
                </a:solidFill>
                <a:effectLst/>
                <a:latin typeface="+mn-lt"/>
                <a:ea typeface="+mn-ea"/>
                <a:cs typeface="+mn-cs"/>
              </a:rPr>
              <a:t>Målet med de strategiska partnerskapen är att utveckla långsiktigt samarbete för ömsesidig nytta. </a:t>
            </a:r>
          </a:p>
          <a:p>
            <a:endParaRPr lang="sv-SE" sz="120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De strategiska partnerskapen är ett sätt för KTH att få en bättre förståelse för utmaningar och strategier inom industrin och samhället. Det långsiktiga engagemanget och utbytet möjliggör viktiga nya större initiativ inom forskning och utbildning, baserat på denna förståelse, och utvecklar KTH:s förmåga till samverkan.</a:t>
            </a:r>
          </a:p>
          <a:p>
            <a:r>
              <a:rPr lang="sv-SE" sz="1200" b="0" i="0" kern="1200" dirty="0">
                <a:solidFill>
                  <a:schemeClr val="tx1"/>
                </a:solidFill>
                <a:effectLst/>
                <a:latin typeface="+mn-lt"/>
                <a:ea typeface="+mn-ea"/>
                <a:cs typeface="+mn-cs"/>
              </a:rPr>
              <a:t>Tillsammans med starka svenska industriella och offentliga intressenter skapar partnerskapen en ram för större påverkan – som driver samhället framåt.</a:t>
            </a:r>
          </a:p>
          <a:p>
            <a:br>
              <a:rPr lang="sv-SE" sz="1200" kern="1200" dirty="0">
                <a:solidFill>
                  <a:schemeClr val="tx1"/>
                </a:solidFill>
                <a:effectLst/>
                <a:latin typeface="+mn-lt"/>
                <a:ea typeface="+mn-ea"/>
                <a:cs typeface="+mn-cs"/>
              </a:rPr>
            </a:br>
            <a:br>
              <a:rPr lang="sv-SE" sz="1200" kern="1200" dirty="0">
                <a:solidFill>
                  <a:schemeClr val="tx1"/>
                </a:solidFill>
                <a:effectLst/>
                <a:latin typeface="+mn-lt"/>
                <a:ea typeface="+mn-ea"/>
                <a:cs typeface="+mn-cs"/>
              </a:rPr>
            </a:br>
            <a:r>
              <a:rPr lang="sv-SE" sz="1200" b="1" kern="1200" dirty="0">
                <a:solidFill>
                  <a:schemeClr val="tx1"/>
                </a:solidFill>
                <a:effectLst/>
                <a:latin typeface="+mn-lt"/>
                <a:ea typeface="+mn-ea"/>
                <a:cs typeface="+mn-cs"/>
              </a:rPr>
              <a:t>Fördelar för KTH:</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Med partnerskapen får KTH en stärkt omvärldsbevakning med insikt om viktiga sektorers utveckling, behov, utmaningar och strategier.</a:t>
            </a:r>
            <a:r>
              <a:rPr lang="sv-SE" sz="1200" kern="1200" baseline="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Detta innebär en stärkt utvecklingsförmåga, ökad kvalitet på utbildning och forskning samt stärkt innovationsförmåga hos våra studenter, lärare och forskare. </a:t>
            </a:r>
            <a:br>
              <a:rPr lang="sv-SE" sz="1200" kern="1200" dirty="0">
                <a:solidFill>
                  <a:schemeClr val="tx1"/>
                </a:solidFill>
                <a:effectLst/>
                <a:latin typeface="+mn-lt"/>
                <a:ea typeface="+mn-ea"/>
                <a:cs typeface="+mn-cs"/>
              </a:rPr>
            </a:br>
            <a:r>
              <a:rPr lang="sv-SE" sz="1200" b="1" kern="1200" dirty="0">
                <a:solidFill>
                  <a:schemeClr val="tx1"/>
                </a:solidFill>
                <a:effectLst/>
                <a:latin typeface="+mn-lt"/>
                <a:ea typeface="+mn-ea"/>
                <a:cs typeface="+mn-cs"/>
              </a:rPr>
              <a:t>Fördelar för KTH:s partners:</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Säkerställd kompetensförsörjning, tillgång till kunskap och spetsforskning, ökad konkurrens- och innovationsförmåga.</a:t>
            </a:r>
          </a:p>
          <a:p>
            <a:endParaRPr lang="sv-SE" sz="1200" b="1"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KTH har partnerskap inom tre olika områden:</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1. Globala företag – för kunskapsutveckling, teknikutveckling, kompetensförsörjning och stärkt konkurrenskraft</a:t>
            </a:r>
          </a:p>
          <a:p>
            <a:pPr lvl="0"/>
            <a:r>
              <a:rPr lang="sv-SE" sz="1200" kern="1200" dirty="0">
                <a:solidFill>
                  <a:schemeClr val="tx1"/>
                </a:solidFill>
                <a:effectLst/>
                <a:latin typeface="+mn-lt"/>
                <a:ea typeface="+mn-ea"/>
                <a:cs typeface="+mn-cs"/>
              </a:rPr>
              <a:t>2. Offentlig sektor – för förståelse för samhällsutmaningar och prioriterade problemställningar att gemensamt adressera</a:t>
            </a:r>
          </a:p>
          <a:p>
            <a:pPr lvl="0"/>
            <a:r>
              <a:rPr lang="sv-SE" sz="1200" kern="1200" dirty="0">
                <a:solidFill>
                  <a:schemeClr val="tx1"/>
                </a:solidFill>
                <a:effectLst/>
                <a:latin typeface="+mn-lt"/>
                <a:ea typeface="+mn-ea"/>
                <a:cs typeface="+mn-cs"/>
              </a:rPr>
              <a:t>3. Ledande forskningsinstitut – för kunskapsuppbyggnad och tillämpning. </a:t>
            </a:r>
          </a:p>
          <a:p>
            <a:pPr lvl="0"/>
            <a:endParaRPr lang="sv-SE" sz="1200" kern="1200" dirty="0">
              <a:solidFill>
                <a:schemeClr val="tx1"/>
              </a:solidFill>
              <a:effectLst/>
              <a:latin typeface="+mn-lt"/>
              <a:ea typeface="+mn-ea"/>
              <a:cs typeface="+mn-cs"/>
            </a:endParaRPr>
          </a:p>
          <a:p>
            <a:pPr lvl="0"/>
            <a:br>
              <a:rPr lang="sv-SE" dirty="0"/>
            </a:br>
            <a:r>
              <a:rPr lang="sv-SE" sz="1200" b="0" i="0" kern="1200" dirty="0">
                <a:solidFill>
                  <a:schemeClr val="tx1"/>
                </a:solidFill>
                <a:effectLst/>
                <a:latin typeface="+mn-lt"/>
                <a:ea typeface="+mn-ea"/>
                <a:cs typeface="+mn-cs"/>
              </a:rPr>
              <a:t>Genom program för personlig mobilitet delar adjungerade professorer, industridoktorander</a:t>
            </a:r>
            <a:r>
              <a:rPr lang="sv-SE" sz="1200" b="0" i="0" kern="1200" baseline="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och </a:t>
            </a:r>
            <a:r>
              <a:rPr lang="sv-SE" sz="1200" b="0" i="0" kern="1200" dirty="0" err="1">
                <a:solidFill>
                  <a:schemeClr val="tx1"/>
                </a:solidFill>
                <a:effectLst/>
                <a:latin typeface="+mn-lt"/>
                <a:ea typeface="+mn-ea"/>
                <a:cs typeface="+mn-cs"/>
              </a:rPr>
              <a:t>affilierade</a:t>
            </a:r>
            <a:r>
              <a:rPr lang="sv-SE" sz="1200" b="0" i="0" kern="1200" dirty="0">
                <a:solidFill>
                  <a:schemeClr val="tx1"/>
                </a:solidFill>
                <a:effectLst/>
                <a:latin typeface="+mn-lt"/>
                <a:ea typeface="+mn-ea"/>
                <a:cs typeface="+mn-cs"/>
              </a:rPr>
              <a:t> lärare med sig av sina praktiska erfarenheter och expertis, vilket berikar KTH:s</a:t>
            </a:r>
            <a:r>
              <a:rPr lang="sv-SE" sz="1200" b="0" i="0" kern="1200" baseline="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akademiska miljö och stärker våra strategiska partnerskap med industrin. Viktiga</a:t>
            </a:r>
            <a:r>
              <a:rPr lang="sv-SE" sz="1200" b="0" i="0" kern="1200" baseline="0" dirty="0">
                <a:solidFill>
                  <a:schemeClr val="tx1"/>
                </a:solidFill>
                <a:effectLst/>
                <a:latin typeface="+mn-lt"/>
                <a:ea typeface="+mn-ea"/>
                <a:cs typeface="+mn-cs"/>
              </a:rPr>
              <a:t> utbyten </a:t>
            </a:r>
            <a:r>
              <a:rPr lang="sv-SE" sz="1200" b="0" i="0" kern="1200" dirty="0">
                <a:solidFill>
                  <a:schemeClr val="tx1"/>
                </a:solidFill>
                <a:effectLst/>
                <a:latin typeface="+mn-lt"/>
                <a:ea typeface="+mn-ea"/>
                <a:cs typeface="+mn-cs"/>
              </a:rPr>
              <a:t>för att utveckla framtidens teknologier och lösningar.</a:t>
            </a:r>
            <a:endParaRPr lang="sv-SE" sz="1200" kern="1200" dirty="0">
              <a:solidFill>
                <a:schemeClr val="tx1"/>
              </a:solidFill>
              <a:effectLst/>
              <a:latin typeface="+mn-lt"/>
              <a:ea typeface="+mn-ea"/>
              <a:cs typeface="+mn-cs"/>
            </a:endParaRPr>
          </a:p>
          <a:p>
            <a:pPr>
              <a:spcBef>
                <a:spcPts val="600"/>
              </a:spcBef>
              <a:spcAft>
                <a:spcPts val="0"/>
              </a:spcAft>
            </a:pPr>
            <a:endParaRPr lang="sv-SE" dirty="0"/>
          </a:p>
          <a:p>
            <a:pPr>
              <a:buFont typeface="Arial" panose="020B0604020202020204" pitchFamily="34" charset="0"/>
              <a:buNone/>
            </a:pPr>
            <a:endParaRPr lang="sv-SE" baseline="0" dirty="0"/>
          </a:p>
          <a:p>
            <a:pPr marL="0" indent="0">
              <a:buFont typeface="Arial" panose="020B0604020202020204" pitchFamily="34" charset="0"/>
              <a:buNone/>
            </a:pPr>
            <a:r>
              <a:rPr lang="sv-SE" baseline="0" dirty="0"/>
              <a:t>Mer information om strategiska partnerskap på KTH finns här: https://www.kth.se/samverkan/partnerskap</a:t>
            </a:r>
            <a:endParaRPr lang="sv-SE" dirty="0"/>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33</a:t>
            </a:fld>
            <a:endParaRPr lang="sv-SE"/>
          </a:p>
        </p:txBody>
      </p:sp>
    </p:spTree>
    <p:extLst>
      <p:ext uri="{BB962C8B-B14F-4D97-AF65-F5344CB8AC3E}">
        <p14:creationId xmlns:p14="http://schemas.microsoft.com/office/powerpoint/2010/main" val="7285521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Utöver att samarbeta med över 200 utbytesuniversitet världen över är KTH medlem i ett antal internationella universitetsnätverk. Dessa samarbeten utgör bland annat en plattform för internationellt utbyte, utveckling av gemensamma program och ger KTH större möjligheter att påverka beslutsfattandet kring högre utbildning på en internationell nivå.</a:t>
            </a:r>
          </a:p>
          <a:p>
            <a:endParaRPr lang="sv-SE" sz="1200" b="1" i="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Baltech</a:t>
            </a:r>
            <a:r>
              <a:rPr lang="sv-SE" sz="1200" b="1" i="0" kern="1200" dirty="0">
                <a:solidFill>
                  <a:schemeClr val="tx1"/>
                </a:solidFill>
                <a:effectLst/>
                <a:latin typeface="+mn-lt"/>
                <a:ea typeface="+mn-ea"/>
                <a:cs typeface="+mn-cs"/>
              </a:rPr>
              <a:t> </a:t>
            </a:r>
          </a:p>
          <a:p>
            <a:r>
              <a:rPr lang="sv-SE" sz="1200" b="0" i="0" kern="1200" dirty="0" err="1">
                <a:solidFill>
                  <a:schemeClr val="tx1"/>
                </a:solidFill>
                <a:effectLst/>
                <a:latin typeface="+mn-lt"/>
                <a:ea typeface="+mn-ea"/>
                <a:cs typeface="+mn-cs"/>
              </a:rPr>
              <a:t>Baltech</a:t>
            </a:r>
            <a:r>
              <a:rPr lang="sv-SE" sz="1200" b="0" i="0" kern="1200" dirty="0">
                <a:solidFill>
                  <a:schemeClr val="tx1"/>
                </a:solidFill>
                <a:effectLst/>
                <a:latin typeface="+mn-lt"/>
                <a:ea typeface="+mn-ea"/>
                <a:cs typeface="+mn-cs"/>
              </a:rPr>
              <a:t> är ett nätverk för universitet inom vetenskap och teknik i Östersjöregionen och erbjuder en plattform för bredare partnerskap och närmare samarbete mellan medlemsuniversiteten.</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CESAER</a:t>
            </a:r>
          </a:p>
          <a:p>
            <a:r>
              <a:rPr lang="sv-SE" sz="1200" b="0" i="0" kern="1200" dirty="0">
                <a:solidFill>
                  <a:schemeClr val="tx1"/>
                </a:solidFill>
                <a:effectLst/>
                <a:latin typeface="+mn-lt"/>
                <a:ea typeface="+mn-ea"/>
                <a:cs typeface="+mn-cs"/>
              </a:rPr>
              <a:t>CESAER, the Conference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European</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Schools</a:t>
            </a:r>
            <a:r>
              <a:rPr lang="sv-SE" sz="1200" b="0" i="0" kern="1200" dirty="0">
                <a:solidFill>
                  <a:schemeClr val="tx1"/>
                </a:solidFill>
                <a:effectLst/>
                <a:latin typeface="+mn-lt"/>
                <a:ea typeface="+mn-ea"/>
                <a:cs typeface="+mn-cs"/>
              </a:rPr>
              <a:t> for Advanced </a:t>
            </a:r>
            <a:r>
              <a:rPr lang="sv-SE" sz="1200" b="0" i="0" kern="1200" dirty="0" err="1">
                <a:solidFill>
                  <a:schemeClr val="tx1"/>
                </a:solidFill>
                <a:effectLst/>
                <a:latin typeface="+mn-lt"/>
                <a:ea typeface="+mn-ea"/>
                <a:cs typeface="+mn-cs"/>
              </a:rPr>
              <a:t>Engineering</a:t>
            </a:r>
            <a:r>
              <a:rPr lang="sv-SE" sz="1200" b="0" i="0" kern="1200" dirty="0">
                <a:solidFill>
                  <a:schemeClr val="tx1"/>
                </a:solidFill>
                <a:effectLst/>
                <a:latin typeface="+mn-lt"/>
                <a:ea typeface="+mn-ea"/>
                <a:cs typeface="+mn-cs"/>
              </a:rPr>
              <a:t> Education and Research, är en sammanslutning som bevakar de tekniska universitetens intressen och driver aktuella frågor på europeisk policynivå.</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CLUSTER</a:t>
            </a:r>
          </a:p>
          <a:p>
            <a:r>
              <a:rPr lang="sv-SE" sz="1200" b="0" i="0" kern="1200" dirty="0">
                <a:solidFill>
                  <a:schemeClr val="tx1"/>
                </a:solidFill>
                <a:effectLst/>
                <a:latin typeface="+mn-lt"/>
                <a:ea typeface="+mn-ea"/>
                <a:cs typeface="+mn-cs"/>
              </a:rPr>
              <a:t>CLUSTER, </a:t>
            </a:r>
            <a:r>
              <a:rPr lang="sv-SE" sz="1200" b="0" i="0" kern="1200" dirty="0" err="1">
                <a:solidFill>
                  <a:schemeClr val="tx1"/>
                </a:solidFill>
                <a:effectLst/>
                <a:latin typeface="+mn-lt"/>
                <a:ea typeface="+mn-ea"/>
                <a:cs typeface="+mn-cs"/>
              </a:rPr>
              <a:t>Consortium</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Linking</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Universities</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Science and </a:t>
            </a:r>
            <a:r>
              <a:rPr lang="sv-SE" sz="1200" b="0" i="0" kern="1200" dirty="0" err="1">
                <a:solidFill>
                  <a:schemeClr val="tx1"/>
                </a:solidFill>
                <a:effectLst/>
                <a:latin typeface="+mn-lt"/>
                <a:ea typeface="+mn-ea"/>
                <a:cs typeface="+mn-cs"/>
              </a:rPr>
              <a:t>Technology</a:t>
            </a:r>
            <a:r>
              <a:rPr lang="sv-SE" sz="1200" b="0" i="0" kern="1200" dirty="0">
                <a:solidFill>
                  <a:schemeClr val="tx1"/>
                </a:solidFill>
                <a:effectLst/>
                <a:latin typeface="+mn-lt"/>
                <a:ea typeface="+mn-ea"/>
                <a:cs typeface="+mn-cs"/>
              </a:rPr>
              <a:t> for Education and Research, är en sammanslutning mellan tolv framstående tekniska institutioner i Europa.</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Deans Forum </a:t>
            </a:r>
          </a:p>
          <a:p>
            <a:r>
              <a:rPr lang="sv-SE" sz="1200" b="0" i="0" kern="1200" dirty="0">
                <a:solidFill>
                  <a:schemeClr val="tx1"/>
                </a:solidFill>
                <a:effectLst/>
                <a:latin typeface="+mn-lt"/>
                <a:ea typeface="+mn-ea"/>
                <a:cs typeface="+mn-cs"/>
              </a:rPr>
              <a:t>KTH är medlem i det prestigefyllda nätverket Deans’ Forum tillsammans med universitet över hela världen. Deans’ Forum är ett strategiskt svar från ledande tekniska skolor på de problem som samhället står inför under 2000-talet. Från diskussioner 2010 mellan dekanen för </a:t>
            </a:r>
            <a:r>
              <a:rPr lang="sv-SE" sz="1200" b="0" i="0" kern="1200" dirty="0" err="1">
                <a:solidFill>
                  <a:schemeClr val="tx1"/>
                </a:solidFill>
                <a:effectLst/>
                <a:latin typeface="+mn-lt"/>
                <a:ea typeface="+mn-ea"/>
                <a:cs typeface="+mn-cs"/>
              </a:rPr>
              <a:t>School</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Engineering</a:t>
            </a:r>
            <a:r>
              <a:rPr lang="sv-SE" sz="1200" b="0" i="0" kern="1200" dirty="0">
                <a:solidFill>
                  <a:schemeClr val="tx1"/>
                </a:solidFill>
                <a:effectLst/>
                <a:latin typeface="+mn-lt"/>
                <a:ea typeface="+mn-ea"/>
                <a:cs typeface="+mn-cs"/>
              </a:rPr>
              <a:t> vid University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Tokyo och forskningschefen vid IBM-Watson om de komplexa problem som ingenjörsvetenskapen har möjlighet att ta itu med, och den avgörande roll som globalt ledande tekniska skolor kan spela nu och i framtiden, föddes idén om att skapa ett nätverk av flera nyckelinstitut.</a:t>
            </a: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EUA (</a:t>
            </a:r>
            <a:r>
              <a:rPr lang="sv-SE" sz="1200" b="1" i="0" kern="1200" dirty="0" err="1">
                <a:solidFill>
                  <a:schemeClr val="tx1"/>
                </a:solidFill>
                <a:effectLst/>
                <a:latin typeface="+mn-lt"/>
                <a:ea typeface="+mn-ea"/>
                <a:cs typeface="+mn-cs"/>
              </a:rPr>
              <a:t>European</a:t>
            </a:r>
            <a:r>
              <a:rPr lang="sv-SE" sz="1200" b="1" i="0" kern="1200" dirty="0">
                <a:solidFill>
                  <a:schemeClr val="tx1"/>
                </a:solidFill>
                <a:effectLst/>
                <a:latin typeface="+mn-lt"/>
                <a:ea typeface="+mn-ea"/>
                <a:cs typeface="+mn-cs"/>
              </a:rPr>
              <a:t> University Association) EUA, </a:t>
            </a:r>
          </a:p>
          <a:p>
            <a:r>
              <a:rPr lang="sv-SE" sz="1200" b="0" i="0" kern="1200" dirty="0" err="1">
                <a:solidFill>
                  <a:schemeClr val="tx1"/>
                </a:solidFill>
                <a:effectLst/>
                <a:latin typeface="+mn-lt"/>
                <a:ea typeface="+mn-ea"/>
                <a:cs typeface="+mn-cs"/>
              </a:rPr>
              <a:t>European</a:t>
            </a:r>
            <a:r>
              <a:rPr lang="sv-SE" sz="1200" b="0" i="0" kern="1200" dirty="0">
                <a:solidFill>
                  <a:schemeClr val="tx1"/>
                </a:solidFill>
                <a:effectLst/>
                <a:latin typeface="+mn-lt"/>
                <a:ea typeface="+mn-ea"/>
                <a:cs typeface="+mn-cs"/>
              </a:rPr>
              <a:t> University Association, har fler än 800 medlemmar i 48 länder och är därmed den största och mest omfattande organisationen som representerar universitet i Europa.</a:t>
            </a:r>
          </a:p>
          <a:p>
            <a:endParaRPr lang="sv-SE" sz="1200" b="0" i="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Magalhães</a:t>
            </a:r>
            <a:r>
              <a:rPr lang="sv-SE" sz="1200" b="1" i="0" kern="1200" dirty="0">
                <a:solidFill>
                  <a:schemeClr val="tx1"/>
                </a:solidFill>
                <a:effectLst/>
                <a:latin typeface="+mn-lt"/>
                <a:ea typeface="+mn-ea"/>
                <a:cs typeface="+mn-cs"/>
              </a:rPr>
              <a:t> </a:t>
            </a:r>
          </a:p>
          <a:p>
            <a:r>
              <a:rPr lang="sv-SE" sz="1200" b="0" i="0" kern="1200" dirty="0" err="1">
                <a:solidFill>
                  <a:schemeClr val="tx1"/>
                </a:solidFill>
                <a:effectLst/>
                <a:latin typeface="+mn-lt"/>
                <a:ea typeface="+mn-ea"/>
                <a:cs typeface="+mn-cs"/>
              </a:rPr>
              <a:t>Magalhães</a:t>
            </a:r>
            <a:r>
              <a:rPr lang="sv-SE" sz="1200" b="0" i="0" kern="1200" dirty="0">
                <a:solidFill>
                  <a:schemeClr val="tx1"/>
                </a:solidFill>
                <a:effectLst/>
                <a:latin typeface="+mn-lt"/>
                <a:ea typeface="+mn-ea"/>
                <a:cs typeface="+mn-cs"/>
              </a:rPr>
              <a:t> är ett nätverk av europeiska, latinamerikanska och karibiska universitet som skapats för att främja och stödja utbyte av forskarstuderande mellan medlemsuniversiteten.</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Nordic </a:t>
            </a:r>
            <a:r>
              <a:rPr lang="sv-SE" sz="1200" b="1" i="0" kern="1200" dirty="0" err="1">
                <a:solidFill>
                  <a:schemeClr val="tx1"/>
                </a:solidFill>
                <a:effectLst/>
                <a:latin typeface="+mn-lt"/>
                <a:ea typeface="+mn-ea"/>
                <a:cs typeface="+mn-cs"/>
              </a:rPr>
              <a:t>Five</a:t>
            </a:r>
            <a:r>
              <a:rPr lang="sv-SE" sz="1200" b="1" i="0" kern="1200" dirty="0">
                <a:solidFill>
                  <a:schemeClr val="tx1"/>
                </a:solidFill>
                <a:effectLst/>
                <a:latin typeface="+mn-lt"/>
                <a:ea typeface="+mn-ea"/>
                <a:cs typeface="+mn-cs"/>
              </a:rPr>
              <a:t> Tech</a:t>
            </a:r>
          </a:p>
          <a:p>
            <a:r>
              <a:rPr lang="sv-SE" b="0" dirty="0"/>
              <a:t>Nordic </a:t>
            </a:r>
            <a:r>
              <a:rPr lang="sv-SE" b="0" dirty="0" err="1"/>
              <a:t>Five</a:t>
            </a:r>
            <a:r>
              <a:rPr lang="sv-SE" b="0" dirty="0"/>
              <a:t> Tech är en strategisk allians som består</a:t>
            </a:r>
            <a:r>
              <a:rPr lang="sv-SE" b="0" baseline="0" dirty="0"/>
              <a:t> </a:t>
            </a:r>
            <a:r>
              <a:rPr lang="sv-SE" b="0" dirty="0"/>
              <a:t>av de fem ledande tekniska universiteten i Danmark, Finland, Norge och Sverige. Alliansen bildades i november 2006 med målet att utnyttja de gemensamma och kompletterande styrkorna, samt skapa synergier inom utbildning, forskning och innovation.</a:t>
            </a:r>
            <a:endParaRPr lang="sv-SE" sz="1200" b="0"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Nordtek</a:t>
            </a:r>
            <a:r>
              <a:rPr lang="sv-SE" sz="1200" b="1" i="0" kern="1200" dirty="0">
                <a:solidFill>
                  <a:schemeClr val="tx1"/>
                </a:solidFill>
                <a:effectLst/>
                <a:latin typeface="+mn-lt"/>
                <a:ea typeface="+mn-ea"/>
                <a:cs typeface="+mn-cs"/>
              </a:rPr>
              <a:t> </a:t>
            </a:r>
          </a:p>
          <a:p>
            <a:r>
              <a:rPr lang="sv-SE" sz="1200" b="0" i="0" kern="1200" dirty="0" err="1">
                <a:solidFill>
                  <a:schemeClr val="tx1"/>
                </a:solidFill>
                <a:effectLst/>
                <a:latin typeface="+mn-lt"/>
                <a:ea typeface="+mn-ea"/>
                <a:cs typeface="+mn-cs"/>
              </a:rPr>
              <a:t>Nordtek</a:t>
            </a:r>
            <a:r>
              <a:rPr lang="sv-SE" sz="1200" b="0" i="0" kern="1200" dirty="0">
                <a:solidFill>
                  <a:schemeClr val="tx1"/>
                </a:solidFill>
                <a:effectLst/>
                <a:latin typeface="+mn-lt"/>
                <a:ea typeface="+mn-ea"/>
                <a:cs typeface="+mn-cs"/>
              </a:rPr>
              <a:t> är ett nätverk som underlättar samarbete mellan ett antal tekniska universitet i norra Europa. Dess huvudfokus är på bilaterala utbyten mellan universiteten i nätverket.</a:t>
            </a:r>
          </a:p>
          <a:p>
            <a:endParaRPr lang="sv-SE" sz="1200" b="0" i="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Scholars</a:t>
            </a:r>
            <a:r>
              <a:rPr lang="sv-SE" sz="1200" b="1" i="0" kern="1200" dirty="0">
                <a:solidFill>
                  <a:schemeClr val="tx1"/>
                </a:solidFill>
                <a:effectLst/>
                <a:latin typeface="+mn-lt"/>
                <a:ea typeface="+mn-ea"/>
                <a:cs typeface="+mn-cs"/>
              </a:rPr>
              <a:t> at Risk </a:t>
            </a:r>
          </a:p>
          <a:p>
            <a:r>
              <a:rPr lang="sv-SE" sz="1200" b="0" i="0" kern="1200" dirty="0" err="1">
                <a:solidFill>
                  <a:schemeClr val="tx1"/>
                </a:solidFill>
                <a:effectLst/>
                <a:latin typeface="+mn-lt"/>
                <a:ea typeface="+mn-ea"/>
                <a:cs typeface="+mn-cs"/>
              </a:rPr>
              <a:t>Scholars</a:t>
            </a:r>
            <a:r>
              <a:rPr lang="sv-SE" sz="1200" b="0" i="0" kern="1200" dirty="0">
                <a:solidFill>
                  <a:schemeClr val="tx1"/>
                </a:solidFill>
                <a:effectLst/>
                <a:latin typeface="+mn-lt"/>
                <a:ea typeface="+mn-ea"/>
                <a:cs typeface="+mn-cs"/>
              </a:rPr>
              <a:t> at Risk är ett internationellt nätverk av högre utbildningsinstitutioner och enskilda personer som arbetar för att skydda forskare och främja akademisk frihet.</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T.I.M.E. </a:t>
            </a:r>
          </a:p>
          <a:p>
            <a:r>
              <a:rPr lang="sv-SE" sz="1200" b="0" i="0" kern="1200" dirty="0" err="1">
                <a:solidFill>
                  <a:schemeClr val="tx1"/>
                </a:solidFill>
                <a:effectLst/>
                <a:latin typeface="+mn-lt"/>
                <a:ea typeface="+mn-ea"/>
                <a:cs typeface="+mn-cs"/>
              </a:rPr>
              <a:t>Top</a:t>
            </a:r>
            <a:r>
              <a:rPr lang="sv-SE" sz="1200" b="0" i="0" kern="1200" dirty="0">
                <a:solidFill>
                  <a:schemeClr val="tx1"/>
                </a:solidFill>
                <a:effectLst/>
                <a:latin typeface="+mn-lt"/>
                <a:ea typeface="+mn-ea"/>
                <a:cs typeface="+mn-cs"/>
              </a:rPr>
              <a:t> Industrial Managers for </a:t>
            </a:r>
            <a:r>
              <a:rPr lang="sv-SE" sz="1200" b="0" i="0" kern="1200" dirty="0" err="1">
                <a:solidFill>
                  <a:schemeClr val="tx1"/>
                </a:solidFill>
                <a:effectLst/>
                <a:latin typeface="+mn-lt"/>
                <a:ea typeface="+mn-ea"/>
                <a:cs typeface="+mn-cs"/>
              </a:rPr>
              <a:t>Europe</a:t>
            </a:r>
            <a:r>
              <a:rPr lang="sv-SE" sz="1200" b="0" i="0" kern="1200" dirty="0">
                <a:solidFill>
                  <a:schemeClr val="tx1"/>
                </a:solidFill>
                <a:effectLst/>
                <a:latin typeface="+mn-lt"/>
                <a:ea typeface="+mn-ea"/>
                <a:cs typeface="+mn-cs"/>
              </a:rPr>
              <a:t>, är ett nätverk dedikerat till utfärdandet av dubbla diplom och har varit i drift sedan 1989.</a:t>
            </a: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Unite</a:t>
            </a:r>
            <a:r>
              <a:rPr lang="sv-SE" sz="1200" b="1" i="0" kern="1200" dirty="0">
                <a:solidFill>
                  <a:schemeClr val="tx1"/>
                </a:solidFill>
                <a:effectLst/>
                <a:latin typeface="+mn-lt"/>
                <a:ea typeface="+mn-ea"/>
                <a:cs typeface="+mn-cs"/>
              </a:rPr>
              <a:t>! </a:t>
            </a:r>
          </a:p>
          <a:p>
            <a:r>
              <a:rPr lang="sv-SE" sz="1200" b="0" i="0" kern="1200" dirty="0" err="1">
                <a:solidFill>
                  <a:schemeClr val="tx1"/>
                </a:solidFill>
                <a:effectLst/>
                <a:latin typeface="+mn-lt"/>
                <a:ea typeface="+mn-ea"/>
                <a:cs typeface="+mn-cs"/>
              </a:rPr>
              <a:t>Unite</a:t>
            </a:r>
            <a:r>
              <a:rPr lang="sv-SE" sz="1200" b="0" i="0" kern="1200" dirty="0">
                <a:solidFill>
                  <a:schemeClr val="tx1"/>
                </a:solidFill>
                <a:effectLst/>
                <a:latin typeface="+mn-lt"/>
                <a:ea typeface="+mn-ea"/>
                <a:cs typeface="+mn-cs"/>
              </a:rPr>
              <a:t>! – universitetsnätverket för innovation, teknik och ingenjörsvetenskap - består av sju elituniversitet i sju europeiska länder. </a:t>
            </a:r>
            <a:r>
              <a:rPr lang="sv-SE" sz="1200" b="0" i="0" kern="1200" dirty="0" err="1">
                <a:solidFill>
                  <a:schemeClr val="tx1"/>
                </a:solidFill>
                <a:effectLst/>
                <a:latin typeface="+mn-lt"/>
                <a:ea typeface="+mn-ea"/>
                <a:cs typeface="+mn-cs"/>
              </a:rPr>
              <a:t>Unite</a:t>
            </a:r>
            <a:r>
              <a:rPr lang="sv-SE" sz="1200" b="0" i="0" kern="1200" dirty="0">
                <a:solidFill>
                  <a:schemeClr val="tx1"/>
                </a:solidFill>
                <a:effectLst/>
                <a:latin typeface="+mn-lt"/>
                <a:ea typeface="+mn-ea"/>
                <a:cs typeface="+mn-cs"/>
              </a:rPr>
              <a:t>! är en del av initiativet Europeiska universitet. Målet är att skapa en ny europeisk universitetsmodell genom gemensamma studieprogram, virtuell och fysisk rörlighet, innovativa undervisningsmetoder och harmoniserade styrmodeller. Samarbete har också utökats till forskning och innovation under 2021.</a:t>
            </a:r>
          </a:p>
          <a:p>
            <a:endParaRPr lang="en-US" sz="1200" b="0"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Universitetsalliansen</a:t>
            </a:r>
            <a:r>
              <a:rPr lang="en-US" sz="1200" b="1" i="0" kern="1200" dirty="0">
                <a:solidFill>
                  <a:schemeClr val="tx1"/>
                </a:solidFill>
                <a:effectLst/>
                <a:latin typeface="+mn-lt"/>
                <a:ea typeface="+mn-ea"/>
                <a:cs typeface="+mn-cs"/>
              </a:rPr>
              <a:t> Stockholm trio</a:t>
            </a:r>
          </a:p>
          <a:p>
            <a:r>
              <a:rPr lang="sv-SE" sz="1200" b="0" i="0" kern="1200" dirty="0">
                <a:solidFill>
                  <a:schemeClr val="tx1"/>
                </a:solidFill>
                <a:effectLst/>
                <a:latin typeface="+mn-lt"/>
                <a:ea typeface="+mn-ea"/>
                <a:cs typeface="+mn-cs"/>
              </a:rPr>
              <a:t>Karolinska Institutet, KTH och Stockholms universitet ingick 2019 Universitetsalliansen Stockholm trio i syfte att utveckla och lyfta fram den internationellt framstående forsknings- och utbildningsmiljö som de tre universiteten bildar i Stockholmsregionen.</a:t>
            </a:r>
          </a:p>
        </p:txBody>
      </p:sp>
      <p:sp>
        <p:nvSpPr>
          <p:cNvPr id="4" name="Platshållare för bildnummer 3"/>
          <p:cNvSpPr>
            <a:spLocks noGrp="1"/>
          </p:cNvSpPr>
          <p:nvPr>
            <p:ph type="sldNum" sz="quarter" idx="5"/>
          </p:nvPr>
        </p:nvSpPr>
        <p:spPr/>
        <p:txBody>
          <a:bodyPr/>
          <a:lstStyle/>
          <a:p>
            <a:fld id="{E04E0ED9-12F2-484C-BA68-87AFCFA293EF}" type="slidenum">
              <a:rPr lang="en-GB" smtClean="0"/>
              <a:t>34</a:t>
            </a:fld>
            <a:endParaRPr lang="en-GB"/>
          </a:p>
        </p:txBody>
      </p:sp>
    </p:spTree>
    <p:extLst>
      <p:ext uri="{BB962C8B-B14F-4D97-AF65-F5344CB8AC3E}">
        <p14:creationId xmlns:p14="http://schemas.microsoft.com/office/powerpoint/2010/main" val="7571128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EIT är ett EU-organ inrättat 2008 med syfte att stärka EU:s innovationsförmåga och konkurrenskraft inom strategiskt utvalda områden. Det är en del av Horizon </a:t>
            </a:r>
            <a:r>
              <a:rPr lang="sv-SE" dirty="0" err="1"/>
              <a:t>Europe</a:t>
            </a:r>
            <a:r>
              <a:rPr lang="sv-SE" dirty="0"/>
              <a:t>, EU:s ramprogram för forskning och innovation. </a:t>
            </a:r>
          </a:p>
          <a:p>
            <a:endParaRPr lang="sv-SE" b="1" dirty="0"/>
          </a:p>
          <a:p>
            <a:r>
              <a:rPr lang="sv-SE" b="1" dirty="0"/>
              <a:t>Vad gör EIT?</a:t>
            </a:r>
          </a:p>
          <a:p>
            <a:r>
              <a:rPr lang="sv-SE" dirty="0"/>
              <a:t>EIT driver innovation inom EU genom att skapa och stödja samarbeten mellan företagande, utbildning och forskning inom vissa strategiska kunskapsområden. Det görs bl.a. genom skapandet av konsortier vilka inkluderar partners från ledande företag, forskningsinstitut och universitet, s.k. </a:t>
            </a:r>
            <a:r>
              <a:rPr lang="sv-SE" dirty="0" err="1"/>
              <a:t>Knowledge</a:t>
            </a:r>
            <a:r>
              <a:rPr lang="sv-SE" dirty="0"/>
              <a:t> and Innovation Communities (KICs). </a:t>
            </a:r>
          </a:p>
          <a:p>
            <a:r>
              <a:rPr lang="sv-SE" dirty="0"/>
              <a:t>EIT sammanför över 1000 partners och är därmed Europas största innovationsnätverk. Syftet är att modernisera högre utbildning, öka möjligheterna till mobilitet inom ramen för utbildning, skapa arbetstillfällen och hållbara ekonomiska tillväxtmöjligheter för Europa. </a:t>
            </a:r>
          </a:p>
          <a:p>
            <a:endParaRPr lang="sv-SE" b="1" dirty="0"/>
          </a:p>
          <a:p>
            <a:r>
              <a:rPr lang="sv-SE" b="1" dirty="0"/>
              <a:t>Resultat</a:t>
            </a:r>
          </a:p>
          <a:p>
            <a:pPr marL="171450" indent="-171450">
              <a:buFont typeface="Arial" panose="020B0604020202020204" pitchFamily="34" charset="0"/>
              <a:buChar char="•"/>
            </a:pPr>
            <a:r>
              <a:rPr lang="sv-SE" dirty="0"/>
              <a:t>Åtta </a:t>
            </a:r>
            <a:r>
              <a:rPr lang="sv-SE" dirty="0" err="1"/>
              <a:t>KIC:ar</a:t>
            </a:r>
            <a:endParaRPr lang="sv-SE" dirty="0"/>
          </a:p>
          <a:p>
            <a:pPr marL="171450" indent="-171450">
              <a:buFont typeface="Arial" panose="020B0604020202020204" pitchFamily="34" charset="0"/>
              <a:buChar char="•"/>
            </a:pPr>
            <a:r>
              <a:rPr lang="sv-SE" dirty="0"/>
              <a:t>Över 60 </a:t>
            </a:r>
            <a:r>
              <a:rPr lang="sv-SE" dirty="0" err="1"/>
              <a:t>innovationshubar</a:t>
            </a:r>
            <a:r>
              <a:rPr lang="sv-SE" dirty="0"/>
              <a:t> i Europa</a:t>
            </a:r>
          </a:p>
          <a:p>
            <a:pPr marL="171450" indent="-171450">
              <a:buFont typeface="Arial" panose="020B0604020202020204" pitchFamily="34" charset="0"/>
              <a:buChar char="•"/>
            </a:pPr>
            <a:r>
              <a:rPr lang="sv-SE" dirty="0"/>
              <a:t>Över 3200 nystartade företag/bolag</a:t>
            </a:r>
          </a:p>
          <a:p>
            <a:pPr marL="171450" indent="-171450">
              <a:buFont typeface="Arial" panose="020B0604020202020204" pitchFamily="34" charset="0"/>
              <a:buChar char="•"/>
            </a:pPr>
            <a:r>
              <a:rPr lang="sv-SE" dirty="0"/>
              <a:t>Ca 5000 master- och doktorsexamina utfärdade</a:t>
            </a:r>
          </a:p>
          <a:p>
            <a:r>
              <a:rPr lang="sv-SE" dirty="0"/>
              <a:t>KTH är partner i fem konsortier vilka i sig valts ut i hård konkurrens. Organisationsform och graden av engagemang varierar stort mellan </a:t>
            </a:r>
            <a:r>
              <a:rPr lang="sv-SE" dirty="0" err="1"/>
              <a:t>KIC:arna</a:t>
            </a:r>
            <a:r>
              <a:rPr lang="sv-SE" dirty="0"/>
              <a:t> men gemensamt för merparten är att KTH har ett stort engagemang inom gemensam utbildning och flertalet mastersprogram som leder till dubbeldiplom har skapats med stöd av EIT. Vi ser även mer långsiktiga engagemang som exempelvis ett mellan KTH och Uppsala universitet gemensamt innovationscentrum inom miljöteknik och hållbara energilösningar. KTH deltar även i flera forsknings- och innovationsprojekt vilka söks genom årliga ”calls” organiserade av </a:t>
            </a:r>
            <a:r>
              <a:rPr lang="sv-SE" dirty="0" err="1"/>
              <a:t>KIC:arna</a:t>
            </a:r>
            <a:r>
              <a:rPr lang="sv-SE" dirty="0"/>
              <a:t>. </a:t>
            </a:r>
          </a:p>
          <a:p>
            <a:r>
              <a:rPr lang="en-GB" sz="1200" kern="1200" dirty="0">
                <a:solidFill>
                  <a:schemeClr val="tx1"/>
                </a:solidFill>
                <a:effectLst/>
                <a:latin typeface="+mn-lt"/>
                <a:ea typeface="+mn-ea"/>
                <a:cs typeface="+mn-cs"/>
              </a:rPr>
              <a:t> </a:t>
            </a:r>
            <a:endParaRPr lang="en-SE"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35</a:t>
            </a:fld>
            <a:endParaRPr lang="en-GB"/>
          </a:p>
        </p:txBody>
      </p:sp>
    </p:spTree>
    <p:extLst>
      <p:ext uri="{BB962C8B-B14F-4D97-AF65-F5344CB8AC3E}">
        <p14:creationId xmlns:p14="http://schemas.microsoft.com/office/powerpoint/2010/main" val="2518393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19702129-24FE-4746-9897-C7E55345F5DD}" type="slidenum">
              <a:rPr lang="sv-SE" smtClean="0"/>
              <a:t>36</a:t>
            </a:fld>
            <a:endParaRPr lang="sv-SE"/>
          </a:p>
        </p:txBody>
      </p:sp>
    </p:spTree>
    <p:extLst>
      <p:ext uri="{BB962C8B-B14F-4D97-AF65-F5344CB8AC3E}">
        <p14:creationId xmlns:p14="http://schemas.microsoft.com/office/powerpoint/2010/main" val="4248518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19702129-24FE-4746-9897-C7E55345F5DD}" type="slidenum">
              <a:rPr lang="sv-SE" smtClean="0"/>
              <a:t>37</a:t>
            </a:fld>
            <a:endParaRPr lang="sv-SE"/>
          </a:p>
        </p:txBody>
      </p:sp>
    </p:spTree>
    <p:extLst>
      <p:ext uri="{BB962C8B-B14F-4D97-AF65-F5344CB8AC3E}">
        <p14:creationId xmlns:p14="http://schemas.microsoft.com/office/powerpoint/2010/main" val="8902160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KTH är ett forskningsintensivt universitet. Mer än 2/3 av den totala finansieringen går till forskning. Den främsta förklaringen är framgångar i att erhålla extern konkurrensutsatt finansiering, som står för mer än hälften av forskningsfinansieringen (67,6 procent).</a:t>
            </a:r>
            <a:endParaRPr lang="en-US" dirty="0"/>
          </a:p>
        </p:txBody>
      </p:sp>
      <p:sp>
        <p:nvSpPr>
          <p:cNvPr id="4" name="Slide Number Placeholder 3"/>
          <p:cNvSpPr>
            <a:spLocks noGrp="1"/>
          </p:cNvSpPr>
          <p:nvPr>
            <p:ph type="sldNum" sz="quarter" idx="10"/>
          </p:nvPr>
        </p:nvSpPr>
        <p:spPr/>
        <p:txBody>
          <a:bodyPr/>
          <a:lstStyle/>
          <a:p>
            <a:fld id="{19702129-24FE-4746-9897-C7E55345F5DD}" type="slidenum">
              <a:rPr lang="sv-SE" smtClean="0"/>
              <a:t>38</a:t>
            </a:fld>
            <a:endParaRPr lang="sv-SE"/>
          </a:p>
        </p:txBody>
      </p:sp>
    </p:spTree>
    <p:extLst>
      <p:ext uri="{BB962C8B-B14F-4D97-AF65-F5344CB8AC3E}">
        <p14:creationId xmlns:p14="http://schemas.microsoft.com/office/powerpoint/2010/main" val="394556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De totala intäkterna ökade under 2025 med 351 mnkr till 6 352 (6 001) mnkr exklusive transfereringar, vilket motsvarar en ökning om 6 procent jämfört med 2024. Samtliga intäktsslag, med undantag av finansiella intäkter, bidrog till ökningen. Intäkter avseende de statliga anslagen ökade med 219 mnkr, 7 procent, varav 115 mnkr avsåg pris- och löneomräkning.</a:t>
            </a:r>
            <a:endParaRPr lang="en-US" dirty="0"/>
          </a:p>
        </p:txBody>
      </p:sp>
      <p:sp>
        <p:nvSpPr>
          <p:cNvPr id="4" name="Slide Number Placeholder 3"/>
          <p:cNvSpPr>
            <a:spLocks noGrp="1"/>
          </p:cNvSpPr>
          <p:nvPr>
            <p:ph type="sldNum" sz="quarter" idx="10"/>
          </p:nvPr>
        </p:nvSpPr>
        <p:spPr/>
        <p:txBody>
          <a:bodyPr/>
          <a:lstStyle/>
          <a:p>
            <a:fld id="{19702129-24FE-4746-9897-C7E55345F5DD}" type="slidenum">
              <a:rPr lang="sv-SE" smtClean="0"/>
              <a:t>39</a:t>
            </a:fld>
            <a:endParaRPr lang="sv-SE"/>
          </a:p>
        </p:txBody>
      </p:sp>
    </p:spTree>
    <p:extLst>
      <p:ext uri="{BB962C8B-B14F-4D97-AF65-F5344CB8AC3E}">
        <p14:creationId xmlns:p14="http://schemas.microsoft.com/office/powerpoint/2010/main" val="27800962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KTH:s intäkter för forskning och utbildning på forskarnivå uppgick 2025 till 4 397 (4 153) mnkr, vilket är en ökning med 244 mnkr eller knappt 6 procent. Intäkter till forskning och utbildning på forskarnivå utgör 69 (69) procent av KTH:s totala intäkter.</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702129-24FE-4746-9897-C7E55345F5DD}" type="slidenum">
              <a:rPr lang="sv-SE" smtClean="0"/>
              <a:t>40</a:t>
            </a:fld>
            <a:endParaRPr lang="sv-SE"/>
          </a:p>
        </p:txBody>
      </p:sp>
    </p:spTree>
    <p:extLst>
      <p:ext uri="{BB962C8B-B14F-4D97-AF65-F5344CB8AC3E}">
        <p14:creationId xmlns:p14="http://schemas.microsoft.com/office/powerpoint/2010/main" val="1359392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Verksamhetens kostnader uppgick totalt till 6 327 (6 106) mnkr vilket var en ökning med knappt 4 procent jämfört med 2024. Personalkostnaderna ökade med 133 mnkr eller 3,5 procent. Ökningen hänförs till största del till de årliga lönerevisionerna. </a:t>
            </a:r>
            <a:endParaRPr lang="en-US" dirty="0"/>
          </a:p>
        </p:txBody>
      </p:sp>
      <p:sp>
        <p:nvSpPr>
          <p:cNvPr id="4" name="Slide Number Placeholder 3"/>
          <p:cNvSpPr>
            <a:spLocks noGrp="1"/>
          </p:cNvSpPr>
          <p:nvPr>
            <p:ph type="sldNum" sz="quarter" idx="10"/>
          </p:nvPr>
        </p:nvSpPr>
        <p:spPr/>
        <p:txBody>
          <a:bodyPr/>
          <a:lstStyle/>
          <a:p>
            <a:fld id="{19702129-24FE-4746-9897-C7E55345F5DD}" type="slidenum">
              <a:rPr lang="sv-SE" smtClean="0"/>
              <a:t>41</a:t>
            </a:fld>
            <a:endParaRPr lang="sv-SE"/>
          </a:p>
        </p:txBody>
      </p:sp>
    </p:spTree>
    <p:extLst>
      <p:ext uri="{BB962C8B-B14F-4D97-AF65-F5344CB8AC3E}">
        <p14:creationId xmlns:p14="http://schemas.microsoft.com/office/powerpoint/2010/main" val="9710640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R1 var Sveriges första kärnreaktor och var i drift 1954 till 1970. Reaktorhallen ligger under mark på KTH Campus och används i dag som en experimentell miljö för bland annat konst, kultur och forskning.</a:t>
            </a:r>
            <a:br>
              <a:rPr lang="sv-SE" dirty="0"/>
            </a:br>
            <a:endParaRPr lang="sv-SE" dirty="0"/>
          </a:p>
          <a:p>
            <a:r>
              <a:rPr lang="sv-SE" dirty="0"/>
              <a:t>Hannes Alfvén var professor vid KTH och tilldelades Nobelpriset i fysik 1970 för sina grundläggande insatser inom </a:t>
            </a:r>
            <a:r>
              <a:rPr lang="sv-SE" dirty="0" err="1"/>
              <a:t>magnetohydrodynamik</a:t>
            </a:r>
            <a:r>
              <a:rPr lang="sv-SE" dirty="0"/>
              <a:t> och plasmafysik.</a:t>
            </a:r>
            <a:br>
              <a:rPr lang="sv-SE" dirty="0"/>
            </a:br>
            <a:endParaRPr lang="sv-SE" dirty="0"/>
          </a:p>
          <a:p>
            <a:r>
              <a:rPr lang="sv-SE" dirty="0"/>
              <a:t>KTH Akademiska Kapell består av studenter, alumner och medarbetare och medverkar bland annat vid KTH akademiska ceremonier.</a:t>
            </a:r>
            <a:br>
              <a:rPr lang="sv-SE" dirty="0"/>
            </a:br>
            <a:endParaRPr lang="sv-SE" dirty="0"/>
          </a:p>
          <a:p>
            <a:r>
              <a:rPr lang="sv-SE" dirty="0"/>
              <a:t>KTH Formula Student drivs av studenter som själva utvecklar, konstruerar och bygger bilen inför internationella tävlingar.</a:t>
            </a:r>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42</a:t>
            </a:fld>
            <a:endParaRPr lang="sv-SE"/>
          </a:p>
        </p:txBody>
      </p:sp>
    </p:spTree>
    <p:extLst>
      <p:ext uri="{BB962C8B-B14F-4D97-AF65-F5344CB8AC3E}">
        <p14:creationId xmlns:p14="http://schemas.microsoft.com/office/powerpoint/2010/main" val="36337853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svg"/><Relationship Id="rId4"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KTH blue">
    <p:bg>
      <p:bgPr>
        <a:solidFill>
          <a:schemeClr val="accent1"/>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6D38D80F-8198-3D50-0CAB-FB287588B37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8" name="Bild 7">
            <a:extLst>
              <a:ext uri="{FF2B5EF4-FFF2-40B4-BE49-F238E27FC236}">
                <a16:creationId xmlns:a16="http://schemas.microsoft.com/office/drawing/2014/main" id="{70792B10-D270-C2C6-5B88-13B9E3D50A0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369C0258-E083-684F-B81E-2491FB4EFBD1}"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2478540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063A90AC-AA0F-4983-942B-962F71B301C4}"/>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10" name="Bild 9">
            <a:extLst>
              <a:ext uri="{FF2B5EF4-FFF2-40B4-BE49-F238E27FC236}">
                <a16:creationId xmlns:a16="http://schemas.microsoft.com/office/drawing/2014/main" id="{73BDFF50-BF25-9A02-09D1-C21E45C0BA8F}"/>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D7F93862-881E-DF46-AD81-FDB1501BAD48}"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96658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4E20116-AB17-4A1A-F8AD-05FA68213302}"/>
              </a:ext>
            </a:extLst>
          </p:cNvPr>
          <p:cNvSpPr/>
          <p:nvPr userDrawn="1"/>
        </p:nvSpPr>
        <p:spPr>
          <a:xfrm>
            <a:off x="0" y="0"/>
            <a:ext cx="12192000" cy="6858000"/>
          </a:xfrm>
          <a:prstGeom prst="rect">
            <a:avLst/>
          </a:prstGeom>
          <a:solidFill>
            <a:schemeClr val="tx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8" name="Rektangel 7">
            <a:extLst>
              <a:ext uri="{FF2B5EF4-FFF2-40B4-BE49-F238E27FC236}">
                <a16:creationId xmlns:a16="http://schemas.microsoft.com/office/drawing/2014/main" id="{599C849E-1E62-7E27-4099-2DEB2C85E99A}"/>
              </a:ext>
            </a:extLst>
          </p:cNvPr>
          <p:cNvSpPr/>
          <p:nvPr userDrawn="1"/>
        </p:nvSpPr>
        <p:spPr>
          <a:xfrm>
            <a:off x="12496799" y="0"/>
            <a:ext cx="2209799" cy="2405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t">
            <a:spAutoFit/>
          </a:bodyPr>
          <a:lstStyle/>
          <a:p>
            <a:pPr algn="l">
              <a:spcAft>
                <a:spcPts val="800"/>
              </a:spcAft>
            </a:pPr>
            <a:r>
              <a:rPr lang="en-US" sz="1100" noProof="0">
                <a:latin typeface="+mj-lt"/>
              </a:rPr>
              <a:t>Change background image</a:t>
            </a:r>
          </a:p>
          <a:p>
            <a:pPr marL="162900" indent="-162900" algn="l">
              <a:spcAft>
                <a:spcPts val="600"/>
              </a:spcAft>
              <a:buFont typeface="+mj-lt"/>
              <a:buAutoNum type="arabicPeriod"/>
            </a:pPr>
            <a:r>
              <a:rPr lang="en-US" sz="1000" noProof="0"/>
              <a:t>Select Design &gt; Format Background.</a:t>
            </a:r>
          </a:p>
          <a:p>
            <a:pPr marL="162900" indent="-162900" algn="l">
              <a:spcAft>
                <a:spcPts val="600"/>
              </a:spcAft>
              <a:buFont typeface="+mj-lt"/>
              <a:buAutoNum type="arabicPeriod"/>
            </a:pPr>
            <a:r>
              <a:rPr lang="en-US" sz="1000" noProof="0"/>
              <a:t>In the Format Background pane, select Picture or texture fill.</a:t>
            </a:r>
          </a:p>
          <a:p>
            <a:pPr marL="162900" indent="-162900" algn="l">
              <a:spcAft>
                <a:spcPts val="600"/>
              </a:spcAft>
              <a:buFont typeface="+mj-lt"/>
              <a:buAutoNum type="arabicPeriod"/>
            </a:pPr>
            <a:r>
              <a:rPr lang="en-US" sz="1000" noProof="0"/>
              <a:t>Select File.</a:t>
            </a:r>
          </a:p>
          <a:p>
            <a:pPr marL="162900" indent="-162900" algn="l">
              <a:spcAft>
                <a:spcPts val="600"/>
              </a:spcAft>
              <a:buFont typeface="+mj-lt"/>
              <a:buAutoNum type="arabicPeriod"/>
            </a:pPr>
            <a:r>
              <a:rPr lang="en-US" sz="1000" noProof="0"/>
              <a:t>In the Insert Picture dialog box, choose the picture you want to use and then select Insert.</a:t>
            </a:r>
          </a:p>
        </p:txBody>
      </p:sp>
    </p:spTree>
    <p:extLst>
      <p:ext uri="{BB962C8B-B14F-4D97-AF65-F5344CB8AC3E}">
        <p14:creationId xmlns:p14="http://schemas.microsoft.com/office/powerpoint/2010/main" val="193995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animation">
    <p:bg>
      <p:bgPr>
        <a:solidFill>
          <a:schemeClr val="tx1"/>
        </a:solidFill>
        <a:effectLst/>
      </p:bgPr>
    </p:bg>
    <p:spTree>
      <p:nvGrpSpPr>
        <p:cNvPr id="1" name=""/>
        <p:cNvGrpSpPr/>
        <p:nvPr/>
      </p:nvGrpSpPr>
      <p:grpSpPr>
        <a:xfrm>
          <a:off x="0" y="0"/>
          <a:ext cx="0" cy="0"/>
          <a:chOff x="0" y="0"/>
          <a:chExt cx="0" cy="0"/>
        </a:xfrm>
      </p:grpSpPr>
      <p:pic>
        <p:nvPicPr>
          <p:cNvPr id="10" name="KTH_Animated Pattern_v1">
            <a:hlinkClick r:id="" action="ppaction://media"/>
            <a:extLst>
              <a:ext uri="{FF2B5EF4-FFF2-40B4-BE49-F238E27FC236}">
                <a16:creationId xmlns:a16="http://schemas.microsoft.com/office/drawing/2014/main" id="{AAE67C52-3C3D-FAEA-2D74-E64B5721851C}"/>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7938" y="0"/>
            <a:ext cx="12192000" cy="685800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22785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le/chapter, light blue">
    <p:bg>
      <p:bgPr>
        <a:solidFill>
          <a:schemeClr val="accent4"/>
        </a:solidFill>
        <a:effectLst/>
      </p:bgPr>
    </p:bg>
    <p:spTree>
      <p:nvGrpSpPr>
        <p:cNvPr id="1" name=""/>
        <p:cNvGrpSpPr/>
        <p:nvPr/>
      </p:nvGrpSpPr>
      <p:grpSpPr>
        <a:xfrm>
          <a:off x="0" y="0"/>
          <a:ext cx="0" cy="0"/>
          <a:chOff x="0" y="0"/>
          <a:chExt cx="0" cy="0"/>
        </a:xfrm>
      </p:grpSpPr>
      <p:pic>
        <p:nvPicPr>
          <p:cNvPr id="13"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FC84D86F-77A2-B649-9DAB-4D28280CD96F}"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33083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chapter, image,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75DBF22-A5DA-3B43-92C3-F6BCD51A4216}"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19509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tle/chapter, sand">
    <p:bg>
      <p:bgPr>
        <a:solidFill>
          <a:schemeClr val="bg2"/>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3B3563A2-9CD9-4FFB-4072-1AE98552F2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0F5ACA-7455-4642-BFE0-35A3360E2D3F}"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68993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chapter, image,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7029E1-9B44-DE43-98B9-EBAFD8B9E3F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Tree>
    <p:extLst>
      <p:ext uri="{BB962C8B-B14F-4D97-AF65-F5344CB8AC3E}">
        <p14:creationId xmlns:p14="http://schemas.microsoft.com/office/powerpoint/2010/main" val="373490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Title/chapter, KTH blue">
    <p:bg>
      <p:bgPr>
        <a:solidFill>
          <a:schemeClr val="accent1"/>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BD7C2495-EEC2-B0B4-E314-5E0AAC7DA05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pic>
        <p:nvPicPr>
          <p:cNvPr id="8" name="Bild 7">
            <a:extLst>
              <a:ext uri="{FF2B5EF4-FFF2-40B4-BE49-F238E27FC236}">
                <a16:creationId xmlns:a16="http://schemas.microsoft.com/office/drawing/2014/main" id="{2A6CC77B-C027-6CAF-7D4C-2E3A15A516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EECCBBAF-5C49-D145-9814-61A8103632A9}"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1096779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KTH blue">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823D8581-A4D9-BE4A-AEA5-9282CF05EB42}"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pic>
        <p:nvPicPr>
          <p:cNvPr id="9" name="Bild 8">
            <a:extLst>
              <a:ext uri="{FF2B5EF4-FFF2-40B4-BE49-F238E27FC236}">
                <a16:creationId xmlns:a16="http://schemas.microsoft.com/office/drawing/2014/main" id="{B9CCB106-B724-D4FC-9180-F2081684D467}"/>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3070710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Title/chapter,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E5884329-1698-379E-55B0-296699708B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08C894E9-0885-714C-A367-BDC2DC59BB9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pic>
        <p:nvPicPr>
          <p:cNvPr id="9" name="Bild 8">
            <a:extLst>
              <a:ext uri="{FF2B5EF4-FFF2-40B4-BE49-F238E27FC236}">
                <a16:creationId xmlns:a16="http://schemas.microsoft.com/office/drawing/2014/main" id="{E3DA9A33-1CAA-3164-6E44-47421CD08E0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650629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navy blu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E926FF3D-704F-D246-9E92-4739AF4BF32C}"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pic>
        <p:nvPicPr>
          <p:cNvPr id="9" name="Bild 8">
            <a:extLst>
              <a:ext uri="{FF2B5EF4-FFF2-40B4-BE49-F238E27FC236}">
                <a16:creationId xmlns:a16="http://schemas.microsoft.com/office/drawing/2014/main" id="{EACB4A23-3C87-4C5A-07DC-8116B46C6C7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592994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78780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Headline and content, blue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E2AD36EE-D7EC-624A-BB6C-F8DADCB0E6B6}"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027229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Headline and content, sand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CEEB1428-F34F-9743-B7C9-0212F6B2361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910830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Headline and content, light blue ">
    <p:bg>
      <p:bgPr>
        <a:solidFill>
          <a:schemeClr val="accent4"/>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117AD585-73D1-4C4C-9D7C-030D2762589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526984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Headline and content, sand">
    <p:bg>
      <p:bgPr>
        <a:solidFill>
          <a:schemeClr val="bg2"/>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07E8514D-D455-9E46-BC18-4265F6A85EC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850852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4959C9-2F76-B9B0-59E8-58FE65006E5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02AE670-4D80-39DE-5AAA-236D68C5E4FE}"/>
              </a:ext>
            </a:extLst>
          </p:cNvPr>
          <p:cNvSpPr>
            <a:spLocks noGrp="1"/>
          </p:cNvSpPr>
          <p:nvPr>
            <p:ph sz="half" idx="1"/>
          </p:nvPr>
        </p:nvSpPr>
        <p:spPr>
          <a:xfrm>
            <a:off x="600075" y="1795850"/>
            <a:ext cx="5314950" cy="453192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40C6723-9D57-3BE7-0314-142789CF9371}"/>
              </a:ext>
            </a:extLst>
          </p:cNvPr>
          <p:cNvSpPr>
            <a:spLocks noGrp="1"/>
          </p:cNvSpPr>
          <p:nvPr>
            <p:ph sz="half" idx="2"/>
          </p:nvPr>
        </p:nvSpPr>
        <p:spPr>
          <a:xfrm>
            <a:off x="6275388" y="1795851"/>
            <a:ext cx="5314950" cy="453192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2533F65-F144-E57C-127B-9A8D7ABE671A}"/>
              </a:ext>
            </a:extLst>
          </p:cNvPr>
          <p:cNvSpPr>
            <a:spLocks noGrp="1"/>
          </p:cNvSpPr>
          <p:nvPr>
            <p:ph type="dt" sz="half" idx="10"/>
          </p:nvPr>
        </p:nvSpPr>
        <p:spPr/>
        <p:txBody>
          <a:bodyPr/>
          <a:lstStyle/>
          <a:p>
            <a:fld id="{A67A58AE-A0B6-FF4E-B30B-64917FEAC316}" type="datetime1">
              <a:rPr lang="sv-SE" smtClean="0"/>
              <a:t>2026-10-02</a:t>
            </a:fld>
            <a:endParaRPr lang="sv-SE"/>
          </a:p>
        </p:txBody>
      </p:sp>
      <p:sp>
        <p:nvSpPr>
          <p:cNvPr id="6" name="Platshållare för sidfot 5">
            <a:extLst>
              <a:ext uri="{FF2B5EF4-FFF2-40B4-BE49-F238E27FC236}">
                <a16:creationId xmlns:a16="http://schemas.microsoft.com/office/drawing/2014/main" id="{F6C0DB15-F374-5A00-4880-4AA76C675F94}"/>
              </a:ext>
            </a:extLst>
          </p:cNvPr>
          <p:cNvSpPr>
            <a:spLocks noGrp="1"/>
          </p:cNvSpPr>
          <p:nvPr>
            <p:ph type="ftr" sz="quarter" idx="11"/>
          </p:nvPr>
        </p:nvSpPr>
        <p:spPr/>
        <p:txBody>
          <a:bodyPr/>
          <a:lstStyle/>
          <a:p>
            <a:r>
              <a:rPr lang="sv-SE"/>
              <a:t>Presentation footer</a:t>
            </a:r>
          </a:p>
        </p:txBody>
      </p:sp>
      <p:sp>
        <p:nvSpPr>
          <p:cNvPr id="7" name="Platshållare för bildnummer 6">
            <a:extLst>
              <a:ext uri="{FF2B5EF4-FFF2-40B4-BE49-F238E27FC236}">
                <a16:creationId xmlns:a16="http://schemas.microsoft.com/office/drawing/2014/main" id="{12539EF3-2889-FC04-31FC-8AF48EAFC002}"/>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548705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parts, subheader">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C63C1EB8-E569-DA98-4D95-5FC12FB4C459}"/>
              </a:ext>
            </a:extLst>
          </p:cNvPr>
          <p:cNvSpPr>
            <a:spLocks noGrp="1"/>
          </p:cNvSpPr>
          <p:nvPr>
            <p:ph type="title"/>
          </p:nvPr>
        </p:nvSpPr>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DE1978A-D59D-BEB3-3574-B37CA68E4323}"/>
              </a:ext>
            </a:extLst>
          </p:cNvPr>
          <p:cNvSpPr>
            <a:spLocks noGrp="1"/>
          </p:cNvSpPr>
          <p:nvPr>
            <p:ph type="body" idx="1"/>
          </p:nvPr>
        </p:nvSpPr>
        <p:spPr>
          <a:xfrm>
            <a:off x="600075"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FDE66B4-4491-C676-4004-9327D92F0111}"/>
              </a:ext>
            </a:extLst>
          </p:cNvPr>
          <p:cNvSpPr>
            <a:spLocks noGrp="1"/>
          </p:cNvSpPr>
          <p:nvPr>
            <p:ph sz="half" idx="2"/>
          </p:nvPr>
        </p:nvSpPr>
        <p:spPr>
          <a:xfrm>
            <a:off x="600075" y="2179165"/>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55884CC-21E7-90D7-61AB-0459599D097A}"/>
              </a:ext>
            </a:extLst>
          </p:cNvPr>
          <p:cNvSpPr>
            <a:spLocks noGrp="1"/>
          </p:cNvSpPr>
          <p:nvPr>
            <p:ph type="body" sz="quarter" idx="3"/>
          </p:nvPr>
        </p:nvSpPr>
        <p:spPr>
          <a:xfrm>
            <a:off x="6275388"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9A9E6FC-CBB8-1BD8-F388-D4BAEC7E1F13}"/>
              </a:ext>
            </a:extLst>
          </p:cNvPr>
          <p:cNvSpPr>
            <a:spLocks noGrp="1"/>
          </p:cNvSpPr>
          <p:nvPr>
            <p:ph sz="quarter" idx="4"/>
          </p:nvPr>
        </p:nvSpPr>
        <p:spPr>
          <a:xfrm>
            <a:off x="6275388" y="2179163"/>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AFDD56A-1297-3792-8143-D555882FE2CA}"/>
              </a:ext>
            </a:extLst>
          </p:cNvPr>
          <p:cNvSpPr>
            <a:spLocks noGrp="1"/>
          </p:cNvSpPr>
          <p:nvPr>
            <p:ph type="dt" sz="half" idx="10"/>
          </p:nvPr>
        </p:nvSpPr>
        <p:spPr/>
        <p:txBody>
          <a:bodyPr/>
          <a:lstStyle/>
          <a:p>
            <a:fld id="{3626A2DA-BD88-784C-A132-57FFB928491A}" type="datetime1">
              <a:rPr lang="sv-SE" smtClean="0"/>
              <a:t>2026-10-02</a:t>
            </a:fld>
            <a:endParaRPr lang="sv-SE"/>
          </a:p>
        </p:txBody>
      </p:sp>
      <p:sp>
        <p:nvSpPr>
          <p:cNvPr id="8" name="Platshållare för sidfot 7">
            <a:extLst>
              <a:ext uri="{FF2B5EF4-FFF2-40B4-BE49-F238E27FC236}">
                <a16:creationId xmlns:a16="http://schemas.microsoft.com/office/drawing/2014/main" id="{A57BD6EF-A167-CE86-7A77-2162641605FD}"/>
              </a:ext>
            </a:extLst>
          </p:cNvPr>
          <p:cNvSpPr>
            <a:spLocks noGrp="1"/>
          </p:cNvSpPr>
          <p:nvPr>
            <p:ph type="ftr" sz="quarter" idx="11"/>
          </p:nvPr>
        </p:nvSpPr>
        <p:spPr/>
        <p:txBody>
          <a:bodyPr/>
          <a:lstStyle/>
          <a:p>
            <a:r>
              <a:rPr lang="sv-SE"/>
              <a:t>Presentation footer</a:t>
            </a:r>
          </a:p>
        </p:txBody>
      </p:sp>
      <p:sp>
        <p:nvSpPr>
          <p:cNvPr id="9" name="Platshållare för bildnummer 8">
            <a:extLst>
              <a:ext uri="{FF2B5EF4-FFF2-40B4-BE49-F238E27FC236}">
                <a16:creationId xmlns:a16="http://schemas.microsoft.com/office/drawing/2014/main" id="{CDB4B22B-EE55-F7F6-4734-928F7B66EC5D}"/>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719761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B9D78B8-14EA-7C8B-0F6E-5FC0A61A7676}"/>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6" name="Platshållare för innehåll 2">
            <a:extLst>
              <a:ext uri="{FF2B5EF4-FFF2-40B4-BE49-F238E27FC236}">
                <a16:creationId xmlns:a16="http://schemas.microsoft.com/office/drawing/2014/main" id="{C8E71948-DDFC-93D6-07D4-FA5E9923A9C4}"/>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2">
            <a:extLst>
              <a:ext uri="{FF2B5EF4-FFF2-40B4-BE49-F238E27FC236}">
                <a16:creationId xmlns:a16="http://schemas.microsoft.com/office/drawing/2014/main" id="{A51C4AA9-7CC2-70C9-89B3-A18AC9ECAA3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AC15C714-122B-4048-9D2D-1F5A3BEA504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622685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light blue">
    <p:bg>
      <p:bgPr>
        <a:solidFill>
          <a:schemeClr val="accent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3CE53B21-3BB0-7776-1C8F-14570934732F}"/>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0" name="Rubrik 1">
            <a:extLst>
              <a:ext uri="{FF2B5EF4-FFF2-40B4-BE49-F238E27FC236}">
                <a16:creationId xmlns:a16="http://schemas.microsoft.com/office/drawing/2014/main" id="{70BAD773-C5A8-1DD6-DAEF-296346C1E1B4}"/>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E21FC13-6345-3248-A947-DE8A8903EE8D}"/>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Rubrik 2">
            <a:extLst>
              <a:ext uri="{FF2B5EF4-FFF2-40B4-BE49-F238E27FC236}">
                <a16:creationId xmlns:a16="http://schemas.microsoft.com/office/drawing/2014/main" id="{45E054D9-4635-C7AD-5248-012C9290BBA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9" name="Platshållare för innehåll 2">
            <a:extLst>
              <a:ext uri="{FF2B5EF4-FFF2-40B4-BE49-F238E27FC236}">
                <a16:creationId xmlns:a16="http://schemas.microsoft.com/office/drawing/2014/main" id="{08973148-6FE0-2E5B-CDAC-B5A8EFA5DCA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EE5E874D-60F8-8B45-B36B-3029A6FA7FCB}"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179425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D98A3471-E78E-5A25-CDCD-A70A1BA88DD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A2A70668-AB85-7E63-22C0-B9431D72BC07}"/>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65773533-9418-9BC8-07BE-DE1982D8EE15}"/>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592051F6-14B7-8364-56E9-FC036767257B}"/>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F2B79C1-A27F-5DA9-D1F0-FC96C9A68BC7}"/>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7FE3A002-8AA0-194E-81B1-1ADE5B52840E}"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616948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KTH blue">
    <p:bg>
      <p:bgPr>
        <a:solidFill>
          <a:schemeClr val="accent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83C6AD54-EED3-3960-39F1-6C44C49ED29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3B85E6DD-F8DF-4BBD-E46A-52EC6D703C63}"/>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3" name="Platshållare för innehåll 1">
            <a:extLst>
              <a:ext uri="{FF2B5EF4-FFF2-40B4-BE49-F238E27FC236}">
                <a16:creationId xmlns:a16="http://schemas.microsoft.com/office/drawing/2014/main" id="{DD1CE06C-E8A4-9360-B155-3B7D11D411E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CC32D746-BC2A-D4E0-4FDE-8026A3339744}"/>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0B6CAC2E-851A-9B60-91F5-AEEA25AB753E}"/>
              </a:ext>
            </a:extLst>
          </p:cNvPr>
          <p:cNvSpPr>
            <a:spLocks noGrp="1"/>
          </p:cNvSpPr>
          <p:nvPr>
            <p:ph sz="half" idx="13"/>
          </p:nvPr>
        </p:nvSpPr>
        <p:spPr>
          <a:xfrm>
            <a:off x="6661947" y="2281473"/>
            <a:ext cx="4928391" cy="4046300"/>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B003E109-5503-A446-83DE-4F0349794E27}"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371567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navy blue">
    <p:bg>
      <p:bgPr>
        <a:solidFill>
          <a:schemeClr val="tx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4BFF3707-BCF8-3B40-4A6E-BB485A3058D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7E30C4E1-FD13-FB51-43E8-4F36CF652781}"/>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3" name="Platshållare för innehåll 1">
            <a:extLst>
              <a:ext uri="{FF2B5EF4-FFF2-40B4-BE49-F238E27FC236}">
                <a16:creationId xmlns:a16="http://schemas.microsoft.com/office/drawing/2014/main" id="{E649F8F8-B8DB-7C5C-A600-75F519BA5D5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D24132AE-47F1-716B-6975-B6DE84BD7143}"/>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C2860E0A-4616-275E-6EEB-5B0EBBD9F7E3}"/>
              </a:ext>
            </a:extLst>
          </p:cNvPr>
          <p:cNvSpPr>
            <a:spLocks noGrp="1"/>
          </p:cNvSpPr>
          <p:nvPr>
            <p:ph sz="half" idx="13"/>
          </p:nvPr>
        </p:nvSpPr>
        <p:spPr>
          <a:xfrm>
            <a:off x="6661947" y="2281473"/>
            <a:ext cx="4928391" cy="4046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1F9706F9-3770-3C47-9C0E-E405B1F87DBD}"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343097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rgbClr val="C7EBBA"/>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3C498978-27A1-BC36-D1C0-F12E64FC5C0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58CDF499-9790-E8A2-3B44-8DDFA267A94F}"/>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86430320-1A4F-412F-300A-456151767E30}"/>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9B510906-94F4-6B14-FDC7-76CDBAF81A1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334025BC-079F-EA86-F798-CAD6618E645E}"/>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8E503FC7-D8F6-4243-8CCB-9A739180F56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1212502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teal">
    <p:bg>
      <p:bgPr>
        <a:solidFill>
          <a:srgbClr val="B2E0E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925A3E22-BA62-7F69-450C-20B52F594B7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E1E07B9C-02BD-AC56-ABC5-455CEBB24ACF}"/>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22D67319-CD30-B99B-C636-4905BD0CE9D9}"/>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FE151B58-3B63-330E-7BE5-9A36F8D82000}"/>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1BA7EFEF-D6C1-C9F7-8504-107188FC0566}"/>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9719EDF7-C24A-7E4C-9EBB-98C778ECC35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9062174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red">
    <p:bg>
      <p:bgPr>
        <a:solidFill>
          <a:srgbClr val="FFCCC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0A12FA56-217E-78A9-0201-C28109AB8E9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214F56B9-DEF6-409D-736C-E96172170452}"/>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C0ECC4A3-C076-B625-7E77-9DE3F047B9BB}"/>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0A9AF8D0-B58B-0439-D162-96136F7DA0C7}"/>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C163C54-5959-5606-C36B-9E364C931E73}"/>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DB96772-CADE-B345-804B-3DF93A11AE0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417844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yellow">
    <p:bg>
      <p:bgPr>
        <a:solidFill>
          <a:srgbClr val="FFF0B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A5D08FD5-CEDA-760E-6063-D0EA59B0D676}"/>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F9485CCE-1723-48F8-36F7-B271C8911C85}"/>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020AD7BA-30E7-614D-F529-872AA9BB7A1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976FF026-F97C-9444-5B6A-C4AF50690ADD}"/>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93803107-D46C-D12D-AAD7-E84641384E1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69F8B43-28B6-0949-93DC-6B291391CFD4}"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650259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line and 1 imag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4" y="1919288"/>
            <a:ext cx="10990263"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450A6BD-1EFB-BD42-9DC0-F0A6BEB4C27D}"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456669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ADBDFCF2-2839-8D4F-B5E5-9B488CE2E4EE}"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9069818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text 2">
            <a:extLst>
              <a:ext uri="{FF2B5EF4-FFF2-40B4-BE49-F238E27FC236}">
                <a16:creationId xmlns:a16="http://schemas.microsoft.com/office/drawing/2014/main" id="{BC674729-23CB-CE55-418D-9B4DA58EC148}"/>
              </a:ext>
            </a:extLst>
          </p:cNvPr>
          <p:cNvSpPr>
            <a:spLocks noGrp="1"/>
          </p:cNvSpPr>
          <p:nvPr>
            <p:ph type="body" sz="quarter" idx="16"/>
          </p:nvPr>
        </p:nvSpPr>
        <p:spPr>
          <a:xfrm>
            <a:off x="600075"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3">
            <a:extLst>
              <a:ext uri="{FF2B5EF4-FFF2-40B4-BE49-F238E27FC236}">
                <a16:creationId xmlns:a16="http://schemas.microsoft.com/office/drawing/2014/main" id="{4E2E81CD-B9BA-4D4B-D687-9453DEF10687}"/>
              </a:ext>
            </a:extLst>
          </p:cNvPr>
          <p:cNvSpPr>
            <a:spLocks noGrp="1"/>
          </p:cNvSpPr>
          <p:nvPr>
            <p:ph type="body" sz="quarter" idx="17"/>
          </p:nvPr>
        </p:nvSpPr>
        <p:spPr>
          <a:xfrm>
            <a:off x="6275388"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47A9746E-62D8-944D-99B0-D98695592DC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469727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EC42A3C6-0141-7544-8502-44E44E5AD51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21971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E8F9620A-7B37-2787-0C61-0CB4A6519E3C}"/>
              </a:ext>
            </a:extLst>
          </p:cNvPr>
          <p:cNvSpPr>
            <a:spLocks noGrp="1"/>
          </p:cNvSpPr>
          <p:nvPr>
            <p:ph type="body" sz="quarter" idx="16"/>
          </p:nvPr>
        </p:nvSpPr>
        <p:spPr>
          <a:xfrm>
            <a:off x="600075"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1" name="Platshållare för text 3">
            <a:extLst>
              <a:ext uri="{FF2B5EF4-FFF2-40B4-BE49-F238E27FC236}">
                <a16:creationId xmlns:a16="http://schemas.microsoft.com/office/drawing/2014/main" id="{81E59C72-4325-9697-1B8F-6876044359F2}"/>
              </a:ext>
            </a:extLst>
          </p:cNvPr>
          <p:cNvSpPr>
            <a:spLocks noGrp="1"/>
          </p:cNvSpPr>
          <p:nvPr>
            <p:ph type="body" sz="quarter" idx="17"/>
          </p:nvPr>
        </p:nvSpPr>
        <p:spPr>
          <a:xfrm>
            <a:off x="4383881"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2" name="Platshållare för text 4">
            <a:extLst>
              <a:ext uri="{FF2B5EF4-FFF2-40B4-BE49-F238E27FC236}">
                <a16:creationId xmlns:a16="http://schemas.microsoft.com/office/drawing/2014/main" id="{04B71E10-09CE-4F1F-5969-3DD959F0102C}"/>
              </a:ext>
            </a:extLst>
          </p:cNvPr>
          <p:cNvSpPr>
            <a:spLocks noGrp="1"/>
          </p:cNvSpPr>
          <p:nvPr>
            <p:ph type="body" sz="quarter" idx="18"/>
          </p:nvPr>
        </p:nvSpPr>
        <p:spPr>
          <a:xfrm>
            <a:off x="8167687"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5A8E03F6-2D99-9C4F-8DF5-D169CFDD1A0C}"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702957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line and 4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8AF63115-71BE-3E46-BB5A-A4600F1506C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7357120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line and 4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D90C2B5D-CFFA-002C-8403-A5BA4FD6C513}"/>
              </a:ext>
            </a:extLst>
          </p:cNvPr>
          <p:cNvSpPr>
            <a:spLocks noGrp="1"/>
          </p:cNvSpPr>
          <p:nvPr>
            <p:ph type="body" sz="quarter" idx="17"/>
          </p:nvPr>
        </p:nvSpPr>
        <p:spPr>
          <a:xfrm>
            <a:off x="600075"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Platshållare för text 3">
            <a:extLst>
              <a:ext uri="{FF2B5EF4-FFF2-40B4-BE49-F238E27FC236}">
                <a16:creationId xmlns:a16="http://schemas.microsoft.com/office/drawing/2014/main" id="{F4E32133-1B05-00E9-FC72-16105F20E5D8}"/>
              </a:ext>
            </a:extLst>
          </p:cNvPr>
          <p:cNvSpPr>
            <a:spLocks noGrp="1"/>
          </p:cNvSpPr>
          <p:nvPr>
            <p:ph type="body" sz="quarter" idx="18"/>
          </p:nvPr>
        </p:nvSpPr>
        <p:spPr>
          <a:xfrm>
            <a:off x="3446727"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5" name="Platshållare för text 4">
            <a:extLst>
              <a:ext uri="{FF2B5EF4-FFF2-40B4-BE49-F238E27FC236}">
                <a16:creationId xmlns:a16="http://schemas.microsoft.com/office/drawing/2014/main" id="{9FBEA034-4378-57AD-9BAA-D23952A616CE}"/>
              </a:ext>
            </a:extLst>
          </p:cNvPr>
          <p:cNvSpPr>
            <a:spLocks noGrp="1"/>
          </p:cNvSpPr>
          <p:nvPr>
            <p:ph type="body" sz="quarter" idx="19"/>
          </p:nvPr>
        </p:nvSpPr>
        <p:spPr>
          <a:xfrm>
            <a:off x="6293379"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6" name="Platshållare för text 5">
            <a:extLst>
              <a:ext uri="{FF2B5EF4-FFF2-40B4-BE49-F238E27FC236}">
                <a16:creationId xmlns:a16="http://schemas.microsoft.com/office/drawing/2014/main" id="{06D592E5-8C13-50D1-1CCC-8F6917A28780}"/>
              </a:ext>
            </a:extLst>
          </p:cNvPr>
          <p:cNvSpPr>
            <a:spLocks noGrp="1"/>
          </p:cNvSpPr>
          <p:nvPr>
            <p:ph type="body" sz="quarter" idx="20"/>
          </p:nvPr>
        </p:nvSpPr>
        <p:spPr>
          <a:xfrm>
            <a:off x="9140030"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09FED66-59CE-6445-BA05-B37954B8CE4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448386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8C332B6B-9A86-944B-B689-8453757791DF}"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4012770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line only, light blue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957E16A-1246-F744-BDA8-D5896FB385F8}"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2CD49F62-B17F-4256-87E8-B48CEC1AECFD}"/>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42851493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adline only, sand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68888E78-A3E8-2E47-A37C-B0DACC4AC38C}"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70BC9548-E26C-77A2-1994-5B2D723366A9}"/>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5675272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line only,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AC1801B8-2ABD-E645-B0F3-2F4D3FFFF5AE}"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C21FC7DD-9D09-44CA-0597-9DEB74E2004D}"/>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37768790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line only,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64FA935-6078-184F-946C-D8B2130A7BC4}"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B0E08DE0-7713-2F89-9CAE-718563F453A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2293152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B35DBFB-5CDF-E32D-0562-6D92213809A1}"/>
              </a:ext>
            </a:extLst>
          </p:cNvPr>
          <p:cNvSpPr>
            <a:spLocks noGrp="1"/>
          </p:cNvSpPr>
          <p:nvPr>
            <p:ph type="dt" sz="half" idx="10"/>
          </p:nvPr>
        </p:nvSpPr>
        <p:spPr/>
        <p:txBody>
          <a:bodyPr/>
          <a:lstStyle/>
          <a:p>
            <a:fld id="{878DDE6C-6786-8C48-9317-AF0776715ACF}" type="datetime1">
              <a:rPr lang="sv-SE" smtClean="0"/>
              <a:t>2026-10-02</a:t>
            </a:fld>
            <a:endParaRPr lang="sv-SE"/>
          </a:p>
        </p:txBody>
      </p:sp>
      <p:sp>
        <p:nvSpPr>
          <p:cNvPr id="3" name="Platshållare för sidfot 2">
            <a:extLst>
              <a:ext uri="{FF2B5EF4-FFF2-40B4-BE49-F238E27FC236}">
                <a16:creationId xmlns:a16="http://schemas.microsoft.com/office/drawing/2014/main" id="{9757DD51-31A9-0B97-878B-DC725BEF456D}"/>
              </a:ext>
            </a:extLst>
          </p:cNvPr>
          <p:cNvSpPr>
            <a:spLocks noGrp="1"/>
          </p:cNvSpPr>
          <p:nvPr>
            <p:ph type="ftr" sz="quarter" idx="11"/>
          </p:nvPr>
        </p:nvSpPr>
        <p:spPr/>
        <p:txBody>
          <a:bodyPr/>
          <a:lstStyle/>
          <a:p>
            <a:r>
              <a:rPr lang="sv-SE"/>
              <a:t>Presentation footer</a:t>
            </a:r>
          </a:p>
        </p:txBody>
      </p:sp>
      <p:sp>
        <p:nvSpPr>
          <p:cNvPr id="4" name="Platshållare för bildnummer 3">
            <a:extLst>
              <a:ext uri="{FF2B5EF4-FFF2-40B4-BE49-F238E27FC236}">
                <a16:creationId xmlns:a16="http://schemas.microsoft.com/office/drawing/2014/main" id="{49810C51-F518-224E-FB91-8421FD7D6879}"/>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134940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Headline and content,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5" y="1366838"/>
            <a:ext cx="10990263" cy="49593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6058086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line only,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283336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2026-10-02</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B31C6E16-A8C5-A850-CB5B-D4A530D7DE2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4EDED1D2-CC81-27E6-259D-AC4805594BE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23260593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Logo animation">
    <p:bg>
      <p:bgPr>
        <a:solidFill>
          <a:schemeClr val="accent1"/>
        </a:solidFill>
        <a:effectLst/>
      </p:bgPr>
    </p:bg>
    <p:spTree>
      <p:nvGrpSpPr>
        <p:cNvPr id="1" name=""/>
        <p:cNvGrpSpPr/>
        <p:nvPr/>
      </p:nvGrpSpPr>
      <p:grpSpPr>
        <a:xfrm>
          <a:off x="0" y="0"/>
          <a:ext cx="0" cy="0"/>
          <a:chOff x="0" y="0"/>
          <a:chExt cx="0" cy="0"/>
        </a:xfrm>
      </p:grpSpPr>
      <p:pic>
        <p:nvPicPr>
          <p:cNvPr id="4" name="KTH_Animated Pattern_v1">
            <a:hlinkClick r:id="" action="ppaction://media"/>
            <a:extLst>
              <a:ext uri="{FF2B5EF4-FFF2-40B4-BE49-F238E27FC236}">
                <a16:creationId xmlns:a16="http://schemas.microsoft.com/office/drawing/2014/main" id="{C673248B-CF50-CA45-01A3-1BB862871D5B}"/>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7938" y="0"/>
            <a:ext cx="12192000" cy="6858000"/>
          </a:xfrm>
          <a:prstGeom prst="rect">
            <a:avLst/>
          </a:prstGeom>
        </p:spPr>
      </p:pic>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2026-10-02</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267696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Logo, navy blue">
    <p:bg>
      <p:bgPr>
        <a:solidFill>
          <a:schemeClr val="tx2"/>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2BABC24-2A82-014C-9256-A51302708EE4}" type="datetime1">
              <a:rPr lang="sv-SE" smtClean="0"/>
              <a:t>2026-10-02</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0D27DED8-EA09-1EA2-8C8D-DCB1C9F0377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004E1202-DA06-9B02-2B87-6713C953C35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41503116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B2B8-0B4A-269C-E0B9-0AF69E5F3293}"/>
              </a:ext>
            </a:extLst>
          </p:cNvPr>
          <p:cNvSpPr>
            <a:spLocks noGrp="1"/>
          </p:cNvSpPr>
          <p:nvPr>
            <p:ph type="title" hasCustomPrompt="1"/>
          </p:nvPr>
        </p:nvSpPr>
        <p:spPr/>
        <p:txBody>
          <a:bodyPr/>
          <a:lstStyle>
            <a:lvl1pPr>
              <a:defRPr/>
            </a:lvl1pPr>
          </a:lstStyle>
          <a:p>
            <a:r>
              <a:rPr lang="en-US"/>
              <a:t>Vit </a:t>
            </a:r>
            <a:r>
              <a:rPr lang="en-US" err="1"/>
              <a:t>logga</a:t>
            </a:r>
            <a:r>
              <a:rPr lang="en-US"/>
              <a:t> </a:t>
            </a:r>
            <a:r>
              <a:rPr lang="en-US" err="1"/>
              <a:t>och</a:t>
            </a:r>
            <a:r>
              <a:rPr lang="en-US"/>
              <a:t> vit text </a:t>
            </a:r>
            <a:r>
              <a:rPr lang="en-US" err="1"/>
              <a:t>på</a:t>
            </a:r>
            <a:r>
              <a:rPr lang="en-US"/>
              <a:t> </a:t>
            </a:r>
            <a:r>
              <a:rPr lang="en-US" err="1"/>
              <a:t>bild</a:t>
            </a:r>
            <a:r>
              <a:rPr lang="en-US"/>
              <a:t> (</a:t>
            </a:r>
            <a:r>
              <a:rPr lang="en-US" err="1"/>
              <a:t>ändra</a:t>
            </a:r>
            <a:r>
              <a:rPr lang="en-US"/>
              <a:t> </a:t>
            </a:r>
            <a:r>
              <a:rPr lang="en-US" err="1"/>
              <a:t>texten</a:t>
            </a:r>
            <a:r>
              <a:rPr lang="en-US"/>
              <a:t> till vit)</a:t>
            </a:r>
            <a:endParaRPr lang="sv-SE"/>
          </a:p>
        </p:txBody>
      </p:sp>
      <p:pic>
        <p:nvPicPr>
          <p:cNvPr id="6" name="Bild 10">
            <a:extLst>
              <a:ext uri="{FF2B5EF4-FFF2-40B4-BE49-F238E27FC236}">
                <a16:creationId xmlns:a16="http://schemas.microsoft.com/office/drawing/2014/main" id="{6FF53DBD-EA45-53D1-B156-933FCB88DE29}"/>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9718795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KTH blue">
    <p:bg>
      <p:bgPr>
        <a:solidFill>
          <a:schemeClr val="accent1"/>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6D38D80F-8198-3D50-0CAB-FB287588B37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8" name="Bild 7">
            <a:extLst>
              <a:ext uri="{FF2B5EF4-FFF2-40B4-BE49-F238E27FC236}">
                <a16:creationId xmlns:a16="http://schemas.microsoft.com/office/drawing/2014/main" id="{70792B10-D270-C2C6-5B88-13B9E3D50A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369C0258-E083-684F-B81E-2491FB4EFBD1}"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30182318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063A90AC-AA0F-4983-942B-962F71B301C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10" name="Bild 9">
            <a:extLst>
              <a:ext uri="{FF2B5EF4-FFF2-40B4-BE49-F238E27FC236}">
                <a16:creationId xmlns:a16="http://schemas.microsoft.com/office/drawing/2014/main" id="{73BDFF50-BF25-9A02-09D1-C21E45C0BA8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D7F93862-881E-DF46-AD81-FDB1501BAD48}"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2035623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4E20116-AB17-4A1A-F8AD-05FA68213302}"/>
              </a:ext>
            </a:extLst>
          </p:cNvPr>
          <p:cNvSpPr/>
          <p:nvPr userDrawn="1"/>
        </p:nvSpPr>
        <p:spPr>
          <a:xfrm>
            <a:off x="0" y="0"/>
            <a:ext cx="12192000" cy="6858000"/>
          </a:xfrm>
          <a:prstGeom prst="rect">
            <a:avLst/>
          </a:prstGeom>
          <a:solidFill>
            <a:schemeClr val="tx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a:t>Presentation </a:t>
            </a:r>
            <a:r>
              <a:rPr lang="sv-SE" err="1"/>
              <a:t>title</a:t>
            </a:r>
            <a:endParaRPr lang="sv-SE"/>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Subtitle</a:t>
            </a:r>
            <a:r>
              <a:rPr lang="sv-SE"/>
              <a:t> </a:t>
            </a:r>
            <a:r>
              <a:rPr lang="sv-SE" err="1"/>
              <a:t>here</a:t>
            </a:r>
            <a:endParaRPr lang="sv-SE"/>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2026-10-02</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8" name="Rektangel 7">
            <a:extLst>
              <a:ext uri="{FF2B5EF4-FFF2-40B4-BE49-F238E27FC236}">
                <a16:creationId xmlns:a16="http://schemas.microsoft.com/office/drawing/2014/main" id="{599C849E-1E62-7E27-4099-2DEB2C85E99A}"/>
              </a:ext>
            </a:extLst>
          </p:cNvPr>
          <p:cNvSpPr/>
          <p:nvPr userDrawn="1"/>
        </p:nvSpPr>
        <p:spPr>
          <a:xfrm>
            <a:off x="12496799" y="0"/>
            <a:ext cx="2209799" cy="2405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t">
            <a:spAutoFit/>
          </a:bodyPr>
          <a:lstStyle/>
          <a:p>
            <a:pPr algn="l">
              <a:spcAft>
                <a:spcPts val="800"/>
              </a:spcAft>
            </a:pPr>
            <a:r>
              <a:rPr lang="en-US" sz="1100" noProof="0">
                <a:latin typeface="+mj-lt"/>
              </a:rPr>
              <a:t>Change background image</a:t>
            </a:r>
          </a:p>
          <a:p>
            <a:pPr marL="162900" indent="-162900" algn="l">
              <a:spcAft>
                <a:spcPts val="600"/>
              </a:spcAft>
              <a:buFont typeface="+mj-lt"/>
              <a:buAutoNum type="arabicPeriod"/>
            </a:pPr>
            <a:r>
              <a:rPr lang="en-US" sz="1000" noProof="0"/>
              <a:t>Select Design &gt; Format Background.</a:t>
            </a:r>
          </a:p>
          <a:p>
            <a:pPr marL="162900" indent="-162900" algn="l">
              <a:spcAft>
                <a:spcPts val="600"/>
              </a:spcAft>
              <a:buFont typeface="+mj-lt"/>
              <a:buAutoNum type="arabicPeriod"/>
            </a:pPr>
            <a:r>
              <a:rPr lang="en-US" sz="1000" noProof="0"/>
              <a:t>In the Format Background pane, select Picture or texture fill.</a:t>
            </a:r>
          </a:p>
          <a:p>
            <a:pPr marL="162900" indent="-162900" algn="l">
              <a:spcAft>
                <a:spcPts val="600"/>
              </a:spcAft>
              <a:buFont typeface="+mj-lt"/>
              <a:buAutoNum type="arabicPeriod"/>
            </a:pPr>
            <a:r>
              <a:rPr lang="en-US" sz="1000" noProof="0"/>
              <a:t>Select File.</a:t>
            </a:r>
          </a:p>
          <a:p>
            <a:pPr marL="162900" indent="-162900" algn="l">
              <a:spcAft>
                <a:spcPts val="600"/>
              </a:spcAft>
              <a:buFont typeface="+mj-lt"/>
              <a:buAutoNum type="arabicPeriod"/>
            </a:pPr>
            <a:r>
              <a:rPr lang="en-US" sz="1000" noProof="0"/>
              <a:t>In the Insert Picture dialog box, choose the picture you want to use and then select Insert.</a:t>
            </a:r>
          </a:p>
        </p:txBody>
      </p:sp>
    </p:spTree>
    <p:extLst>
      <p:ext uri="{BB962C8B-B14F-4D97-AF65-F5344CB8AC3E}">
        <p14:creationId xmlns:p14="http://schemas.microsoft.com/office/powerpoint/2010/main" val="13099623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Title/chapter, light blue">
    <p:bg>
      <p:bgPr>
        <a:solidFill>
          <a:schemeClr val="accent4"/>
        </a:solidFill>
        <a:effectLst/>
      </p:bgPr>
    </p:bg>
    <p:spTree>
      <p:nvGrpSpPr>
        <p:cNvPr id="1" name=""/>
        <p:cNvGrpSpPr/>
        <p:nvPr/>
      </p:nvGrpSpPr>
      <p:grpSpPr>
        <a:xfrm>
          <a:off x="0" y="0"/>
          <a:ext cx="0" cy="0"/>
          <a:chOff x="0" y="0"/>
          <a:chExt cx="0" cy="0"/>
        </a:xfrm>
      </p:grpSpPr>
      <p:pic>
        <p:nvPicPr>
          <p:cNvPr id="13"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FC84D86F-77A2-B649-9DAB-4D28280CD96F}"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5261522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chapter, image,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75DBF22-A5DA-3B43-92C3-F6BCD51A4216}"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2894732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Title/chapter, sand">
    <p:bg>
      <p:bgPr>
        <a:solidFill>
          <a:schemeClr val="bg2"/>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3B3563A2-9CD9-4FFB-4072-1AE98552F2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0F5ACA-7455-4642-BFE0-35A3360E2D3F}"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9222254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chapter, image,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7029E1-9B44-DE43-98B9-EBAFD8B9E3F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Tree>
    <p:extLst>
      <p:ext uri="{BB962C8B-B14F-4D97-AF65-F5344CB8AC3E}">
        <p14:creationId xmlns:p14="http://schemas.microsoft.com/office/powerpoint/2010/main" val="13037779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Title/chapter, KTH blue">
    <p:bg>
      <p:bgPr>
        <a:solidFill>
          <a:schemeClr val="accent1"/>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BD7C2495-EEC2-B0B4-E314-5E0AAC7DA0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pic>
        <p:nvPicPr>
          <p:cNvPr id="8" name="Bild 7">
            <a:extLst>
              <a:ext uri="{FF2B5EF4-FFF2-40B4-BE49-F238E27FC236}">
                <a16:creationId xmlns:a16="http://schemas.microsoft.com/office/drawing/2014/main" id="{2A6CC77B-C027-6CAF-7D4C-2E3A15A516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EECCBBAF-5C49-D145-9814-61A8103632A9}"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17398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KTH blue">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823D8581-A4D9-BE4A-AEA5-9282CF05EB42}"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pic>
        <p:nvPicPr>
          <p:cNvPr id="9" name="Bild 8">
            <a:extLst>
              <a:ext uri="{FF2B5EF4-FFF2-40B4-BE49-F238E27FC236}">
                <a16:creationId xmlns:a16="http://schemas.microsoft.com/office/drawing/2014/main" id="{B9CCB106-B724-D4FC-9180-F2081684D4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0340062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Title/chapter,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E5884329-1698-379E-55B0-296699708B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08C894E9-0885-714C-A367-BDC2DC59BB9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pic>
        <p:nvPicPr>
          <p:cNvPr id="9" name="Bild 8">
            <a:extLst>
              <a:ext uri="{FF2B5EF4-FFF2-40B4-BE49-F238E27FC236}">
                <a16:creationId xmlns:a16="http://schemas.microsoft.com/office/drawing/2014/main" id="{E3DA9A33-1CAA-3164-6E44-47421CD08E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6406410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navy blu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E926FF3D-704F-D246-9E92-4739AF4BF32C}"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a:t>Presentation footer</a:t>
            </a:r>
          </a:p>
        </p:txBody>
      </p:sp>
      <p:pic>
        <p:nvPicPr>
          <p:cNvPr id="9" name="Bild 8">
            <a:extLst>
              <a:ext uri="{FF2B5EF4-FFF2-40B4-BE49-F238E27FC236}">
                <a16:creationId xmlns:a16="http://schemas.microsoft.com/office/drawing/2014/main" id="{EACB4A23-3C87-4C5A-07DC-8116B46C6C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8390828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1023467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Headline and content, blue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E2AD36EE-D7EC-624A-BB6C-F8DADCB0E6B6}"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145688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Headline and content, sand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CEEB1428-F34F-9743-B7C9-0212F6B2361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796076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Headline and content, light blue ">
    <p:bg>
      <p:bgPr>
        <a:solidFill>
          <a:schemeClr val="accent4"/>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117AD585-73D1-4C4C-9D7C-030D2762589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292146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Headline and content, sand">
    <p:bg>
      <p:bgPr>
        <a:solidFill>
          <a:schemeClr val="bg2"/>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07E8514D-D455-9E46-BC18-4265F6A85EC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299696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4959C9-2F76-B9B0-59E8-58FE65006E5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02AE670-4D80-39DE-5AAA-236D68C5E4FE}"/>
              </a:ext>
            </a:extLst>
          </p:cNvPr>
          <p:cNvSpPr>
            <a:spLocks noGrp="1"/>
          </p:cNvSpPr>
          <p:nvPr>
            <p:ph sz="half" idx="1"/>
          </p:nvPr>
        </p:nvSpPr>
        <p:spPr>
          <a:xfrm>
            <a:off x="600075" y="1795850"/>
            <a:ext cx="5314950" cy="453192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40C6723-9D57-3BE7-0314-142789CF9371}"/>
              </a:ext>
            </a:extLst>
          </p:cNvPr>
          <p:cNvSpPr>
            <a:spLocks noGrp="1"/>
          </p:cNvSpPr>
          <p:nvPr>
            <p:ph sz="half" idx="2"/>
          </p:nvPr>
        </p:nvSpPr>
        <p:spPr>
          <a:xfrm>
            <a:off x="6275388" y="1795851"/>
            <a:ext cx="5314950" cy="453192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2533F65-F144-E57C-127B-9A8D7ABE671A}"/>
              </a:ext>
            </a:extLst>
          </p:cNvPr>
          <p:cNvSpPr>
            <a:spLocks noGrp="1"/>
          </p:cNvSpPr>
          <p:nvPr>
            <p:ph type="dt" sz="half" idx="10"/>
          </p:nvPr>
        </p:nvSpPr>
        <p:spPr/>
        <p:txBody>
          <a:bodyPr/>
          <a:lstStyle/>
          <a:p>
            <a:fld id="{A67A58AE-A0B6-FF4E-B30B-64917FEAC316}" type="datetime1">
              <a:rPr lang="sv-SE" smtClean="0"/>
              <a:t>2026-10-02</a:t>
            </a:fld>
            <a:endParaRPr lang="sv-SE"/>
          </a:p>
        </p:txBody>
      </p:sp>
      <p:sp>
        <p:nvSpPr>
          <p:cNvPr id="6" name="Platshållare för sidfot 5">
            <a:extLst>
              <a:ext uri="{FF2B5EF4-FFF2-40B4-BE49-F238E27FC236}">
                <a16:creationId xmlns:a16="http://schemas.microsoft.com/office/drawing/2014/main" id="{F6C0DB15-F374-5A00-4880-4AA76C675F94}"/>
              </a:ext>
            </a:extLst>
          </p:cNvPr>
          <p:cNvSpPr>
            <a:spLocks noGrp="1"/>
          </p:cNvSpPr>
          <p:nvPr>
            <p:ph type="ftr" sz="quarter" idx="11"/>
          </p:nvPr>
        </p:nvSpPr>
        <p:spPr/>
        <p:txBody>
          <a:bodyPr/>
          <a:lstStyle/>
          <a:p>
            <a:r>
              <a:rPr lang="sv-SE"/>
              <a:t>Presentation footer</a:t>
            </a:r>
          </a:p>
        </p:txBody>
      </p:sp>
      <p:sp>
        <p:nvSpPr>
          <p:cNvPr id="7" name="Platshållare för bildnummer 6">
            <a:extLst>
              <a:ext uri="{FF2B5EF4-FFF2-40B4-BE49-F238E27FC236}">
                <a16:creationId xmlns:a16="http://schemas.microsoft.com/office/drawing/2014/main" id="{12539EF3-2889-FC04-31FC-8AF48EAFC002}"/>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6771181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parts, subheader">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C63C1EB8-E569-DA98-4D95-5FC12FB4C459}"/>
              </a:ext>
            </a:extLst>
          </p:cNvPr>
          <p:cNvSpPr>
            <a:spLocks noGrp="1"/>
          </p:cNvSpPr>
          <p:nvPr>
            <p:ph type="title"/>
          </p:nvPr>
        </p:nvSpPr>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DE1978A-D59D-BEB3-3574-B37CA68E4323}"/>
              </a:ext>
            </a:extLst>
          </p:cNvPr>
          <p:cNvSpPr>
            <a:spLocks noGrp="1"/>
          </p:cNvSpPr>
          <p:nvPr>
            <p:ph type="body" idx="1"/>
          </p:nvPr>
        </p:nvSpPr>
        <p:spPr>
          <a:xfrm>
            <a:off x="600075"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FDE66B4-4491-C676-4004-9327D92F0111}"/>
              </a:ext>
            </a:extLst>
          </p:cNvPr>
          <p:cNvSpPr>
            <a:spLocks noGrp="1"/>
          </p:cNvSpPr>
          <p:nvPr>
            <p:ph sz="half" idx="2"/>
          </p:nvPr>
        </p:nvSpPr>
        <p:spPr>
          <a:xfrm>
            <a:off x="600075" y="2179165"/>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55884CC-21E7-90D7-61AB-0459599D097A}"/>
              </a:ext>
            </a:extLst>
          </p:cNvPr>
          <p:cNvSpPr>
            <a:spLocks noGrp="1"/>
          </p:cNvSpPr>
          <p:nvPr>
            <p:ph type="body" sz="quarter" idx="3"/>
          </p:nvPr>
        </p:nvSpPr>
        <p:spPr>
          <a:xfrm>
            <a:off x="6275388"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9A9E6FC-CBB8-1BD8-F388-D4BAEC7E1F13}"/>
              </a:ext>
            </a:extLst>
          </p:cNvPr>
          <p:cNvSpPr>
            <a:spLocks noGrp="1"/>
          </p:cNvSpPr>
          <p:nvPr>
            <p:ph sz="quarter" idx="4"/>
          </p:nvPr>
        </p:nvSpPr>
        <p:spPr>
          <a:xfrm>
            <a:off x="6275388" y="2179163"/>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AFDD56A-1297-3792-8143-D555882FE2CA}"/>
              </a:ext>
            </a:extLst>
          </p:cNvPr>
          <p:cNvSpPr>
            <a:spLocks noGrp="1"/>
          </p:cNvSpPr>
          <p:nvPr>
            <p:ph type="dt" sz="half" idx="10"/>
          </p:nvPr>
        </p:nvSpPr>
        <p:spPr/>
        <p:txBody>
          <a:bodyPr/>
          <a:lstStyle/>
          <a:p>
            <a:fld id="{3626A2DA-BD88-784C-A132-57FFB928491A}" type="datetime1">
              <a:rPr lang="sv-SE" smtClean="0"/>
              <a:t>2026-10-02</a:t>
            </a:fld>
            <a:endParaRPr lang="sv-SE"/>
          </a:p>
        </p:txBody>
      </p:sp>
      <p:sp>
        <p:nvSpPr>
          <p:cNvPr id="8" name="Platshållare för sidfot 7">
            <a:extLst>
              <a:ext uri="{FF2B5EF4-FFF2-40B4-BE49-F238E27FC236}">
                <a16:creationId xmlns:a16="http://schemas.microsoft.com/office/drawing/2014/main" id="{A57BD6EF-A167-CE86-7A77-2162641605FD}"/>
              </a:ext>
            </a:extLst>
          </p:cNvPr>
          <p:cNvSpPr>
            <a:spLocks noGrp="1"/>
          </p:cNvSpPr>
          <p:nvPr>
            <p:ph type="ftr" sz="quarter" idx="11"/>
          </p:nvPr>
        </p:nvSpPr>
        <p:spPr/>
        <p:txBody>
          <a:bodyPr/>
          <a:lstStyle/>
          <a:p>
            <a:r>
              <a:rPr lang="sv-SE"/>
              <a:t>Presentation footer</a:t>
            </a:r>
          </a:p>
        </p:txBody>
      </p:sp>
      <p:sp>
        <p:nvSpPr>
          <p:cNvPr id="9" name="Platshållare för bildnummer 8">
            <a:extLst>
              <a:ext uri="{FF2B5EF4-FFF2-40B4-BE49-F238E27FC236}">
                <a16:creationId xmlns:a16="http://schemas.microsoft.com/office/drawing/2014/main" id="{CDB4B22B-EE55-F7F6-4734-928F7B66EC5D}"/>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710554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B9D78B8-14EA-7C8B-0F6E-5FC0A61A7676}"/>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6" name="Platshållare för innehåll 2">
            <a:extLst>
              <a:ext uri="{FF2B5EF4-FFF2-40B4-BE49-F238E27FC236}">
                <a16:creationId xmlns:a16="http://schemas.microsoft.com/office/drawing/2014/main" id="{C8E71948-DDFC-93D6-07D4-FA5E9923A9C4}"/>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2">
            <a:extLst>
              <a:ext uri="{FF2B5EF4-FFF2-40B4-BE49-F238E27FC236}">
                <a16:creationId xmlns:a16="http://schemas.microsoft.com/office/drawing/2014/main" id="{A51C4AA9-7CC2-70C9-89B3-A18AC9ECAA3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AC15C714-122B-4048-9D2D-1F5A3BEA504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17764458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light blue">
    <p:bg>
      <p:bgPr>
        <a:solidFill>
          <a:schemeClr val="accent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3CE53B21-3BB0-7776-1C8F-1457093473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0" name="Rubrik 1">
            <a:extLst>
              <a:ext uri="{FF2B5EF4-FFF2-40B4-BE49-F238E27FC236}">
                <a16:creationId xmlns:a16="http://schemas.microsoft.com/office/drawing/2014/main" id="{70BAD773-C5A8-1DD6-DAEF-296346C1E1B4}"/>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8" name="Platshållare för innehåll 1">
            <a:extLst>
              <a:ext uri="{FF2B5EF4-FFF2-40B4-BE49-F238E27FC236}">
                <a16:creationId xmlns:a16="http://schemas.microsoft.com/office/drawing/2014/main" id="{9E21FC13-6345-3248-A947-DE8A8903EE8D}"/>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Rubrik 2">
            <a:extLst>
              <a:ext uri="{FF2B5EF4-FFF2-40B4-BE49-F238E27FC236}">
                <a16:creationId xmlns:a16="http://schemas.microsoft.com/office/drawing/2014/main" id="{45E054D9-4635-C7AD-5248-012C9290BBA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9" name="Platshållare för innehåll 2">
            <a:extLst>
              <a:ext uri="{FF2B5EF4-FFF2-40B4-BE49-F238E27FC236}">
                <a16:creationId xmlns:a16="http://schemas.microsoft.com/office/drawing/2014/main" id="{08973148-6FE0-2E5B-CDAC-B5A8EFA5DCA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EE5E874D-60F8-8B45-B36B-3029A6FA7FCB}"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4607882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D98A3471-E78E-5A25-CDCD-A70A1BA88D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A2A70668-AB85-7E63-22C0-B9431D72BC07}"/>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65773533-9418-9BC8-07BE-DE1982D8EE15}"/>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592051F6-14B7-8364-56E9-FC036767257B}"/>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F2B79C1-A27F-5DA9-D1F0-FC96C9A68BC7}"/>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7FE3A002-8AA0-194E-81B1-1ADE5B52840E}"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6282973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KTH blue">
    <p:bg>
      <p:bgPr>
        <a:solidFill>
          <a:schemeClr val="accent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83C6AD54-EED3-3960-39F1-6C44C49ED2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3B85E6DD-F8DF-4BBD-E46A-52EC6D703C63}"/>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3" name="Platshållare för innehåll 1">
            <a:extLst>
              <a:ext uri="{FF2B5EF4-FFF2-40B4-BE49-F238E27FC236}">
                <a16:creationId xmlns:a16="http://schemas.microsoft.com/office/drawing/2014/main" id="{DD1CE06C-E8A4-9360-B155-3B7D11D411E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CC32D746-BC2A-D4E0-4FDE-8026A3339744}"/>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0B6CAC2E-851A-9B60-91F5-AEEA25AB753E}"/>
              </a:ext>
            </a:extLst>
          </p:cNvPr>
          <p:cNvSpPr>
            <a:spLocks noGrp="1"/>
          </p:cNvSpPr>
          <p:nvPr>
            <p:ph sz="half" idx="13"/>
          </p:nvPr>
        </p:nvSpPr>
        <p:spPr>
          <a:xfrm>
            <a:off x="6661947" y="2281473"/>
            <a:ext cx="4928391" cy="4046300"/>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B003E109-5503-A446-83DE-4F0349794E27}"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6622571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ison, navy blue">
    <p:bg>
      <p:bgPr>
        <a:solidFill>
          <a:schemeClr val="tx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4BFF3707-BCF8-3B40-4A6E-BB485A3058D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7E30C4E1-FD13-FB51-43E8-4F36CF652781}"/>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3" name="Platshållare för innehåll 1">
            <a:extLst>
              <a:ext uri="{FF2B5EF4-FFF2-40B4-BE49-F238E27FC236}">
                <a16:creationId xmlns:a16="http://schemas.microsoft.com/office/drawing/2014/main" id="{E649F8F8-B8DB-7C5C-A600-75F519BA5D5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D24132AE-47F1-716B-6975-B6DE84BD7143}"/>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C2860E0A-4616-275E-6EEB-5B0EBBD9F7E3}"/>
              </a:ext>
            </a:extLst>
          </p:cNvPr>
          <p:cNvSpPr>
            <a:spLocks noGrp="1"/>
          </p:cNvSpPr>
          <p:nvPr>
            <p:ph sz="half" idx="13"/>
          </p:nvPr>
        </p:nvSpPr>
        <p:spPr>
          <a:xfrm>
            <a:off x="6661947" y="2281473"/>
            <a:ext cx="4928391" cy="4046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1F9706F9-3770-3C47-9C0E-E405B1F87DBD}"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1957510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rgbClr val="C7EBBA"/>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3C498978-27A1-BC36-D1C0-F12E64FC5C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58CDF499-9790-E8A2-3B44-8DDFA267A94F}"/>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86430320-1A4F-412F-300A-456151767E30}"/>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9B510906-94F4-6B14-FDC7-76CDBAF81A1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334025BC-079F-EA86-F798-CAD6618E645E}"/>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8E503FC7-D8F6-4243-8CCB-9A739180F56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3506140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teal">
    <p:bg>
      <p:bgPr>
        <a:solidFill>
          <a:srgbClr val="B2E0E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925A3E22-BA62-7F69-450C-20B52F594B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E1E07B9C-02BD-AC56-ABC5-455CEBB24ACF}"/>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22D67319-CD30-B99B-C636-4905BD0CE9D9}"/>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FE151B58-3B63-330E-7BE5-9A36F8D82000}"/>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1BA7EFEF-D6C1-C9F7-8504-107188FC0566}"/>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9719EDF7-C24A-7E4C-9EBB-98C778ECC35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8698268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mparison, red">
    <p:bg>
      <p:bgPr>
        <a:solidFill>
          <a:srgbClr val="FFCCC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0A12FA56-217E-78A9-0201-C28109AB8E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214F56B9-DEF6-409D-736C-E96172170452}"/>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C0ECC4A3-C076-B625-7E77-9DE3F047B9BB}"/>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0A9AF8D0-B58B-0439-D162-96136F7DA0C7}"/>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C163C54-5959-5606-C36B-9E364C931E73}"/>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DB96772-CADE-B345-804B-3DF93A11AE0A}"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7467271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mparison, yellow">
    <p:bg>
      <p:bgPr>
        <a:solidFill>
          <a:srgbClr val="FFF0B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 6">
            <a:extLst>
              <a:ext uri="{FF2B5EF4-FFF2-40B4-BE49-F238E27FC236}">
                <a16:creationId xmlns:a16="http://schemas.microsoft.com/office/drawing/2014/main" id="{A5D08FD5-CEDA-760E-6063-D0EA59B0D6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F9485CCE-1723-48F8-36F7-B271C8911C85}"/>
              </a:ext>
            </a:extLst>
          </p:cNvPr>
          <p:cNvSpPr>
            <a:spLocks noGrp="1"/>
          </p:cNvSpPr>
          <p:nvPr>
            <p:ph type="title"/>
          </p:nvPr>
        </p:nvSpPr>
        <p:spPr>
          <a:xfrm>
            <a:off x="600076" y="1095632"/>
            <a:ext cx="4929982" cy="977612"/>
          </a:xfrm>
        </p:spPr>
        <p:txBody>
          <a:bodyPr/>
          <a:lstStyle/>
          <a:p>
            <a:r>
              <a:rPr lang="sv-SE"/>
              <a:t>Klicka här för att ändra mall för rubrikformat</a:t>
            </a:r>
          </a:p>
        </p:txBody>
      </p:sp>
      <p:sp>
        <p:nvSpPr>
          <p:cNvPr id="11" name="Platshållare för innehåll 1">
            <a:extLst>
              <a:ext uri="{FF2B5EF4-FFF2-40B4-BE49-F238E27FC236}">
                <a16:creationId xmlns:a16="http://schemas.microsoft.com/office/drawing/2014/main" id="{020AD7BA-30E7-614D-F529-872AA9BB7A1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2">
            <a:extLst>
              <a:ext uri="{FF2B5EF4-FFF2-40B4-BE49-F238E27FC236}">
                <a16:creationId xmlns:a16="http://schemas.microsoft.com/office/drawing/2014/main" id="{976FF026-F97C-9444-5B6A-C4AF50690ADD}"/>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93803107-D46C-D12D-AAD7-E84641384E1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69F8B43-28B6-0949-93DC-6B291391CFD4}" type="datetime1">
              <a:rPr lang="sv-SE" smtClean="0"/>
              <a:t>2026-10-02</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41281716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eadline and 1 imag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4" y="1919288"/>
            <a:ext cx="10990263"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450A6BD-1EFB-BD42-9DC0-F0A6BEB4C27D}"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771970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ADBDFCF2-2839-8D4F-B5E5-9B488CE2E4EE}"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2505711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text 2">
            <a:extLst>
              <a:ext uri="{FF2B5EF4-FFF2-40B4-BE49-F238E27FC236}">
                <a16:creationId xmlns:a16="http://schemas.microsoft.com/office/drawing/2014/main" id="{BC674729-23CB-CE55-418D-9B4DA58EC148}"/>
              </a:ext>
            </a:extLst>
          </p:cNvPr>
          <p:cNvSpPr>
            <a:spLocks noGrp="1"/>
          </p:cNvSpPr>
          <p:nvPr>
            <p:ph type="body" sz="quarter" idx="16"/>
          </p:nvPr>
        </p:nvSpPr>
        <p:spPr>
          <a:xfrm>
            <a:off x="600075"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3">
            <a:extLst>
              <a:ext uri="{FF2B5EF4-FFF2-40B4-BE49-F238E27FC236}">
                <a16:creationId xmlns:a16="http://schemas.microsoft.com/office/drawing/2014/main" id="{4E2E81CD-B9BA-4D4B-D687-9453DEF10687}"/>
              </a:ext>
            </a:extLst>
          </p:cNvPr>
          <p:cNvSpPr>
            <a:spLocks noGrp="1"/>
          </p:cNvSpPr>
          <p:nvPr>
            <p:ph type="body" sz="quarter" idx="17"/>
          </p:nvPr>
        </p:nvSpPr>
        <p:spPr>
          <a:xfrm>
            <a:off x="6275388"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47A9746E-62D8-944D-99B0-D98695592DC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8494362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EC42A3C6-0141-7544-8502-44E44E5AD51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2212475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E8F9620A-7B37-2787-0C61-0CB4A6519E3C}"/>
              </a:ext>
            </a:extLst>
          </p:cNvPr>
          <p:cNvSpPr>
            <a:spLocks noGrp="1"/>
          </p:cNvSpPr>
          <p:nvPr>
            <p:ph type="body" sz="quarter" idx="16"/>
          </p:nvPr>
        </p:nvSpPr>
        <p:spPr>
          <a:xfrm>
            <a:off x="600075"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1" name="Platshållare för text 3">
            <a:extLst>
              <a:ext uri="{FF2B5EF4-FFF2-40B4-BE49-F238E27FC236}">
                <a16:creationId xmlns:a16="http://schemas.microsoft.com/office/drawing/2014/main" id="{81E59C72-4325-9697-1B8F-6876044359F2}"/>
              </a:ext>
            </a:extLst>
          </p:cNvPr>
          <p:cNvSpPr>
            <a:spLocks noGrp="1"/>
          </p:cNvSpPr>
          <p:nvPr>
            <p:ph type="body" sz="quarter" idx="17"/>
          </p:nvPr>
        </p:nvSpPr>
        <p:spPr>
          <a:xfrm>
            <a:off x="4383881"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2" name="Platshållare för text 4">
            <a:extLst>
              <a:ext uri="{FF2B5EF4-FFF2-40B4-BE49-F238E27FC236}">
                <a16:creationId xmlns:a16="http://schemas.microsoft.com/office/drawing/2014/main" id="{04B71E10-09CE-4F1F-5969-3DD959F0102C}"/>
              </a:ext>
            </a:extLst>
          </p:cNvPr>
          <p:cNvSpPr>
            <a:spLocks noGrp="1"/>
          </p:cNvSpPr>
          <p:nvPr>
            <p:ph type="body" sz="quarter" idx="18"/>
          </p:nvPr>
        </p:nvSpPr>
        <p:spPr>
          <a:xfrm>
            <a:off x="8167687"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5A8E03F6-2D99-9C4F-8DF5-D169CFDD1A0C}"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8896163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eadline and 4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8AF63115-71BE-3E46-BB5A-A4600F1506C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12995614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eadline and 4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D90C2B5D-CFFA-002C-8403-A5BA4FD6C513}"/>
              </a:ext>
            </a:extLst>
          </p:cNvPr>
          <p:cNvSpPr>
            <a:spLocks noGrp="1"/>
          </p:cNvSpPr>
          <p:nvPr>
            <p:ph type="body" sz="quarter" idx="17"/>
          </p:nvPr>
        </p:nvSpPr>
        <p:spPr>
          <a:xfrm>
            <a:off x="600075"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Platshållare för text 3">
            <a:extLst>
              <a:ext uri="{FF2B5EF4-FFF2-40B4-BE49-F238E27FC236}">
                <a16:creationId xmlns:a16="http://schemas.microsoft.com/office/drawing/2014/main" id="{F4E32133-1B05-00E9-FC72-16105F20E5D8}"/>
              </a:ext>
            </a:extLst>
          </p:cNvPr>
          <p:cNvSpPr>
            <a:spLocks noGrp="1"/>
          </p:cNvSpPr>
          <p:nvPr>
            <p:ph type="body" sz="quarter" idx="18"/>
          </p:nvPr>
        </p:nvSpPr>
        <p:spPr>
          <a:xfrm>
            <a:off x="3446727"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5" name="Platshållare för text 4">
            <a:extLst>
              <a:ext uri="{FF2B5EF4-FFF2-40B4-BE49-F238E27FC236}">
                <a16:creationId xmlns:a16="http://schemas.microsoft.com/office/drawing/2014/main" id="{9FBEA034-4378-57AD-9BAA-D23952A616CE}"/>
              </a:ext>
            </a:extLst>
          </p:cNvPr>
          <p:cNvSpPr>
            <a:spLocks noGrp="1"/>
          </p:cNvSpPr>
          <p:nvPr>
            <p:ph type="body" sz="quarter" idx="19"/>
          </p:nvPr>
        </p:nvSpPr>
        <p:spPr>
          <a:xfrm>
            <a:off x="6293379"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6" name="Platshållare för text 5">
            <a:extLst>
              <a:ext uri="{FF2B5EF4-FFF2-40B4-BE49-F238E27FC236}">
                <a16:creationId xmlns:a16="http://schemas.microsoft.com/office/drawing/2014/main" id="{06D592E5-8C13-50D1-1CCC-8F6917A28780}"/>
              </a:ext>
            </a:extLst>
          </p:cNvPr>
          <p:cNvSpPr>
            <a:spLocks noGrp="1"/>
          </p:cNvSpPr>
          <p:nvPr>
            <p:ph type="body" sz="quarter" idx="20"/>
          </p:nvPr>
        </p:nvSpPr>
        <p:spPr>
          <a:xfrm>
            <a:off x="9140030"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09FED66-59CE-6445-BA05-B37954B8CE4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2658215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8C332B6B-9A86-944B-B689-8453757791DF}"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2877089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eadline only, light blue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957E16A-1246-F744-BDA8-D5896FB385F8}"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2CD49F62-B17F-4256-87E8-B48CEC1AEC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26951842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line only, sand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68888E78-A3E8-2E47-A37C-B0DACC4AC38C}"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70BC9548-E26C-77A2-1994-5B2D723366A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35845455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line only,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AC1801B8-2ABD-E645-B0F3-2F4D3FFFF5AE}"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C21FC7DD-9D09-44CA-0597-9DEB74E2004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8840995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eadline only,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64FA935-6078-184F-946C-D8B2130A7BC4}" type="datetime1">
              <a:rPr lang="sv-SE" smtClean="0"/>
              <a:t>2026-10-02</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B0E08DE0-7713-2F89-9CAE-718563F453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13186877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B35DBFB-5CDF-E32D-0562-6D92213809A1}"/>
              </a:ext>
            </a:extLst>
          </p:cNvPr>
          <p:cNvSpPr>
            <a:spLocks noGrp="1"/>
          </p:cNvSpPr>
          <p:nvPr>
            <p:ph type="dt" sz="half" idx="10"/>
          </p:nvPr>
        </p:nvSpPr>
        <p:spPr/>
        <p:txBody>
          <a:bodyPr/>
          <a:lstStyle/>
          <a:p>
            <a:fld id="{878DDE6C-6786-8C48-9317-AF0776715ACF}" type="datetime1">
              <a:rPr lang="sv-SE" smtClean="0"/>
              <a:t>2026-10-02</a:t>
            </a:fld>
            <a:endParaRPr lang="sv-SE"/>
          </a:p>
        </p:txBody>
      </p:sp>
      <p:sp>
        <p:nvSpPr>
          <p:cNvPr id="3" name="Platshållare för sidfot 2">
            <a:extLst>
              <a:ext uri="{FF2B5EF4-FFF2-40B4-BE49-F238E27FC236}">
                <a16:creationId xmlns:a16="http://schemas.microsoft.com/office/drawing/2014/main" id="{9757DD51-31A9-0B97-878B-DC725BEF456D}"/>
              </a:ext>
            </a:extLst>
          </p:cNvPr>
          <p:cNvSpPr>
            <a:spLocks noGrp="1"/>
          </p:cNvSpPr>
          <p:nvPr>
            <p:ph type="ftr" sz="quarter" idx="11"/>
          </p:nvPr>
        </p:nvSpPr>
        <p:spPr/>
        <p:txBody>
          <a:bodyPr/>
          <a:lstStyle/>
          <a:p>
            <a:r>
              <a:rPr lang="sv-SE"/>
              <a:t>Presentation footer</a:t>
            </a:r>
          </a:p>
        </p:txBody>
      </p:sp>
      <p:sp>
        <p:nvSpPr>
          <p:cNvPr id="4" name="Platshållare för bildnummer 3">
            <a:extLst>
              <a:ext uri="{FF2B5EF4-FFF2-40B4-BE49-F238E27FC236}">
                <a16:creationId xmlns:a16="http://schemas.microsoft.com/office/drawing/2014/main" id="{49810C51-F518-224E-FB91-8421FD7D6879}"/>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1738463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Headline and content,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5" y="1366838"/>
            <a:ext cx="10990263" cy="49593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9928808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eadline only,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46301220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2026-10-02</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B31C6E16-A8C5-A850-CB5B-D4A530D7DE2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4EDED1D2-CC81-27E6-259D-AC4805594BE1}"/>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21869222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Logo, navy blue">
    <p:bg>
      <p:bgPr>
        <a:solidFill>
          <a:schemeClr val="tx2"/>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2BABC24-2A82-014C-9256-A51302708EE4}" type="datetime1">
              <a:rPr lang="sv-SE" smtClean="0"/>
              <a:t>2026-10-02</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0D27DED8-EA09-1EA2-8C8D-DCB1C9F0377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004E1202-DA06-9B02-2B87-6713C953C357}"/>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31619749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How to use template">
    <p:spTree>
      <p:nvGrpSpPr>
        <p:cNvPr id="1" name=""/>
        <p:cNvGrpSpPr/>
        <p:nvPr/>
      </p:nvGrpSpPr>
      <p:grpSpPr>
        <a:xfrm>
          <a:off x="0" y="0"/>
          <a:ext cx="0" cy="0"/>
          <a:chOff x="0" y="0"/>
          <a:chExt cx="0" cy="0"/>
        </a:xfrm>
      </p:grpSpPr>
      <p:grpSp>
        <p:nvGrpSpPr>
          <p:cNvPr id="16" name="Grupp 15">
            <a:extLst>
              <a:ext uri="{FF2B5EF4-FFF2-40B4-BE49-F238E27FC236}">
                <a16:creationId xmlns:a16="http://schemas.microsoft.com/office/drawing/2014/main" id="{CE19B76B-69BE-2CE8-2691-D7F57CA2A986}"/>
              </a:ext>
            </a:extLst>
          </p:cNvPr>
          <p:cNvGrpSpPr>
            <a:grpSpLocks noChangeAspect="1"/>
          </p:cNvGrpSpPr>
          <p:nvPr userDrawn="1"/>
        </p:nvGrpSpPr>
        <p:grpSpPr>
          <a:xfrm>
            <a:off x="2347236" y="2028884"/>
            <a:ext cx="1806522" cy="3150398"/>
            <a:chOff x="3971925" y="-1798194"/>
            <a:chExt cx="6248400" cy="10896600"/>
          </a:xfrm>
        </p:grpSpPr>
        <p:pic>
          <p:nvPicPr>
            <p:cNvPr id="13" name="Bildobjekt 12" descr="En bild som visar text, skärmbild, programvara, diagram&#10;&#10;Automatiskt genererad beskrivning">
              <a:extLst>
                <a:ext uri="{FF2B5EF4-FFF2-40B4-BE49-F238E27FC236}">
                  <a16:creationId xmlns:a16="http://schemas.microsoft.com/office/drawing/2014/main" id="{77182B8F-9D5B-E130-993A-698BFACD821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71925" y="3650106"/>
              <a:ext cx="6248400" cy="5448300"/>
            </a:xfrm>
            <a:prstGeom prst="rect">
              <a:avLst/>
            </a:prstGeom>
          </p:spPr>
        </p:pic>
        <p:pic>
          <p:nvPicPr>
            <p:cNvPr id="15" name="Bildobjekt 14" descr="En bild som visar text, skärmbild, programvara, Datorikon&#10;&#10;Automatiskt genererad beskrivning">
              <a:extLst>
                <a:ext uri="{FF2B5EF4-FFF2-40B4-BE49-F238E27FC236}">
                  <a16:creationId xmlns:a16="http://schemas.microsoft.com/office/drawing/2014/main" id="{7DA50AB1-F7A2-EBC7-FB82-E0BBB147318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971925" y="-1798194"/>
              <a:ext cx="6248400" cy="5448300"/>
            </a:xfrm>
            <a:prstGeom prst="rect">
              <a:avLst/>
            </a:prstGeom>
          </p:spPr>
        </p:pic>
      </p:grpSp>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77AA192B-9140-F746-B429-ACF197DC5439}" type="datetime1">
              <a:rPr lang="sv-SE" smtClean="0"/>
              <a:t>2026-10-02</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7" name="textruta 6">
            <a:extLst>
              <a:ext uri="{FF2B5EF4-FFF2-40B4-BE49-F238E27FC236}">
                <a16:creationId xmlns:a16="http://schemas.microsoft.com/office/drawing/2014/main" id="{90ED1EC6-276A-A06E-A517-156B8EACE0DE}"/>
              </a:ext>
            </a:extLst>
          </p:cNvPr>
          <p:cNvSpPr txBox="1"/>
          <p:nvPr userDrawn="1"/>
        </p:nvSpPr>
        <p:spPr>
          <a:xfrm>
            <a:off x="600076" y="1046036"/>
            <a:ext cx="10991850" cy="796252"/>
          </a:xfrm>
          <a:prstGeom prst="rect">
            <a:avLst/>
          </a:prstGeom>
          <a:noFill/>
        </p:spPr>
        <p:txBody>
          <a:bodyPr wrap="square" anchor="t">
            <a:noAutofit/>
          </a:bodyPr>
          <a:lstStyle/>
          <a:p>
            <a:r>
              <a:rPr lang="en-US" sz="3600" b="1" noProof="0">
                <a:solidFill>
                  <a:schemeClr val="tx2"/>
                </a:solidFill>
                <a:latin typeface="+mj-lt"/>
              </a:rPr>
              <a:t>How to use this template</a:t>
            </a:r>
          </a:p>
        </p:txBody>
      </p:sp>
      <p:sp>
        <p:nvSpPr>
          <p:cNvPr id="6" name="textruta 5">
            <a:extLst>
              <a:ext uri="{FF2B5EF4-FFF2-40B4-BE49-F238E27FC236}">
                <a16:creationId xmlns:a16="http://schemas.microsoft.com/office/drawing/2014/main" id="{A169F84A-F3A8-EFE5-7C9A-F2537DED6605}"/>
              </a:ext>
            </a:extLst>
          </p:cNvPr>
          <p:cNvSpPr txBox="1"/>
          <p:nvPr userDrawn="1"/>
        </p:nvSpPr>
        <p:spPr>
          <a:xfrm>
            <a:off x="716536" y="2472816"/>
            <a:ext cx="1469735" cy="723275"/>
          </a:xfrm>
          <a:prstGeom prst="rect">
            <a:avLst/>
          </a:prstGeom>
          <a:noFill/>
        </p:spPr>
        <p:txBody>
          <a:bodyPr wrap="square" lIns="0" tIns="0" rIns="0" bIns="0" rtlCol="0">
            <a:spAutoFit/>
          </a:bodyPr>
          <a:lstStyle/>
          <a:p>
            <a:pPr>
              <a:spcAft>
                <a:spcPts val="600"/>
              </a:spcAft>
            </a:pPr>
            <a:r>
              <a:rPr lang="en-US" sz="1000" b="1" noProof="0">
                <a:solidFill>
                  <a:schemeClr val="tx2"/>
                </a:solidFill>
              </a:rPr>
              <a:t>Slide templates</a:t>
            </a:r>
          </a:p>
          <a:p>
            <a:pPr>
              <a:spcAft>
                <a:spcPts val="600"/>
              </a:spcAft>
            </a:pPr>
            <a:r>
              <a:rPr lang="en-US" sz="800" noProof="0"/>
              <a:t>Click on </a:t>
            </a:r>
            <a:r>
              <a:rPr lang="en-US" sz="800" i="1" noProof="0"/>
              <a:t>New slide</a:t>
            </a:r>
            <a:r>
              <a:rPr lang="en-US" sz="800" noProof="0"/>
              <a:t> to see the templates various template slide. Choose one to suite </a:t>
            </a:r>
            <a:br>
              <a:rPr lang="en-US" sz="800" noProof="0"/>
            </a:br>
            <a:r>
              <a:rPr lang="en-US" sz="800" noProof="0"/>
              <a:t>your content.</a:t>
            </a:r>
          </a:p>
        </p:txBody>
      </p:sp>
      <p:sp>
        <p:nvSpPr>
          <p:cNvPr id="8" name="textruta 7">
            <a:extLst>
              <a:ext uri="{FF2B5EF4-FFF2-40B4-BE49-F238E27FC236}">
                <a16:creationId xmlns:a16="http://schemas.microsoft.com/office/drawing/2014/main" id="{768BCC39-F9DA-DF60-4025-17B6E0131556}"/>
              </a:ext>
            </a:extLst>
          </p:cNvPr>
          <p:cNvSpPr txBox="1"/>
          <p:nvPr userDrawn="1"/>
        </p:nvSpPr>
        <p:spPr>
          <a:xfrm>
            <a:off x="716537" y="3685917"/>
            <a:ext cx="1469735" cy="692497"/>
          </a:xfrm>
          <a:prstGeom prst="rect">
            <a:avLst/>
          </a:prstGeom>
          <a:noFill/>
        </p:spPr>
        <p:txBody>
          <a:bodyPr wrap="square" lIns="0" tIns="0" rIns="0" bIns="0" rtlCol="0">
            <a:spAutoFit/>
          </a:bodyPr>
          <a:lstStyle/>
          <a:p>
            <a:pPr>
              <a:spcAft>
                <a:spcPts val="600"/>
              </a:spcAft>
            </a:pPr>
            <a:r>
              <a:rPr lang="en-US" sz="800" b="1" noProof="0">
                <a:solidFill>
                  <a:schemeClr val="tx2"/>
                </a:solidFill>
              </a:rPr>
              <a:t>Layout</a:t>
            </a:r>
          </a:p>
          <a:p>
            <a:pPr>
              <a:spcAft>
                <a:spcPts val="600"/>
              </a:spcAft>
            </a:pPr>
            <a:r>
              <a:rPr lang="en-US" sz="800" noProof="0"/>
              <a:t>If you’d like to change slide template on an existing slide, click on </a:t>
            </a:r>
            <a:r>
              <a:rPr lang="en-US" sz="800" i="1" noProof="0"/>
              <a:t>Layout</a:t>
            </a:r>
            <a:r>
              <a:rPr lang="en-US" sz="800" noProof="0"/>
              <a:t> and select a new template. </a:t>
            </a:r>
          </a:p>
        </p:txBody>
      </p:sp>
      <p:sp>
        <p:nvSpPr>
          <p:cNvPr id="9" name="textruta 8">
            <a:extLst>
              <a:ext uri="{FF2B5EF4-FFF2-40B4-BE49-F238E27FC236}">
                <a16:creationId xmlns:a16="http://schemas.microsoft.com/office/drawing/2014/main" id="{F266C024-6842-2553-28D2-931168DE2970}"/>
              </a:ext>
            </a:extLst>
          </p:cNvPr>
          <p:cNvSpPr txBox="1"/>
          <p:nvPr userDrawn="1"/>
        </p:nvSpPr>
        <p:spPr>
          <a:xfrm>
            <a:off x="716536" y="4881301"/>
            <a:ext cx="1469735" cy="569387"/>
          </a:xfrm>
          <a:prstGeom prst="rect">
            <a:avLst/>
          </a:prstGeom>
          <a:noFill/>
        </p:spPr>
        <p:txBody>
          <a:bodyPr wrap="square" lIns="0" tIns="0" rIns="0" bIns="0" rtlCol="0">
            <a:spAutoFit/>
          </a:bodyPr>
          <a:lstStyle/>
          <a:p>
            <a:pPr>
              <a:spcAft>
                <a:spcPts val="600"/>
              </a:spcAft>
            </a:pPr>
            <a:r>
              <a:rPr lang="en-US" sz="800" b="1" noProof="0">
                <a:solidFill>
                  <a:schemeClr val="tx2"/>
                </a:solidFill>
              </a:rPr>
              <a:t>Reset</a:t>
            </a:r>
          </a:p>
          <a:p>
            <a:pPr>
              <a:spcAft>
                <a:spcPts val="600"/>
              </a:spcAft>
            </a:pPr>
            <a:r>
              <a:rPr lang="en-US" sz="800" noProof="0"/>
              <a:t>Reset a slide to the slide templates design by </a:t>
            </a:r>
            <a:br>
              <a:rPr lang="en-US" sz="800" noProof="0"/>
            </a:br>
            <a:r>
              <a:rPr lang="en-US" sz="800" noProof="0"/>
              <a:t>clicking on </a:t>
            </a:r>
            <a:r>
              <a:rPr lang="en-US" sz="800" i="1" noProof="0"/>
              <a:t>Reset</a:t>
            </a:r>
            <a:r>
              <a:rPr lang="en-US" sz="800" noProof="0"/>
              <a:t>. </a:t>
            </a:r>
          </a:p>
        </p:txBody>
      </p:sp>
      <p:sp>
        <p:nvSpPr>
          <p:cNvPr id="10" name="textruta 9">
            <a:extLst>
              <a:ext uri="{FF2B5EF4-FFF2-40B4-BE49-F238E27FC236}">
                <a16:creationId xmlns:a16="http://schemas.microsoft.com/office/drawing/2014/main" id="{C49C5967-B80A-E7A8-432B-804EA96184DA}"/>
              </a:ext>
            </a:extLst>
          </p:cNvPr>
          <p:cNvSpPr txBox="1"/>
          <p:nvPr userDrawn="1"/>
        </p:nvSpPr>
        <p:spPr>
          <a:xfrm>
            <a:off x="4586575" y="2066955"/>
            <a:ext cx="1361445" cy="1092607"/>
          </a:xfrm>
          <a:prstGeom prst="rect">
            <a:avLst/>
          </a:prstGeom>
          <a:noFill/>
        </p:spPr>
        <p:txBody>
          <a:bodyPr wrap="square" lIns="0" tIns="0" rIns="0" bIns="0" rtlCol="0">
            <a:spAutoFit/>
          </a:bodyPr>
          <a:lstStyle/>
          <a:p>
            <a:pPr>
              <a:spcAft>
                <a:spcPts val="600"/>
              </a:spcAft>
            </a:pPr>
            <a:r>
              <a:rPr lang="en-US" sz="1000" b="1" noProof="0">
                <a:solidFill>
                  <a:schemeClr val="tx2"/>
                </a:solidFill>
              </a:rPr>
              <a:t>Colors</a:t>
            </a:r>
          </a:p>
          <a:p>
            <a:pPr>
              <a:spcAft>
                <a:spcPts val="600"/>
              </a:spcAft>
            </a:pPr>
            <a:r>
              <a:rPr lang="en-US" sz="800" noProof="0"/>
              <a:t>This template is programmed with the KTH color palette. The correct colors are the in top row under </a:t>
            </a:r>
            <a:r>
              <a:rPr lang="en-US" sz="800" i="1" noProof="0"/>
              <a:t>Theme Colors</a:t>
            </a:r>
            <a:r>
              <a:rPr lang="en-US" sz="800" noProof="0"/>
              <a:t> and all colors under </a:t>
            </a:r>
            <a:r>
              <a:rPr lang="en-US" sz="800" i="1" noProof="0"/>
              <a:t>Custom Colors</a:t>
            </a:r>
            <a:r>
              <a:rPr lang="en-US" sz="800" noProof="0"/>
              <a:t>. Only use the correct colors.</a:t>
            </a:r>
          </a:p>
        </p:txBody>
      </p:sp>
      <p:sp>
        <p:nvSpPr>
          <p:cNvPr id="17" name="textruta 16">
            <a:extLst>
              <a:ext uri="{FF2B5EF4-FFF2-40B4-BE49-F238E27FC236}">
                <a16:creationId xmlns:a16="http://schemas.microsoft.com/office/drawing/2014/main" id="{5077E03A-6420-92EB-FBAB-1A11484F6E1E}"/>
              </a:ext>
            </a:extLst>
          </p:cNvPr>
          <p:cNvSpPr txBox="1"/>
          <p:nvPr userDrawn="1"/>
        </p:nvSpPr>
        <p:spPr>
          <a:xfrm>
            <a:off x="6938221" y="2303726"/>
            <a:ext cx="598588" cy="307777"/>
          </a:xfrm>
          <a:prstGeom prst="rect">
            <a:avLst/>
          </a:prstGeom>
          <a:noFill/>
        </p:spPr>
        <p:txBody>
          <a:bodyPr wrap="square" lIns="0" tIns="0" rIns="0" bIns="0" rtlCol="0">
            <a:spAutoFit/>
          </a:bodyPr>
          <a:lstStyle/>
          <a:p>
            <a:r>
              <a:rPr lang="en-US" sz="500" noProof="0">
                <a:solidFill>
                  <a:srgbClr val="F9535C"/>
                </a:solidFill>
              </a:rPr>
              <a:t>Do </a:t>
            </a:r>
            <a:r>
              <a:rPr lang="en-US" sz="500" u="sng" noProof="0">
                <a:solidFill>
                  <a:srgbClr val="F9535C"/>
                </a:solidFill>
              </a:rPr>
              <a:t>NOT</a:t>
            </a:r>
            <a:r>
              <a:rPr lang="en-US" sz="500" noProof="0">
                <a:solidFill>
                  <a:srgbClr val="F9535C"/>
                </a:solidFill>
              </a:rPr>
              <a:t> use the colors PowerPoint auto generates. They are not on brand. </a:t>
            </a:r>
          </a:p>
        </p:txBody>
      </p:sp>
      <p:sp>
        <p:nvSpPr>
          <p:cNvPr id="21" name="textruta 20">
            <a:extLst>
              <a:ext uri="{FF2B5EF4-FFF2-40B4-BE49-F238E27FC236}">
                <a16:creationId xmlns:a16="http://schemas.microsoft.com/office/drawing/2014/main" id="{8926CA3B-DA70-E9B7-6DA6-A695DCFB4726}"/>
              </a:ext>
            </a:extLst>
          </p:cNvPr>
          <p:cNvSpPr txBox="1"/>
          <p:nvPr userDrawn="1"/>
        </p:nvSpPr>
        <p:spPr>
          <a:xfrm>
            <a:off x="8095279" y="2061013"/>
            <a:ext cx="1588210" cy="2185214"/>
          </a:xfrm>
          <a:prstGeom prst="rect">
            <a:avLst/>
          </a:prstGeom>
          <a:noFill/>
        </p:spPr>
        <p:txBody>
          <a:bodyPr wrap="square" lIns="0" tIns="0" rIns="0" bIns="0" rtlCol="0">
            <a:spAutoFit/>
          </a:bodyPr>
          <a:lstStyle/>
          <a:p>
            <a:pPr>
              <a:spcAft>
                <a:spcPts val="600"/>
              </a:spcAft>
            </a:pPr>
            <a:r>
              <a:rPr lang="en-US" sz="1000" b="1" noProof="0">
                <a:solidFill>
                  <a:schemeClr val="tx2"/>
                </a:solidFill>
              </a:rPr>
              <a:t>Change the image crop</a:t>
            </a:r>
          </a:p>
          <a:p>
            <a:pPr>
              <a:spcAft>
                <a:spcPts val="600"/>
              </a:spcAft>
            </a:pPr>
            <a:r>
              <a:rPr lang="en-US" sz="800" noProof="0"/>
              <a:t>When an image is placed in an image place holder, PowerPoint automatically crops the image to fit the placeholder. To alter what part of the image is shown:</a:t>
            </a:r>
          </a:p>
          <a:p>
            <a:pPr marL="120600" indent="-120600">
              <a:spcAft>
                <a:spcPts val="600"/>
              </a:spcAft>
              <a:buClr>
                <a:schemeClr val="accent1"/>
              </a:buClr>
              <a:buFont typeface="+mj-lt"/>
              <a:buAutoNum type="arabicPeriod"/>
            </a:pPr>
            <a:r>
              <a:rPr lang="en-US" sz="800" noProof="0"/>
              <a:t>Select the image and go to </a:t>
            </a:r>
            <a:br>
              <a:rPr lang="en-US" sz="800" noProof="0"/>
            </a:br>
            <a:r>
              <a:rPr lang="en-US" sz="800" noProof="0"/>
              <a:t>the </a:t>
            </a:r>
            <a:r>
              <a:rPr lang="en-US" sz="800" i="1" noProof="0"/>
              <a:t>Picture Format </a:t>
            </a:r>
            <a:r>
              <a:rPr lang="en-US" sz="800" noProof="0"/>
              <a:t>tab. </a:t>
            </a:r>
          </a:p>
          <a:p>
            <a:pPr marL="120600" indent="-120600">
              <a:spcAft>
                <a:spcPts val="600"/>
              </a:spcAft>
              <a:buClr>
                <a:schemeClr val="accent1"/>
              </a:buClr>
              <a:buFont typeface="+mj-lt"/>
              <a:buAutoNum type="arabicPeriod"/>
            </a:pPr>
            <a:r>
              <a:rPr lang="en-US" sz="800" noProof="0"/>
              <a:t>Choose </a:t>
            </a:r>
            <a:r>
              <a:rPr lang="en-US" sz="800" i="1" noProof="0"/>
              <a:t>Crop</a:t>
            </a:r>
            <a:r>
              <a:rPr lang="en-US" sz="800" noProof="0"/>
              <a:t>. Now, the entire image is visible, the cropped out parts are darker. </a:t>
            </a:r>
          </a:p>
          <a:p>
            <a:pPr marL="120600" indent="-120600">
              <a:spcAft>
                <a:spcPts val="600"/>
              </a:spcAft>
              <a:buClr>
                <a:schemeClr val="accent1"/>
              </a:buClr>
              <a:buFont typeface="+mj-lt"/>
              <a:buAutoNum type="arabicPeriod"/>
            </a:pPr>
            <a:r>
              <a:rPr lang="en-US" sz="800" noProof="0"/>
              <a:t>Now you can move the image around within the placeholder and/or zoom in by pulling the corners of the image. </a:t>
            </a:r>
          </a:p>
        </p:txBody>
      </p:sp>
      <p:sp>
        <p:nvSpPr>
          <p:cNvPr id="23" name="textruta 22">
            <a:extLst>
              <a:ext uri="{FF2B5EF4-FFF2-40B4-BE49-F238E27FC236}">
                <a16:creationId xmlns:a16="http://schemas.microsoft.com/office/drawing/2014/main" id="{4FF18537-A6AC-E08C-1D06-F4EFDB0287B8}"/>
              </a:ext>
            </a:extLst>
          </p:cNvPr>
          <p:cNvSpPr txBox="1"/>
          <p:nvPr userDrawn="1"/>
        </p:nvSpPr>
        <p:spPr>
          <a:xfrm>
            <a:off x="10058400" y="2061013"/>
            <a:ext cx="1486590" cy="1692771"/>
          </a:xfrm>
          <a:prstGeom prst="rect">
            <a:avLst/>
          </a:prstGeom>
          <a:noFill/>
        </p:spPr>
        <p:txBody>
          <a:bodyPr wrap="square" lIns="0" tIns="0" rIns="0" bIns="0" rtlCol="0">
            <a:spAutoFit/>
          </a:bodyPr>
          <a:lstStyle/>
          <a:p>
            <a:pPr>
              <a:spcAft>
                <a:spcPts val="600"/>
              </a:spcAft>
            </a:pPr>
            <a:r>
              <a:rPr lang="en-US" sz="1000" b="1" noProof="0">
                <a:solidFill>
                  <a:schemeClr val="tx2"/>
                </a:solidFill>
              </a:rPr>
              <a:t>Edit image background</a:t>
            </a:r>
          </a:p>
          <a:p>
            <a:pPr marL="120600" indent="-120600">
              <a:spcAft>
                <a:spcPts val="600"/>
              </a:spcAft>
              <a:buClr>
                <a:schemeClr val="accent1"/>
              </a:buClr>
              <a:buAutoNum type="arabicPeriod"/>
            </a:pPr>
            <a:r>
              <a:rPr lang="en-US" sz="800" noProof="0"/>
              <a:t>Select </a:t>
            </a:r>
            <a:r>
              <a:rPr lang="en-US" sz="800" i="1" noProof="0"/>
              <a:t>Design</a:t>
            </a:r>
            <a:r>
              <a:rPr lang="en-US" sz="800" noProof="0"/>
              <a:t> &gt; </a:t>
            </a:r>
            <a:r>
              <a:rPr lang="en-US" sz="800" i="1" noProof="0"/>
              <a:t>Format Background</a:t>
            </a:r>
            <a:r>
              <a:rPr lang="en-US" sz="800" noProof="0"/>
              <a:t>.</a:t>
            </a:r>
          </a:p>
          <a:p>
            <a:pPr marL="120600" indent="-120600">
              <a:spcAft>
                <a:spcPts val="600"/>
              </a:spcAft>
              <a:buClr>
                <a:schemeClr val="accent1"/>
              </a:buClr>
              <a:buAutoNum type="arabicPeriod"/>
            </a:pPr>
            <a:r>
              <a:rPr lang="en-US" sz="800" noProof="0"/>
              <a:t>In the </a:t>
            </a:r>
            <a:r>
              <a:rPr lang="en-US" sz="800" i="1" noProof="0"/>
              <a:t>Format Background pane</a:t>
            </a:r>
            <a:r>
              <a:rPr lang="en-US" sz="800" noProof="0"/>
              <a:t>, select </a:t>
            </a:r>
            <a:r>
              <a:rPr lang="en-US" sz="800" i="1" noProof="0"/>
              <a:t>Picture or texture fill</a:t>
            </a:r>
            <a:r>
              <a:rPr lang="en-US" sz="800" noProof="0"/>
              <a:t>.</a:t>
            </a:r>
          </a:p>
          <a:p>
            <a:pPr marL="120600" indent="-120600">
              <a:spcAft>
                <a:spcPts val="600"/>
              </a:spcAft>
              <a:buClr>
                <a:schemeClr val="accent1"/>
              </a:buClr>
              <a:buAutoNum type="arabicPeriod"/>
            </a:pPr>
            <a:r>
              <a:rPr lang="en-US" sz="800" noProof="0"/>
              <a:t>Select </a:t>
            </a:r>
            <a:r>
              <a:rPr lang="en-US" sz="800" i="1" noProof="0"/>
              <a:t>File</a:t>
            </a:r>
            <a:r>
              <a:rPr lang="en-US" sz="800" noProof="0"/>
              <a:t>.</a:t>
            </a:r>
          </a:p>
          <a:p>
            <a:pPr marL="120600" indent="-120600">
              <a:spcAft>
                <a:spcPts val="600"/>
              </a:spcAft>
              <a:buClr>
                <a:schemeClr val="accent1"/>
              </a:buClr>
              <a:buAutoNum type="arabicPeriod"/>
            </a:pPr>
            <a:r>
              <a:rPr lang="en-US" sz="800" noProof="0"/>
              <a:t>In the </a:t>
            </a:r>
            <a:r>
              <a:rPr lang="en-US" sz="800" i="1" noProof="0"/>
              <a:t>Insert Picture</a:t>
            </a:r>
            <a:r>
              <a:rPr lang="en-US" sz="800" noProof="0"/>
              <a:t> dialog box, choose the picture </a:t>
            </a:r>
            <a:br>
              <a:rPr lang="en-US" sz="800" noProof="0"/>
            </a:br>
            <a:r>
              <a:rPr lang="en-US" sz="800" noProof="0"/>
              <a:t>you want to use and then select </a:t>
            </a:r>
            <a:r>
              <a:rPr lang="en-US" sz="800" i="1" noProof="0"/>
              <a:t>Insert</a:t>
            </a:r>
            <a:r>
              <a:rPr lang="en-US" sz="800" noProof="0"/>
              <a:t>.</a:t>
            </a:r>
          </a:p>
        </p:txBody>
      </p:sp>
      <p:sp>
        <p:nvSpPr>
          <p:cNvPr id="24" name="textruta 23">
            <a:extLst>
              <a:ext uri="{FF2B5EF4-FFF2-40B4-BE49-F238E27FC236}">
                <a16:creationId xmlns:a16="http://schemas.microsoft.com/office/drawing/2014/main" id="{49208D86-4998-5146-37DE-48F0F8DCB7BC}"/>
              </a:ext>
            </a:extLst>
          </p:cNvPr>
          <p:cNvSpPr txBox="1"/>
          <p:nvPr userDrawn="1"/>
        </p:nvSpPr>
        <p:spPr>
          <a:xfrm>
            <a:off x="4586575" y="4075714"/>
            <a:ext cx="1295401" cy="1569660"/>
          </a:xfrm>
          <a:prstGeom prst="rect">
            <a:avLst/>
          </a:prstGeom>
          <a:noFill/>
        </p:spPr>
        <p:txBody>
          <a:bodyPr wrap="square" lIns="0" tIns="0" rIns="0" bIns="0" rtlCol="0">
            <a:spAutoFit/>
          </a:bodyPr>
          <a:lstStyle/>
          <a:p>
            <a:pPr>
              <a:spcAft>
                <a:spcPts val="600"/>
              </a:spcAft>
            </a:pPr>
            <a:r>
              <a:rPr lang="en-US" sz="1000" b="1" noProof="0">
                <a:solidFill>
                  <a:schemeClr val="tx2"/>
                </a:solidFill>
              </a:rPr>
              <a:t>Header and footer</a:t>
            </a:r>
          </a:p>
          <a:p>
            <a:pPr>
              <a:spcAft>
                <a:spcPts val="600"/>
              </a:spcAft>
            </a:pPr>
            <a:r>
              <a:rPr lang="en-US" sz="800" noProof="0"/>
              <a:t>Insert header/footer, </a:t>
            </a:r>
            <a:br>
              <a:rPr lang="en-US" sz="800" noProof="0"/>
            </a:br>
            <a:r>
              <a:rPr lang="en-US" sz="800" noProof="0"/>
              <a:t>date and page numbers:</a:t>
            </a:r>
          </a:p>
          <a:p>
            <a:pPr marL="120600" indent="-120600">
              <a:spcAft>
                <a:spcPts val="600"/>
              </a:spcAft>
              <a:buClr>
                <a:schemeClr val="accent1"/>
              </a:buClr>
              <a:buFont typeface="+mj-lt"/>
              <a:buAutoNum type="arabicPeriod"/>
            </a:pPr>
            <a:r>
              <a:rPr lang="en-US" sz="800" noProof="0"/>
              <a:t>On the </a:t>
            </a:r>
            <a:r>
              <a:rPr lang="en-US" sz="800" i="1" noProof="0"/>
              <a:t>Insert</a:t>
            </a:r>
            <a:r>
              <a:rPr lang="en-US" sz="800" noProof="0"/>
              <a:t> tab, </a:t>
            </a:r>
            <a:br>
              <a:rPr lang="en-US" sz="800" noProof="0"/>
            </a:br>
            <a:r>
              <a:rPr lang="en-US" sz="800" noProof="0"/>
              <a:t>click </a:t>
            </a:r>
            <a:r>
              <a:rPr lang="en-US" sz="800" i="1" noProof="0"/>
              <a:t>Header &amp; Footer</a:t>
            </a:r>
            <a:r>
              <a:rPr lang="en-US" sz="800" noProof="0"/>
              <a:t>.</a:t>
            </a:r>
          </a:p>
          <a:p>
            <a:pPr marL="120600" indent="-120600">
              <a:spcAft>
                <a:spcPts val="600"/>
              </a:spcAft>
              <a:buClr>
                <a:schemeClr val="accent1"/>
              </a:buClr>
              <a:buFont typeface="+mj-lt"/>
              <a:buAutoNum type="arabicPeriod"/>
            </a:pPr>
            <a:r>
              <a:rPr lang="en-US" sz="800" noProof="0"/>
              <a:t>In the Header and Footer box, on the Slide tab, select the information you want.</a:t>
            </a:r>
          </a:p>
          <a:p>
            <a:pPr marL="120600" indent="-120600">
              <a:spcAft>
                <a:spcPts val="600"/>
              </a:spcAft>
              <a:buClr>
                <a:schemeClr val="accent1"/>
              </a:buClr>
              <a:buFont typeface="+mj-lt"/>
              <a:buAutoNum type="arabicPeriod"/>
            </a:pPr>
            <a:r>
              <a:rPr lang="en-US" sz="800" noProof="0"/>
              <a:t>Click </a:t>
            </a:r>
            <a:r>
              <a:rPr lang="en-US" sz="800" i="1" noProof="0"/>
              <a:t>Apply to All</a:t>
            </a:r>
            <a:r>
              <a:rPr lang="en-US" sz="800" noProof="0"/>
              <a:t>.</a:t>
            </a:r>
          </a:p>
        </p:txBody>
      </p:sp>
      <p:pic>
        <p:nvPicPr>
          <p:cNvPr id="32" name="Bildobjekt 31" descr="En bild som visar moln, utomhus, himmel, byggnad&#10;&#10;Automatiskt genererad beskrivning">
            <a:extLst>
              <a:ext uri="{FF2B5EF4-FFF2-40B4-BE49-F238E27FC236}">
                <a16:creationId xmlns:a16="http://schemas.microsoft.com/office/drawing/2014/main" id="{94D13EAB-F856-BC62-1623-0235CE917A4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066200" y="4318565"/>
            <a:ext cx="1493231" cy="1981989"/>
          </a:xfrm>
          <a:prstGeom prst="rect">
            <a:avLst/>
          </a:prstGeom>
        </p:spPr>
      </p:pic>
      <p:pic>
        <p:nvPicPr>
          <p:cNvPr id="34" name="Picture 4" descr="Microsoft PowerPoint 365 Overview and Supported File Types">
            <a:extLst>
              <a:ext uri="{FF2B5EF4-FFF2-40B4-BE49-F238E27FC236}">
                <a16:creationId xmlns:a16="http://schemas.microsoft.com/office/drawing/2014/main" id="{6B95C2D0-3101-BE06-9875-AF2510CF817D}"/>
              </a:ext>
            </a:extLst>
          </p:cNvPr>
          <p:cNvPicPr>
            <a:picLocks noChangeAspect="1" noChangeArrowheads="1"/>
          </p:cNvPicPr>
          <p:nvPr userDrawn="1"/>
        </p:nvPicPr>
        <p:blipFill rotWithShape="1">
          <a:blip r:embed="rId5" cstate="print">
            <a:extLst>
              <a:ext uri="{28A0092B-C50C-407E-A947-70E740481C1C}">
                <a14:useLocalDpi xmlns:a14="http://schemas.microsoft.com/office/drawing/2010/main"/>
              </a:ext>
            </a:extLst>
          </a:blip>
          <a:srcRect/>
          <a:stretch/>
        </p:blipFill>
        <p:spPr bwMode="auto">
          <a:xfrm>
            <a:off x="721644" y="2028884"/>
            <a:ext cx="208587" cy="33433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Microsoft PowerPoint 365 Overview and Supported File Types">
            <a:extLst>
              <a:ext uri="{FF2B5EF4-FFF2-40B4-BE49-F238E27FC236}">
                <a16:creationId xmlns:a16="http://schemas.microsoft.com/office/drawing/2014/main" id="{D259F975-3B73-BC3A-B353-F3B57056CAFE}"/>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16536" y="3527233"/>
            <a:ext cx="328130" cy="10531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Microsoft PowerPoint 365 Overview and Supported File Types">
            <a:extLst>
              <a:ext uri="{FF2B5EF4-FFF2-40B4-BE49-F238E27FC236}">
                <a16:creationId xmlns:a16="http://schemas.microsoft.com/office/drawing/2014/main" id="{C0490137-5992-062D-6D6B-7856F08EDE8C}"/>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a:ext>
            </a:extLst>
          </a:blip>
          <a:srcRect/>
          <a:stretch/>
        </p:blipFill>
        <p:spPr bwMode="auto">
          <a:xfrm>
            <a:off x="716536" y="4708556"/>
            <a:ext cx="256300" cy="1053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eader and Footer on slides - Microsoft PowerPoint 365">
            <a:extLst>
              <a:ext uri="{FF2B5EF4-FFF2-40B4-BE49-F238E27FC236}">
                <a16:creationId xmlns:a16="http://schemas.microsoft.com/office/drawing/2014/main" id="{514F44FF-F14B-3D48-E9D1-E7E8BB20F671}"/>
              </a:ext>
            </a:extLst>
          </p:cNvPr>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6062042" y="4075714"/>
            <a:ext cx="1493231" cy="1103568"/>
          </a:xfrm>
          <a:prstGeom prst="rect">
            <a:avLst/>
          </a:prstGeom>
          <a:noFill/>
          <a:extLst>
            <a:ext uri="{909E8E84-426E-40DD-AFC4-6F175D3DCCD1}">
              <a14:hiddenFill xmlns:a14="http://schemas.microsoft.com/office/drawing/2010/main">
                <a:solidFill>
                  <a:srgbClr val="FFFFFF"/>
                </a:solidFill>
              </a14:hiddenFill>
            </a:ext>
          </a:extLst>
        </p:spPr>
      </p:pic>
      <p:grpSp>
        <p:nvGrpSpPr>
          <p:cNvPr id="1125" name="Grupp 1124">
            <a:extLst>
              <a:ext uri="{FF2B5EF4-FFF2-40B4-BE49-F238E27FC236}">
                <a16:creationId xmlns:a16="http://schemas.microsoft.com/office/drawing/2014/main" id="{918579BF-BDEF-7B25-9DCA-62CC6D39793B}"/>
              </a:ext>
            </a:extLst>
          </p:cNvPr>
          <p:cNvGrpSpPr/>
          <p:nvPr userDrawn="1"/>
        </p:nvGrpSpPr>
        <p:grpSpPr>
          <a:xfrm>
            <a:off x="6063783" y="2031850"/>
            <a:ext cx="800155" cy="1688467"/>
            <a:chOff x="6063783" y="2031850"/>
            <a:chExt cx="1800691" cy="3799773"/>
          </a:xfrm>
        </p:grpSpPr>
        <p:pic>
          <p:nvPicPr>
            <p:cNvPr id="1030" name="Picture 6" descr="Hacking PowerPoint to create custom colors | BrightCarbon">
              <a:extLst>
                <a:ext uri="{FF2B5EF4-FFF2-40B4-BE49-F238E27FC236}">
                  <a16:creationId xmlns:a16="http://schemas.microsoft.com/office/drawing/2014/main" id="{1E944A0E-9B5A-F599-847C-0737479E7BC1}"/>
                </a:ext>
              </a:extLst>
            </p:cNvPr>
            <p:cNvPicPr>
              <a:picLocks noChangeAspect="1" noChangeArrowheads="1"/>
            </p:cNvPicPr>
            <p:nvPr userDrawn="1"/>
          </p:nvPicPr>
          <p:blipFill rotWithShape="1">
            <a:blip r:embed="rId9" cstate="print">
              <a:extLst>
                <a:ext uri="{28A0092B-C50C-407E-A947-70E740481C1C}">
                  <a14:useLocalDpi xmlns:a14="http://schemas.microsoft.com/office/drawing/2010/main"/>
                </a:ext>
              </a:extLst>
            </a:blip>
            <a:srcRect l="36641" r="36664"/>
            <a:stretch/>
          </p:blipFill>
          <p:spPr bwMode="auto">
            <a:xfrm>
              <a:off x="6063783" y="2031850"/>
              <a:ext cx="1800691" cy="3799773"/>
            </a:xfrm>
            <a:prstGeom prst="rect">
              <a:avLst/>
            </a:prstGeom>
            <a:noFill/>
            <a:extLst>
              <a:ext uri="{909E8E84-426E-40DD-AFC4-6F175D3DCCD1}">
                <a14:hiddenFill xmlns:a14="http://schemas.microsoft.com/office/drawing/2010/main">
                  <a:solidFill>
                    <a:srgbClr val="FFFFFF"/>
                  </a:solidFill>
                </a14:hiddenFill>
              </a:ext>
            </a:extLst>
          </p:spPr>
        </p:pic>
        <p:sp>
          <p:nvSpPr>
            <p:cNvPr id="1123" name="Rektangel 1122">
              <a:extLst>
                <a:ext uri="{FF2B5EF4-FFF2-40B4-BE49-F238E27FC236}">
                  <a16:creationId xmlns:a16="http://schemas.microsoft.com/office/drawing/2014/main" id="{1ED61660-0DB3-CEA4-C27E-195D3290C063}"/>
                </a:ext>
              </a:extLst>
            </p:cNvPr>
            <p:cNvSpPr/>
            <p:nvPr userDrawn="1"/>
          </p:nvSpPr>
          <p:spPr>
            <a:xfrm>
              <a:off x="6095206" y="3789106"/>
              <a:ext cx="1743870" cy="7370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4" name="Rektangel 1123">
              <a:extLst>
                <a:ext uri="{FF2B5EF4-FFF2-40B4-BE49-F238E27FC236}">
                  <a16:creationId xmlns:a16="http://schemas.microsoft.com/office/drawing/2014/main" id="{97E61731-FF1C-C73E-9B81-82B5C53D7931}"/>
                </a:ext>
              </a:extLst>
            </p:cNvPr>
            <p:cNvSpPr/>
            <p:nvPr userDrawn="1"/>
          </p:nvSpPr>
          <p:spPr>
            <a:xfrm>
              <a:off x="6451542" y="2363219"/>
              <a:ext cx="1378008" cy="983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71A7971D-8FD8-6FAF-FBCA-543DAC638849}"/>
                </a:ext>
              </a:extLst>
            </p:cNvPr>
            <p:cNvSpPr/>
            <p:nvPr userDrawn="1"/>
          </p:nvSpPr>
          <p:spPr>
            <a:xfrm>
              <a:off x="6637090" y="2388295"/>
              <a:ext cx="126305" cy="12630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a:extLst>
                <a:ext uri="{FF2B5EF4-FFF2-40B4-BE49-F238E27FC236}">
                  <a16:creationId xmlns:a16="http://schemas.microsoft.com/office/drawing/2014/main" id="{C9DDD11C-85E2-44BE-6A91-D72279994B26}"/>
                </a:ext>
              </a:extLst>
            </p:cNvPr>
            <p:cNvSpPr/>
            <p:nvPr userDrawn="1"/>
          </p:nvSpPr>
          <p:spPr>
            <a:xfrm>
              <a:off x="6812622" y="2388295"/>
              <a:ext cx="126305" cy="1263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A5F72BB2-8D37-F99C-624D-D6B83AEDB706}"/>
                </a:ext>
              </a:extLst>
            </p:cNvPr>
            <p:cNvSpPr/>
            <p:nvPr userDrawn="1"/>
          </p:nvSpPr>
          <p:spPr>
            <a:xfrm>
              <a:off x="6988154" y="2388295"/>
              <a:ext cx="126305" cy="12630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84DFF5F4-D1BE-880D-87D8-99BD8D5986B4}"/>
                </a:ext>
              </a:extLst>
            </p:cNvPr>
            <p:cNvSpPr/>
            <p:nvPr userDrawn="1"/>
          </p:nvSpPr>
          <p:spPr>
            <a:xfrm>
              <a:off x="7163686" y="2388295"/>
              <a:ext cx="126305" cy="12630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57799422-9E37-147F-C5EF-BD69600A0259}"/>
                </a:ext>
              </a:extLst>
            </p:cNvPr>
            <p:cNvSpPr/>
            <p:nvPr userDrawn="1"/>
          </p:nvSpPr>
          <p:spPr>
            <a:xfrm>
              <a:off x="7339218" y="2388295"/>
              <a:ext cx="126305" cy="12630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CF0BD3BD-CA59-5181-6A7D-85BA481CF469}"/>
                </a:ext>
              </a:extLst>
            </p:cNvPr>
            <p:cNvSpPr/>
            <p:nvPr userDrawn="1"/>
          </p:nvSpPr>
          <p:spPr>
            <a:xfrm>
              <a:off x="7514750" y="2388295"/>
              <a:ext cx="126305" cy="12630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AD483FB7-DFED-6269-FDB3-DA99BF8F1738}"/>
                </a:ext>
              </a:extLst>
            </p:cNvPr>
            <p:cNvSpPr/>
            <p:nvPr userDrawn="1"/>
          </p:nvSpPr>
          <p:spPr>
            <a:xfrm>
              <a:off x="7690282" y="2388295"/>
              <a:ext cx="126305" cy="12630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53C50CD2-78C6-259C-97BD-526C014CEC81}"/>
                </a:ext>
              </a:extLst>
            </p:cNvPr>
            <p:cNvSpPr/>
            <p:nvPr userDrawn="1"/>
          </p:nvSpPr>
          <p:spPr>
            <a:xfrm>
              <a:off x="6637090" y="2661345"/>
              <a:ext cx="126305" cy="13209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8C1EA23D-35AA-C628-1834-7EC9974FAFA4}"/>
                </a:ext>
              </a:extLst>
            </p:cNvPr>
            <p:cNvSpPr/>
            <p:nvPr userDrawn="1"/>
          </p:nvSpPr>
          <p:spPr>
            <a:xfrm>
              <a:off x="6637090" y="2794041"/>
              <a:ext cx="126305" cy="132095"/>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583F96BE-E130-3FDD-576F-874BDC4A6C90}"/>
                </a:ext>
              </a:extLst>
            </p:cNvPr>
            <p:cNvSpPr/>
            <p:nvPr userDrawn="1"/>
          </p:nvSpPr>
          <p:spPr>
            <a:xfrm>
              <a:off x="6637090" y="2926737"/>
              <a:ext cx="126305" cy="132095"/>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33F1335E-E254-7491-5F15-30754BBD151E}"/>
                </a:ext>
              </a:extLst>
            </p:cNvPr>
            <p:cNvSpPr/>
            <p:nvPr userDrawn="1"/>
          </p:nvSpPr>
          <p:spPr>
            <a:xfrm>
              <a:off x="6637090" y="3059433"/>
              <a:ext cx="126305" cy="132095"/>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33" name="Rektangel 1032">
              <a:extLst>
                <a:ext uri="{FF2B5EF4-FFF2-40B4-BE49-F238E27FC236}">
                  <a16:creationId xmlns:a16="http://schemas.microsoft.com/office/drawing/2014/main" id="{B691ED7D-5446-C50C-8BC0-D7AB6D614765}"/>
                </a:ext>
              </a:extLst>
            </p:cNvPr>
            <p:cNvSpPr/>
            <p:nvPr userDrawn="1"/>
          </p:nvSpPr>
          <p:spPr>
            <a:xfrm>
              <a:off x="6637090" y="3192130"/>
              <a:ext cx="126305" cy="132095"/>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2" name="Rektangel 1041">
              <a:extLst>
                <a:ext uri="{FF2B5EF4-FFF2-40B4-BE49-F238E27FC236}">
                  <a16:creationId xmlns:a16="http://schemas.microsoft.com/office/drawing/2014/main" id="{7F5FD652-25CD-24B4-271B-3CFC6E465C27}"/>
                </a:ext>
              </a:extLst>
            </p:cNvPr>
            <p:cNvSpPr/>
            <p:nvPr userDrawn="1"/>
          </p:nvSpPr>
          <p:spPr>
            <a:xfrm>
              <a:off x="6812622" y="2661345"/>
              <a:ext cx="126305" cy="13209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3" name="Rektangel 1042">
              <a:extLst>
                <a:ext uri="{FF2B5EF4-FFF2-40B4-BE49-F238E27FC236}">
                  <a16:creationId xmlns:a16="http://schemas.microsoft.com/office/drawing/2014/main" id="{46276B80-6A92-8513-3337-2E24980A3660}"/>
                </a:ext>
              </a:extLst>
            </p:cNvPr>
            <p:cNvSpPr/>
            <p:nvPr userDrawn="1"/>
          </p:nvSpPr>
          <p:spPr>
            <a:xfrm>
              <a:off x="6812622" y="2794041"/>
              <a:ext cx="126305" cy="132095"/>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4" name="Rektangel 1043">
              <a:extLst>
                <a:ext uri="{FF2B5EF4-FFF2-40B4-BE49-F238E27FC236}">
                  <a16:creationId xmlns:a16="http://schemas.microsoft.com/office/drawing/2014/main" id="{DF08EB8B-05A1-5D1E-3453-E35F156EA44C}"/>
                </a:ext>
              </a:extLst>
            </p:cNvPr>
            <p:cNvSpPr/>
            <p:nvPr userDrawn="1"/>
          </p:nvSpPr>
          <p:spPr>
            <a:xfrm>
              <a:off x="6812622" y="2926737"/>
              <a:ext cx="126305" cy="13209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5" name="Rektangel 1044">
              <a:extLst>
                <a:ext uri="{FF2B5EF4-FFF2-40B4-BE49-F238E27FC236}">
                  <a16:creationId xmlns:a16="http://schemas.microsoft.com/office/drawing/2014/main" id="{73BCDEB0-F256-9D9A-1735-36C73E5A4254}"/>
                </a:ext>
              </a:extLst>
            </p:cNvPr>
            <p:cNvSpPr/>
            <p:nvPr userDrawn="1"/>
          </p:nvSpPr>
          <p:spPr>
            <a:xfrm>
              <a:off x="6812622" y="3059433"/>
              <a:ext cx="126305" cy="13209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6" name="Rektangel 1045">
              <a:extLst>
                <a:ext uri="{FF2B5EF4-FFF2-40B4-BE49-F238E27FC236}">
                  <a16:creationId xmlns:a16="http://schemas.microsoft.com/office/drawing/2014/main" id="{8FB9E9DD-EB3E-746C-2937-90EBE84B3B2A}"/>
                </a:ext>
              </a:extLst>
            </p:cNvPr>
            <p:cNvSpPr/>
            <p:nvPr userDrawn="1"/>
          </p:nvSpPr>
          <p:spPr>
            <a:xfrm>
              <a:off x="6812622" y="3192130"/>
              <a:ext cx="126305" cy="132095"/>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7" name="Rektangel 1046">
              <a:extLst>
                <a:ext uri="{FF2B5EF4-FFF2-40B4-BE49-F238E27FC236}">
                  <a16:creationId xmlns:a16="http://schemas.microsoft.com/office/drawing/2014/main" id="{BF36CC62-D665-E681-0504-9607980B29D1}"/>
                </a:ext>
              </a:extLst>
            </p:cNvPr>
            <p:cNvSpPr/>
            <p:nvPr userDrawn="1"/>
          </p:nvSpPr>
          <p:spPr>
            <a:xfrm>
              <a:off x="6988154" y="2661345"/>
              <a:ext cx="126305" cy="13209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8" name="Rektangel 1047">
              <a:extLst>
                <a:ext uri="{FF2B5EF4-FFF2-40B4-BE49-F238E27FC236}">
                  <a16:creationId xmlns:a16="http://schemas.microsoft.com/office/drawing/2014/main" id="{2ED8E59C-4621-6900-D5FB-392B5F63EB15}"/>
                </a:ext>
              </a:extLst>
            </p:cNvPr>
            <p:cNvSpPr/>
            <p:nvPr userDrawn="1"/>
          </p:nvSpPr>
          <p:spPr>
            <a:xfrm>
              <a:off x="6988154" y="2794041"/>
              <a:ext cx="126305" cy="132095"/>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9" name="Rektangel 1048">
              <a:extLst>
                <a:ext uri="{FF2B5EF4-FFF2-40B4-BE49-F238E27FC236}">
                  <a16:creationId xmlns:a16="http://schemas.microsoft.com/office/drawing/2014/main" id="{1D1DFB72-8F94-C092-AB42-28E3BBF12D65}"/>
                </a:ext>
              </a:extLst>
            </p:cNvPr>
            <p:cNvSpPr/>
            <p:nvPr userDrawn="1"/>
          </p:nvSpPr>
          <p:spPr>
            <a:xfrm>
              <a:off x="6988154" y="2926737"/>
              <a:ext cx="126305" cy="132095"/>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0" name="Rektangel 1049">
              <a:extLst>
                <a:ext uri="{FF2B5EF4-FFF2-40B4-BE49-F238E27FC236}">
                  <a16:creationId xmlns:a16="http://schemas.microsoft.com/office/drawing/2014/main" id="{9B388C52-8786-0F82-B433-3A79F1A4541A}"/>
                </a:ext>
              </a:extLst>
            </p:cNvPr>
            <p:cNvSpPr/>
            <p:nvPr userDrawn="1"/>
          </p:nvSpPr>
          <p:spPr>
            <a:xfrm>
              <a:off x="6988154" y="3059433"/>
              <a:ext cx="126305" cy="13209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1" name="Rektangel 1050">
              <a:extLst>
                <a:ext uri="{FF2B5EF4-FFF2-40B4-BE49-F238E27FC236}">
                  <a16:creationId xmlns:a16="http://schemas.microsoft.com/office/drawing/2014/main" id="{D4A998FA-E595-5120-1049-A3CC1C33E72E}"/>
                </a:ext>
              </a:extLst>
            </p:cNvPr>
            <p:cNvSpPr/>
            <p:nvPr userDrawn="1"/>
          </p:nvSpPr>
          <p:spPr>
            <a:xfrm>
              <a:off x="6988154" y="3192130"/>
              <a:ext cx="126305" cy="13209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2" name="Rektangel 1051">
              <a:extLst>
                <a:ext uri="{FF2B5EF4-FFF2-40B4-BE49-F238E27FC236}">
                  <a16:creationId xmlns:a16="http://schemas.microsoft.com/office/drawing/2014/main" id="{C8E27C97-6977-891F-B3C0-4CDE580AF57D}"/>
                </a:ext>
              </a:extLst>
            </p:cNvPr>
            <p:cNvSpPr/>
            <p:nvPr userDrawn="1"/>
          </p:nvSpPr>
          <p:spPr>
            <a:xfrm>
              <a:off x="7163686" y="2661345"/>
              <a:ext cx="126305" cy="132095"/>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3" name="Rektangel 1052">
              <a:extLst>
                <a:ext uri="{FF2B5EF4-FFF2-40B4-BE49-F238E27FC236}">
                  <a16:creationId xmlns:a16="http://schemas.microsoft.com/office/drawing/2014/main" id="{19FB03B5-BA18-74B7-9DEB-889CA8566539}"/>
                </a:ext>
              </a:extLst>
            </p:cNvPr>
            <p:cNvSpPr/>
            <p:nvPr userDrawn="1"/>
          </p:nvSpPr>
          <p:spPr>
            <a:xfrm>
              <a:off x="7163686" y="2794041"/>
              <a:ext cx="126305" cy="132095"/>
            </a:xfrm>
            <a:prstGeom prst="rect">
              <a:avLst/>
            </a:prstGeom>
            <a:solidFill>
              <a:schemeClr val="accent3">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4" name="Rektangel 1053">
              <a:extLst>
                <a:ext uri="{FF2B5EF4-FFF2-40B4-BE49-F238E27FC236}">
                  <a16:creationId xmlns:a16="http://schemas.microsoft.com/office/drawing/2014/main" id="{57CEB0A0-35F5-997A-61EB-3E655B67D34B}"/>
                </a:ext>
              </a:extLst>
            </p:cNvPr>
            <p:cNvSpPr/>
            <p:nvPr userDrawn="1"/>
          </p:nvSpPr>
          <p:spPr>
            <a:xfrm>
              <a:off x="7163686" y="2926737"/>
              <a:ext cx="126305" cy="132095"/>
            </a:xfrm>
            <a:prstGeom prst="rect">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5" name="Rektangel 1054">
              <a:extLst>
                <a:ext uri="{FF2B5EF4-FFF2-40B4-BE49-F238E27FC236}">
                  <a16:creationId xmlns:a16="http://schemas.microsoft.com/office/drawing/2014/main" id="{187C5504-CF38-10EF-6656-9D373F47022B}"/>
                </a:ext>
              </a:extLst>
            </p:cNvPr>
            <p:cNvSpPr/>
            <p:nvPr userDrawn="1"/>
          </p:nvSpPr>
          <p:spPr>
            <a:xfrm>
              <a:off x="7163686" y="3059433"/>
              <a:ext cx="126305" cy="132095"/>
            </a:xfrm>
            <a:prstGeom prst="rect">
              <a:avLst/>
            </a:prstGeom>
            <a:solidFill>
              <a:schemeClr val="accent3">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6" name="Rektangel 1055">
              <a:extLst>
                <a:ext uri="{FF2B5EF4-FFF2-40B4-BE49-F238E27FC236}">
                  <a16:creationId xmlns:a16="http://schemas.microsoft.com/office/drawing/2014/main" id="{00ECB6FD-B078-6ED8-3BF0-E6FFFB4125FF}"/>
                </a:ext>
              </a:extLst>
            </p:cNvPr>
            <p:cNvSpPr/>
            <p:nvPr userDrawn="1"/>
          </p:nvSpPr>
          <p:spPr>
            <a:xfrm>
              <a:off x="7163686" y="3192130"/>
              <a:ext cx="126305" cy="132095"/>
            </a:xfrm>
            <a:prstGeom prst="rect">
              <a:avLst/>
            </a:prstGeom>
            <a:solidFill>
              <a:schemeClr val="accent3">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7" name="Rektangel 1056">
              <a:extLst>
                <a:ext uri="{FF2B5EF4-FFF2-40B4-BE49-F238E27FC236}">
                  <a16:creationId xmlns:a16="http://schemas.microsoft.com/office/drawing/2014/main" id="{2A81D134-CDD5-3A11-68DD-9A7DA325C5E2}"/>
                </a:ext>
              </a:extLst>
            </p:cNvPr>
            <p:cNvSpPr/>
            <p:nvPr userDrawn="1"/>
          </p:nvSpPr>
          <p:spPr>
            <a:xfrm>
              <a:off x="7339331" y="2661345"/>
              <a:ext cx="126305" cy="132095"/>
            </a:xfrm>
            <a:prstGeom prst="rect">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8" name="Rektangel 1057">
              <a:extLst>
                <a:ext uri="{FF2B5EF4-FFF2-40B4-BE49-F238E27FC236}">
                  <a16:creationId xmlns:a16="http://schemas.microsoft.com/office/drawing/2014/main" id="{A3E6B7BF-B8DF-4895-BFF7-E48F3EA56C3C}"/>
                </a:ext>
              </a:extLst>
            </p:cNvPr>
            <p:cNvSpPr/>
            <p:nvPr userDrawn="1"/>
          </p:nvSpPr>
          <p:spPr>
            <a:xfrm>
              <a:off x="7339331" y="2794041"/>
              <a:ext cx="126305" cy="132095"/>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9" name="Rektangel 1058">
              <a:extLst>
                <a:ext uri="{FF2B5EF4-FFF2-40B4-BE49-F238E27FC236}">
                  <a16:creationId xmlns:a16="http://schemas.microsoft.com/office/drawing/2014/main" id="{C9880F48-FE6A-D652-5F55-4BD96B03F4E4}"/>
                </a:ext>
              </a:extLst>
            </p:cNvPr>
            <p:cNvSpPr/>
            <p:nvPr userDrawn="1"/>
          </p:nvSpPr>
          <p:spPr>
            <a:xfrm>
              <a:off x="7339331" y="2926737"/>
              <a:ext cx="126305" cy="132095"/>
            </a:xfrm>
            <a:prstGeom prst="rect">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0" name="Rektangel 1059">
              <a:extLst>
                <a:ext uri="{FF2B5EF4-FFF2-40B4-BE49-F238E27FC236}">
                  <a16:creationId xmlns:a16="http://schemas.microsoft.com/office/drawing/2014/main" id="{3D6EF6E0-55EF-D427-7BD3-3F9C9599C746}"/>
                </a:ext>
              </a:extLst>
            </p:cNvPr>
            <p:cNvSpPr/>
            <p:nvPr userDrawn="1"/>
          </p:nvSpPr>
          <p:spPr>
            <a:xfrm>
              <a:off x="7339331" y="3059433"/>
              <a:ext cx="126305" cy="132095"/>
            </a:xfrm>
            <a:prstGeom prst="rect">
              <a:avLst/>
            </a:prstGeom>
            <a:solidFill>
              <a:schemeClr val="accent4">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1" name="Rektangel 1060">
              <a:extLst>
                <a:ext uri="{FF2B5EF4-FFF2-40B4-BE49-F238E27FC236}">
                  <a16:creationId xmlns:a16="http://schemas.microsoft.com/office/drawing/2014/main" id="{BB5DD28F-1631-1EC1-63A2-5C34A28B0C19}"/>
                </a:ext>
              </a:extLst>
            </p:cNvPr>
            <p:cNvSpPr/>
            <p:nvPr userDrawn="1"/>
          </p:nvSpPr>
          <p:spPr>
            <a:xfrm>
              <a:off x="7339331" y="3192130"/>
              <a:ext cx="126305" cy="132095"/>
            </a:xfrm>
            <a:prstGeom prst="rect">
              <a:avLst/>
            </a:prstGeom>
            <a:solidFill>
              <a:schemeClr val="accent4">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2" name="Rektangel 1061">
              <a:extLst>
                <a:ext uri="{FF2B5EF4-FFF2-40B4-BE49-F238E27FC236}">
                  <a16:creationId xmlns:a16="http://schemas.microsoft.com/office/drawing/2014/main" id="{C2846DE4-F371-1BF5-4167-59B95320B756}"/>
                </a:ext>
              </a:extLst>
            </p:cNvPr>
            <p:cNvSpPr/>
            <p:nvPr userDrawn="1"/>
          </p:nvSpPr>
          <p:spPr>
            <a:xfrm>
              <a:off x="7513832" y="2661345"/>
              <a:ext cx="126305" cy="132095"/>
            </a:xfrm>
            <a:prstGeom prst="rect">
              <a:avLst/>
            </a:prstGeom>
            <a:solidFill>
              <a:schemeClr val="accent5">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3" name="Rektangel 1062">
              <a:extLst>
                <a:ext uri="{FF2B5EF4-FFF2-40B4-BE49-F238E27FC236}">
                  <a16:creationId xmlns:a16="http://schemas.microsoft.com/office/drawing/2014/main" id="{D1FCE270-22E9-6108-5292-0A2E890C7042}"/>
                </a:ext>
              </a:extLst>
            </p:cNvPr>
            <p:cNvSpPr/>
            <p:nvPr userDrawn="1"/>
          </p:nvSpPr>
          <p:spPr>
            <a:xfrm>
              <a:off x="7513832" y="2794041"/>
              <a:ext cx="126305" cy="13209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4" name="Rektangel 1063">
              <a:extLst>
                <a:ext uri="{FF2B5EF4-FFF2-40B4-BE49-F238E27FC236}">
                  <a16:creationId xmlns:a16="http://schemas.microsoft.com/office/drawing/2014/main" id="{E0AB0C3D-3E2C-BA8B-F8FF-D1BAE2FD78AB}"/>
                </a:ext>
              </a:extLst>
            </p:cNvPr>
            <p:cNvSpPr/>
            <p:nvPr userDrawn="1"/>
          </p:nvSpPr>
          <p:spPr>
            <a:xfrm>
              <a:off x="7513832" y="2926737"/>
              <a:ext cx="126305" cy="13209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5" name="Rektangel 1064">
              <a:extLst>
                <a:ext uri="{FF2B5EF4-FFF2-40B4-BE49-F238E27FC236}">
                  <a16:creationId xmlns:a16="http://schemas.microsoft.com/office/drawing/2014/main" id="{A5B9B835-C0B3-CE1F-0F4F-E77B314EE265}"/>
                </a:ext>
              </a:extLst>
            </p:cNvPr>
            <p:cNvSpPr/>
            <p:nvPr userDrawn="1"/>
          </p:nvSpPr>
          <p:spPr>
            <a:xfrm>
              <a:off x="7513832" y="3059433"/>
              <a:ext cx="126305" cy="132095"/>
            </a:xfrm>
            <a:prstGeom prst="rect">
              <a:avLst/>
            </a:prstGeom>
            <a:solidFill>
              <a:schemeClr val="accent5">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6" name="Rektangel 1065">
              <a:extLst>
                <a:ext uri="{FF2B5EF4-FFF2-40B4-BE49-F238E27FC236}">
                  <a16:creationId xmlns:a16="http://schemas.microsoft.com/office/drawing/2014/main" id="{B6F46CE6-CCAF-9D3F-1627-61487FF99D45}"/>
                </a:ext>
              </a:extLst>
            </p:cNvPr>
            <p:cNvSpPr/>
            <p:nvPr userDrawn="1"/>
          </p:nvSpPr>
          <p:spPr>
            <a:xfrm>
              <a:off x="7513832" y="3192130"/>
              <a:ext cx="126305" cy="132095"/>
            </a:xfrm>
            <a:prstGeom prst="rect">
              <a:avLst/>
            </a:prstGeom>
            <a:solidFill>
              <a:schemeClr val="accent5">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7" name="Rektangel 1066">
              <a:extLst>
                <a:ext uri="{FF2B5EF4-FFF2-40B4-BE49-F238E27FC236}">
                  <a16:creationId xmlns:a16="http://schemas.microsoft.com/office/drawing/2014/main" id="{B0D96E62-E6D5-5382-108B-2D8B21B1C7C0}"/>
                </a:ext>
              </a:extLst>
            </p:cNvPr>
            <p:cNvSpPr/>
            <p:nvPr userDrawn="1"/>
          </p:nvSpPr>
          <p:spPr>
            <a:xfrm>
              <a:off x="7690674" y="2661345"/>
              <a:ext cx="126305" cy="13209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8" name="Rektangel 1067">
              <a:extLst>
                <a:ext uri="{FF2B5EF4-FFF2-40B4-BE49-F238E27FC236}">
                  <a16:creationId xmlns:a16="http://schemas.microsoft.com/office/drawing/2014/main" id="{589AC037-F773-58BF-FA0E-B29A0BAE94D6}"/>
                </a:ext>
              </a:extLst>
            </p:cNvPr>
            <p:cNvSpPr/>
            <p:nvPr userDrawn="1"/>
          </p:nvSpPr>
          <p:spPr>
            <a:xfrm>
              <a:off x="7690674" y="2794041"/>
              <a:ext cx="126305" cy="132095"/>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9" name="Rektangel 1068">
              <a:extLst>
                <a:ext uri="{FF2B5EF4-FFF2-40B4-BE49-F238E27FC236}">
                  <a16:creationId xmlns:a16="http://schemas.microsoft.com/office/drawing/2014/main" id="{07045815-7B67-4A94-7C17-8D64E287040A}"/>
                </a:ext>
              </a:extLst>
            </p:cNvPr>
            <p:cNvSpPr/>
            <p:nvPr userDrawn="1"/>
          </p:nvSpPr>
          <p:spPr>
            <a:xfrm>
              <a:off x="7690674" y="2926737"/>
              <a:ext cx="126305" cy="132095"/>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0" name="Rektangel 1069">
              <a:extLst>
                <a:ext uri="{FF2B5EF4-FFF2-40B4-BE49-F238E27FC236}">
                  <a16:creationId xmlns:a16="http://schemas.microsoft.com/office/drawing/2014/main" id="{D85D7A99-C5CD-38F6-939F-A3EF9E12781C}"/>
                </a:ext>
              </a:extLst>
            </p:cNvPr>
            <p:cNvSpPr/>
            <p:nvPr userDrawn="1"/>
          </p:nvSpPr>
          <p:spPr>
            <a:xfrm>
              <a:off x="7690674" y="3059433"/>
              <a:ext cx="126305" cy="132095"/>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1" name="Rektangel 1070">
              <a:extLst>
                <a:ext uri="{FF2B5EF4-FFF2-40B4-BE49-F238E27FC236}">
                  <a16:creationId xmlns:a16="http://schemas.microsoft.com/office/drawing/2014/main" id="{32FB7A58-1D8F-5665-AC4F-BA2FE1869B27}"/>
                </a:ext>
              </a:extLst>
            </p:cNvPr>
            <p:cNvSpPr/>
            <p:nvPr userDrawn="1"/>
          </p:nvSpPr>
          <p:spPr>
            <a:xfrm>
              <a:off x="7690674" y="3192130"/>
              <a:ext cx="126305" cy="132095"/>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7" name="Rektangel 1076">
              <a:extLst>
                <a:ext uri="{FF2B5EF4-FFF2-40B4-BE49-F238E27FC236}">
                  <a16:creationId xmlns:a16="http://schemas.microsoft.com/office/drawing/2014/main" id="{5F9AF638-6FAD-3C50-00FA-ADD872158CE5}"/>
                </a:ext>
              </a:extLst>
            </p:cNvPr>
            <p:cNvSpPr/>
            <p:nvPr userDrawn="1"/>
          </p:nvSpPr>
          <p:spPr>
            <a:xfrm>
              <a:off x="6464595" y="2388295"/>
              <a:ext cx="126305" cy="1263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8" name="Rektangel 1077">
              <a:extLst>
                <a:ext uri="{FF2B5EF4-FFF2-40B4-BE49-F238E27FC236}">
                  <a16:creationId xmlns:a16="http://schemas.microsoft.com/office/drawing/2014/main" id="{C4749DD0-3DD2-A386-7BED-084BA84DBBE6}"/>
                </a:ext>
              </a:extLst>
            </p:cNvPr>
            <p:cNvSpPr/>
            <p:nvPr userDrawn="1"/>
          </p:nvSpPr>
          <p:spPr>
            <a:xfrm>
              <a:off x="6464595" y="2661345"/>
              <a:ext cx="126305" cy="13209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9" name="Rektangel 1078">
              <a:extLst>
                <a:ext uri="{FF2B5EF4-FFF2-40B4-BE49-F238E27FC236}">
                  <a16:creationId xmlns:a16="http://schemas.microsoft.com/office/drawing/2014/main" id="{B4499066-323D-EE08-E5A2-F43B0807892C}"/>
                </a:ext>
              </a:extLst>
            </p:cNvPr>
            <p:cNvSpPr/>
            <p:nvPr userDrawn="1"/>
          </p:nvSpPr>
          <p:spPr>
            <a:xfrm>
              <a:off x="6464595" y="2794041"/>
              <a:ext cx="126305" cy="132095"/>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0" name="Rektangel 1079">
              <a:extLst>
                <a:ext uri="{FF2B5EF4-FFF2-40B4-BE49-F238E27FC236}">
                  <a16:creationId xmlns:a16="http://schemas.microsoft.com/office/drawing/2014/main" id="{1BBF49EA-C637-CAB3-6569-11A2CFD31079}"/>
                </a:ext>
              </a:extLst>
            </p:cNvPr>
            <p:cNvSpPr/>
            <p:nvPr userDrawn="1"/>
          </p:nvSpPr>
          <p:spPr>
            <a:xfrm>
              <a:off x="6464595" y="2926737"/>
              <a:ext cx="126305" cy="132095"/>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1" name="Rektangel 1080">
              <a:extLst>
                <a:ext uri="{FF2B5EF4-FFF2-40B4-BE49-F238E27FC236}">
                  <a16:creationId xmlns:a16="http://schemas.microsoft.com/office/drawing/2014/main" id="{1F27D949-C326-6486-1CD4-2B8AF35ADE78}"/>
                </a:ext>
              </a:extLst>
            </p:cNvPr>
            <p:cNvSpPr/>
            <p:nvPr userDrawn="1"/>
          </p:nvSpPr>
          <p:spPr>
            <a:xfrm>
              <a:off x="6464595" y="3059433"/>
              <a:ext cx="126305" cy="1320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2" name="Rektangel 1081">
              <a:extLst>
                <a:ext uri="{FF2B5EF4-FFF2-40B4-BE49-F238E27FC236}">
                  <a16:creationId xmlns:a16="http://schemas.microsoft.com/office/drawing/2014/main" id="{F216B4A1-3944-F8CE-8C9B-FA88B4D03E26}"/>
                </a:ext>
              </a:extLst>
            </p:cNvPr>
            <p:cNvSpPr/>
            <p:nvPr userDrawn="1"/>
          </p:nvSpPr>
          <p:spPr>
            <a:xfrm>
              <a:off x="6464595" y="3192130"/>
              <a:ext cx="126305" cy="132095"/>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3" name="Rektangel 1082">
              <a:extLst>
                <a:ext uri="{FF2B5EF4-FFF2-40B4-BE49-F238E27FC236}">
                  <a16:creationId xmlns:a16="http://schemas.microsoft.com/office/drawing/2014/main" id="{5F4ADBA2-1A1B-A4CA-F30B-B0C82CEC3557}"/>
                </a:ext>
              </a:extLst>
            </p:cNvPr>
            <p:cNvSpPr/>
            <p:nvPr userDrawn="1"/>
          </p:nvSpPr>
          <p:spPr>
            <a:xfrm>
              <a:off x="6108995" y="3810695"/>
              <a:ext cx="126305" cy="1263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4" name="Rektangel 1083">
              <a:extLst>
                <a:ext uri="{FF2B5EF4-FFF2-40B4-BE49-F238E27FC236}">
                  <a16:creationId xmlns:a16="http://schemas.microsoft.com/office/drawing/2014/main" id="{374BD5DA-8482-21B6-9413-9B1A45CF76C1}"/>
                </a:ext>
              </a:extLst>
            </p:cNvPr>
            <p:cNvSpPr/>
            <p:nvPr userDrawn="1"/>
          </p:nvSpPr>
          <p:spPr>
            <a:xfrm>
              <a:off x="6108995" y="3986378"/>
              <a:ext cx="126305" cy="126305"/>
            </a:xfrm>
            <a:prstGeom prst="rect">
              <a:avLst/>
            </a:prstGeom>
            <a:solidFill>
              <a:srgbClr val="0D4A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5" name="Rektangel 1084">
              <a:extLst>
                <a:ext uri="{FF2B5EF4-FFF2-40B4-BE49-F238E27FC236}">
                  <a16:creationId xmlns:a16="http://schemas.microsoft.com/office/drawing/2014/main" id="{5F6020BD-6733-E876-2089-C3084AEA1A1C}"/>
                </a:ext>
              </a:extLst>
            </p:cNvPr>
            <p:cNvSpPr/>
            <p:nvPr userDrawn="1"/>
          </p:nvSpPr>
          <p:spPr>
            <a:xfrm>
              <a:off x="6108995" y="4162061"/>
              <a:ext cx="126305" cy="126305"/>
            </a:xfrm>
            <a:prstGeom prst="rect">
              <a:avLst/>
            </a:prstGeom>
            <a:solidFill>
              <a:srgbClr val="4DA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6" name="Rektangel 1085">
              <a:extLst>
                <a:ext uri="{FF2B5EF4-FFF2-40B4-BE49-F238E27FC236}">
                  <a16:creationId xmlns:a16="http://schemas.microsoft.com/office/drawing/2014/main" id="{C4348C5F-5E10-920F-C2FB-889532E2F622}"/>
                </a:ext>
              </a:extLst>
            </p:cNvPr>
            <p:cNvSpPr/>
            <p:nvPr userDrawn="1"/>
          </p:nvSpPr>
          <p:spPr>
            <a:xfrm>
              <a:off x="6108995" y="4337745"/>
              <a:ext cx="126305" cy="126305"/>
            </a:xfrm>
            <a:prstGeom prst="rect">
              <a:avLst/>
            </a:prstGeom>
            <a:solidFill>
              <a:srgbClr val="C7EB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7" name="Rektangel 1086">
              <a:extLst>
                <a:ext uri="{FF2B5EF4-FFF2-40B4-BE49-F238E27FC236}">
                  <a16:creationId xmlns:a16="http://schemas.microsoft.com/office/drawing/2014/main" id="{D2D321FD-AE36-8DCA-8744-C0F46B88F58C}"/>
                </a:ext>
              </a:extLst>
            </p:cNvPr>
            <p:cNvSpPr/>
            <p:nvPr userDrawn="1"/>
          </p:nvSpPr>
          <p:spPr>
            <a:xfrm>
              <a:off x="6285031" y="3810695"/>
              <a:ext cx="126305" cy="1263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8" name="Rektangel 1087">
              <a:extLst>
                <a:ext uri="{FF2B5EF4-FFF2-40B4-BE49-F238E27FC236}">
                  <a16:creationId xmlns:a16="http://schemas.microsoft.com/office/drawing/2014/main" id="{A93DF2FE-61D7-AA01-C339-B2ECCF6D103B}"/>
                </a:ext>
              </a:extLst>
            </p:cNvPr>
            <p:cNvSpPr/>
            <p:nvPr userDrawn="1"/>
          </p:nvSpPr>
          <p:spPr>
            <a:xfrm>
              <a:off x="6285031" y="3986378"/>
              <a:ext cx="126305" cy="126305"/>
            </a:xfrm>
            <a:prstGeom prst="rect">
              <a:avLst/>
            </a:prstGeom>
            <a:solidFill>
              <a:srgbClr val="1C43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9" name="Rektangel 1088">
              <a:extLst>
                <a:ext uri="{FF2B5EF4-FFF2-40B4-BE49-F238E27FC236}">
                  <a16:creationId xmlns:a16="http://schemas.microsoft.com/office/drawing/2014/main" id="{89244240-2B76-F8CB-21C9-2B1FA90DD280}"/>
                </a:ext>
              </a:extLst>
            </p:cNvPr>
            <p:cNvSpPr/>
            <p:nvPr userDrawn="1"/>
          </p:nvSpPr>
          <p:spPr>
            <a:xfrm>
              <a:off x="6285031" y="4162061"/>
              <a:ext cx="126305" cy="126305"/>
            </a:xfrm>
            <a:prstGeom prst="rect">
              <a:avLst/>
            </a:prstGeom>
            <a:solidFill>
              <a:srgbClr val="339C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0" name="Rektangel 1089">
              <a:extLst>
                <a:ext uri="{FF2B5EF4-FFF2-40B4-BE49-F238E27FC236}">
                  <a16:creationId xmlns:a16="http://schemas.microsoft.com/office/drawing/2014/main" id="{33D9BE51-B8F2-F451-C1A3-3725C01F9D93}"/>
                </a:ext>
              </a:extLst>
            </p:cNvPr>
            <p:cNvSpPr/>
            <p:nvPr userDrawn="1"/>
          </p:nvSpPr>
          <p:spPr>
            <a:xfrm>
              <a:off x="6285031" y="4337745"/>
              <a:ext cx="126305" cy="126305"/>
            </a:xfrm>
            <a:prstGeom prst="rect">
              <a:avLst/>
            </a:prstGeom>
            <a:solidFill>
              <a:srgbClr val="B2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1" name="Rektangel 1090">
              <a:extLst>
                <a:ext uri="{FF2B5EF4-FFF2-40B4-BE49-F238E27FC236}">
                  <a16:creationId xmlns:a16="http://schemas.microsoft.com/office/drawing/2014/main" id="{ACA30911-7D60-921E-C70A-F693BE675834}"/>
                </a:ext>
              </a:extLst>
            </p:cNvPr>
            <p:cNvSpPr/>
            <p:nvPr userDrawn="1"/>
          </p:nvSpPr>
          <p:spPr>
            <a:xfrm>
              <a:off x="6461067" y="3810695"/>
              <a:ext cx="126305" cy="12630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2" name="Rektangel 1091">
              <a:extLst>
                <a:ext uri="{FF2B5EF4-FFF2-40B4-BE49-F238E27FC236}">
                  <a16:creationId xmlns:a16="http://schemas.microsoft.com/office/drawing/2014/main" id="{7C3A2D5F-4466-B210-4CF0-4DBBC6BB3BA6}"/>
                </a:ext>
              </a:extLst>
            </p:cNvPr>
            <p:cNvSpPr/>
            <p:nvPr userDrawn="1"/>
          </p:nvSpPr>
          <p:spPr>
            <a:xfrm>
              <a:off x="6461067" y="3986378"/>
              <a:ext cx="126305" cy="126305"/>
            </a:xfrm>
            <a:prstGeom prst="rect">
              <a:avLst/>
            </a:prstGeom>
            <a:solidFill>
              <a:srgbClr val="7800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3" name="Rektangel 1092">
              <a:extLst>
                <a:ext uri="{FF2B5EF4-FFF2-40B4-BE49-F238E27FC236}">
                  <a16:creationId xmlns:a16="http://schemas.microsoft.com/office/drawing/2014/main" id="{3DB1223D-C353-676D-5093-C19368A843EA}"/>
                </a:ext>
              </a:extLst>
            </p:cNvPr>
            <p:cNvSpPr/>
            <p:nvPr userDrawn="1"/>
          </p:nvSpPr>
          <p:spPr>
            <a:xfrm>
              <a:off x="6461067" y="4162061"/>
              <a:ext cx="126305" cy="126305"/>
            </a:xfrm>
            <a:prstGeom prst="rect">
              <a:avLst/>
            </a:prstGeom>
            <a:solidFill>
              <a:srgbClr val="E86A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4" name="Rektangel 1093">
              <a:extLst>
                <a:ext uri="{FF2B5EF4-FFF2-40B4-BE49-F238E27FC236}">
                  <a16:creationId xmlns:a16="http://schemas.microsoft.com/office/drawing/2014/main" id="{ECBE00DC-9A99-ED4F-7AB0-E71447F5BE95}"/>
                </a:ext>
              </a:extLst>
            </p:cNvPr>
            <p:cNvSpPr/>
            <p:nvPr userDrawn="1"/>
          </p:nvSpPr>
          <p:spPr>
            <a:xfrm>
              <a:off x="6461067" y="4337745"/>
              <a:ext cx="126305" cy="126305"/>
            </a:xfrm>
            <a:prstGeom prst="rect">
              <a:avLst/>
            </a:prstGeom>
            <a:solidFill>
              <a:srgbClr val="FFCC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5" name="Rektangel 1094">
              <a:extLst>
                <a:ext uri="{FF2B5EF4-FFF2-40B4-BE49-F238E27FC236}">
                  <a16:creationId xmlns:a16="http://schemas.microsoft.com/office/drawing/2014/main" id="{5BAC4B2F-5948-684F-53E5-17024EA24387}"/>
                </a:ext>
              </a:extLst>
            </p:cNvPr>
            <p:cNvSpPr/>
            <p:nvPr userDrawn="1"/>
          </p:nvSpPr>
          <p:spPr>
            <a:xfrm>
              <a:off x="6637103" y="3810695"/>
              <a:ext cx="126305" cy="12630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6" name="Rektangel 1095">
              <a:extLst>
                <a:ext uri="{FF2B5EF4-FFF2-40B4-BE49-F238E27FC236}">
                  <a16:creationId xmlns:a16="http://schemas.microsoft.com/office/drawing/2014/main" id="{9DED6478-BDF3-512F-58F3-E36C2B3C3BAA}"/>
                </a:ext>
              </a:extLst>
            </p:cNvPr>
            <p:cNvSpPr/>
            <p:nvPr userDrawn="1"/>
          </p:nvSpPr>
          <p:spPr>
            <a:xfrm>
              <a:off x="6637103" y="3986378"/>
              <a:ext cx="126305" cy="126305"/>
            </a:xfrm>
            <a:prstGeom prst="rect">
              <a:avLst/>
            </a:prstGeom>
            <a:solidFill>
              <a:srgbClr val="A65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7" name="Rektangel 1096">
              <a:extLst>
                <a:ext uri="{FF2B5EF4-FFF2-40B4-BE49-F238E27FC236}">
                  <a16:creationId xmlns:a16="http://schemas.microsoft.com/office/drawing/2014/main" id="{6D820422-D0D9-5ACE-DB5E-ACF44106A99E}"/>
                </a:ext>
              </a:extLst>
            </p:cNvPr>
            <p:cNvSpPr/>
            <p:nvPr userDrawn="1"/>
          </p:nvSpPr>
          <p:spPr>
            <a:xfrm>
              <a:off x="6637103" y="4162061"/>
              <a:ext cx="126305" cy="126305"/>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8" name="Rektangel 1097">
              <a:extLst>
                <a:ext uri="{FF2B5EF4-FFF2-40B4-BE49-F238E27FC236}">
                  <a16:creationId xmlns:a16="http://schemas.microsoft.com/office/drawing/2014/main" id="{8B60BAF5-04DE-84E4-664B-F75D369387BB}"/>
                </a:ext>
              </a:extLst>
            </p:cNvPr>
            <p:cNvSpPr/>
            <p:nvPr userDrawn="1"/>
          </p:nvSpPr>
          <p:spPr>
            <a:xfrm>
              <a:off x="6637103" y="4337745"/>
              <a:ext cx="126305" cy="126305"/>
            </a:xfrm>
            <a:prstGeom prst="rect">
              <a:avLst/>
            </a:prstGeom>
            <a:solidFill>
              <a:srgbClr val="FFF0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9" name="Rektangel 1098">
              <a:extLst>
                <a:ext uri="{FF2B5EF4-FFF2-40B4-BE49-F238E27FC236}">
                  <a16:creationId xmlns:a16="http://schemas.microsoft.com/office/drawing/2014/main" id="{2E36144B-8356-508C-530F-E4563E893F8E}"/>
                </a:ext>
              </a:extLst>
            </p:cNvPr>
            <p:cNvSpPr/>
            <p:nvPr userDrawn="1"/>
          </p:nvSpPr>
          <p:spPr>
            <a:xfrm>
              <a:off x="6813139" y="3810695"/>
              <a:ext cx="126305" cy="12630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0" name="Rektangel 1099">
              <a:extLst>
                <a:ext uri="{FF2B5EF4-FFF2-40B4-BE49-F238E27FC236}">
                  <a16:creationId xmlns:a16="http://schemas.microsoft.com/office/drawing/2014/main" id="{4A6003A8-E644-C22A-594E-648C05A084B5}"/>
                </a:ext>
              </a:extLst>
            </p:cNvPr>
            <p:cNvSpPr/>
            <p:nvPr userDrawn="1"/>
          </p:nvSpPr>
          <p:spPr>
            <a:xfrm>
              <a:off x="6813139" y="3986378"/>
              <a:ext cx="126305" cy="126305"/>
            </a:xfrm>
            <a:prstGeom prst="rect">
              <a:avLst/>
            </a:prstGeom>
            <a:solidFill>
              <a:srgbClr val="3232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1" name="Rektangel 1100">
              <a:extLst>
                <a:ext uri="{FF2B5EF4-FFF2-40B4-BE49-F238E27FC236}">
                  <a16:creationId xmlns:a16="http://schemas.microsoft.com/office/drawing/2014/main" id="{71252218-348E-C0A3-6703-29BD88D5A17F}"/>
                </a:ext>
              </a:extLst>
            </p:cNvPr>
            <p:cNvSpPr/>
            <p:nvPr userDrawn="1"/>
          </p:nvSpPr>
          <p:spPr>
            <a:xfrm>
              <a:off x="6813139" y="4162061"/>
              <a:ext cx="126305" cy="126305"/>
            </a:xfrm>
            <a:prstGeom prst="rect">
              <a:avLst/>
            </a:prstGeom>
            <a:solidFill>
              <a:srgbClr val="A5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2" name="Rektangel 1101">
              <a:extLst>
                <a:ext uri="{FF2B5EF4-FFF2-40B4-BE49-F238E27FC236}">
                  <a16:creationId xmlns:a16="http://schemas.microsoft.com/office/drawing/2014/main" id="{F40D39AB-38A0-8D9F-98CF-0849C6CB1A97}"/>
                </a:ext>
              </a:extLst>
            </p:cNvPr>
            <p:cNvSpPr/>
            <p:nvPr userDrawn="1"/>
          </p:nvSpPr>
          <p:spPr>
            <a:xfrm>
              <a:off x="6813139" y="4337745"/>
              <a:ext cx="126305" cy="12630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3" name="Rektangel 1102">
              <a:extLst>
                <a:ext uri="{FF2B5EF4-FFF2-40B4-BE49-F238E27FC236}">
                  <a16:creationId xmlns:a16="http://schemas.microsoft.com/office/drawing/2014/main" id="{B0EEB85D-E1B5-BB7E-06F5-B7F663E237EA}"/>
                </a:ext>
              </a:extLst>
            </p:cNvPr>
            <p:cNvSpPr/>
            <p:nvPr userDrawn="1"/>
          </p:nvSpPr>
          <p:spPr>
            <a:xfrm>
              <a:off x="6989175" y="3810695"/>
              <a:ext cx="126305" cy="12630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4" name="Rektangel 1103">
              <a:extLst>
                <a:ext uri="{FF2B5EF4-FFF2-40B4-BE49-F238E27FC236}">
                  <a16:creationId xmlns:a16="http://schemas.microsoft.com/office/drawing/2014/main" id="{0C4BF3AC-6949-B173-1F6F-7ACF6CCCA68D}"/>
                </a:ext>
              </a:extLst>
            </p:cNvPr>
            <p:cNvSpPr/>
            <p:nvPr userDrawn="1"/>
          </p:nvSpPr>
          <p:spPr>
            <a:xfrm>
              <a:off x="6989175"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5" name="Rektangel 1104">
              <a:extLst>
                <a:ext uri="{FF2B5EF4-FFF2-40B4-BE49-F238E27FC236}">
                  <a16:creationId xmlns:a16="http://schemas.microsoft.com/office/drawing/2014/main" id="{5E724053-DDC1-BCE6-018B-3C13912CBCAA}"/>
                </a:ext>
              </a:extLst>
            </p:cNvPr>
            <p:cNvSpPr/>
            <p:nvPr userDrawn="1"/>
          </p:nvSpPr>
          <p:spPr>
            <a:xfrm>
              <a:off x="6989175"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7" name="Rektangel 1106">
              <a:extLst>
                <a:ext uri="{FF2B5EF4-FFF2-40B4-BE49-F238E27FC236}">
                  <a16:creationId xmlns:a16="http://schemas.microsoft.com/office/drawing/2014/main" id="{B89A7384-2EB1-E47E-4661-2C135E836BAB}"/>
                </a:ext>
              </a:extLst>
            </p:cNvPr>
            <p:cNvSpPr/>
            <p:nvPr userDrawn="1"/>
          </p:nvSpPr>
          <p:spPr>
            <a:xfrm>
              <a:off x="7165211"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8" name="Rektangel 1107">
              <a:extLst>
                <a:ext uri="{FF2B5EF4-FFF2-40B4-BE49-F238E27FC236}">
                  <a16:creationId xmlns:a16="http://schemas.microsoft.com/office/drawing/2014/main" id="{64053484-E065-730D-63D9-F3F09E971CEC}"/>
                </a:ext>
              </a:extLst>
            </p:cNvPr>
            <p:cNvSpPr/>
            <p:nvPr userDrawn="1"/>
          </p:nvSpPr>
          <p:spPr>
            <a:xfrm>
              <a:off x="7165211"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9" name="Rektangel 1108">
              <a:extLst>
                <a:ext uri="{FF2B5EF4-FFF2-40B4-BE49-F238E27FC236}">
                  <a16:creationId xmlns:a16="http://schemas.microsoft.com/office/drawing/2014/main" id="{E5345871-5F8B-2377-CAC8-6913E51EB927}"/>
                </a:ext>
              </a:extLst>
            </p:cNvPr>
            <p:cNvSpPr/>
            <p:nvPr userDrawn="1"/>
          </p:nvSpPr>
          <p:spPr>
            <a:xfrm>
              <a:off x="7165211"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1" name="Rektangel 1110">
              <a:extLst>
                <a:ext uri="{FF2B5EF4-FFF2-40B4-BE49-F238E27FC236}">
                  <a16:creationId xmlns:a16="http://schemas.microsoft.com/office/drawing/2014/main" id="{15038F50-63E9-76D9-070D-599071F6D0B1}"/>
                </a:ext>
              </a:extLst>
            </p:cNvPr>
            <p:cNvSpPr/>
            <p:nvPr userDrawn="1"/>
          </p:nvSpPr>
          <p:spPr>
            <a:xfrm>
              <a:off x="7341247"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2" name="Rektangel 1111">
              <a:extLst>
                <a:ext uri="{FF2B5EF4-FFF2-40B4-BE49-F238E27FC236}">
                  <a16:creationId xmlns:a16="http://schemas.microsoft.com/office/drawing/2014/main" id="{062851F2-FDB2-63C5-B741-C1CAD1FE3211}"/>
                </a:ext>
              </a:extLst>
            </p:cNvPr>
            <p:cNvSpPr/>
            <p:nvPr userDrawn="1"/>
          </p:nvSpPr>
          <p:spPr>
            <a:xfrm>
              <a:off x="7341247"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3" name="Rektangel 1112">
              <a:extLst>
                <a:ext uri="{FF2B5EF4-FFF2-40B4-BE49-F238E27FC236}">
                  <a16:creationId xmlns:a16="http://schemas.microsoft.com/office/drawing/2014/main" id="{DE4F3BAC-C90D-4B77-27FF-4CD535F909E2}"/>
                </a:ext>
              </a:extLst>
            </p:cNvPr>
            <p:cNvSpPr/>
            <p:nvPr userDrawn="1"/>
          </p:nvSpPr>
          <p:spPr>
            <a:xfrm>
              <a:off x="7341247"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5" name="Rektangel 1114">
              <a:extLst>
                <a:ext uri="{FF2B5EF4-FFF2-40B4-BE49-F238E27FC236}">
                  <a16:creationId xmlns:a16="http://schemas.microsoft.com/office/drawing/2014/main" id="{6625D88E-960F-4248-3CEB-C2E5020321B6}"/>
                </a:ext>
              </a:extLst>
            </p:cNvPr>
            <p:cNvSpPr/>
            <p:nvPr userDrawn="1"/>
          </p:nvSpPr>
          <p:spPr>
            <a:xfrm>
              <a:off x="7517283"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6" name="Rektangel 1115">
              <a:extLst>
                <a:ext uri="{FF2B5EF4-FFF2-40B4-BE49-F238E27FC236}">
                  <a16:creationId xmlns:a16="http://schemas.microsoft.com/office/drawing/2014/main" id="{C10CFB8F-8E16-B335-A926-3A4BAA2E78D5}"/>
                </a:ext>
              </a:extLst>
            </p:cNvPr>
            <p:cNvSpPr/>
            <p:nvPr userDrawn="1"/>
          </p:nvSpPr>
          <p:spPr>
            <a:xfrm>
              <a:off x="7517283"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7" name="Rektangel 1116">
              <a:extLst>
                <a:ext uri="{FF2B5EF4-FFF2-40B4-BE49-F238E27FC236}">
                  <a16:creationId xmlns:a16="http://schemas.microsoft.com/office/drawing/2014/main" id="{1BAFE015-800E-787E-0572-90F6C0823C14}"/>
                </a:ext>
              </a:extLst>
            </p:cNvPr>
            <p:cNvSpPr/>
            <p:nvPr userDrawn="1"/>
          </p:nvSpPr>
          <p:spPr>
            <a:xfrm>
              <a:off x="7517283"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9" name="Rektangel 1118">
              <a:extLst>
                <a:ext uri="{FF2B5EF4-FFF2-40B4-BE49-F238E27FC236}">
                  <a16:creationId xmlns:a16="http://schemas.microsoft.com/office/drawing/2014/main" id="{4A97B2EF-9E28-C94C-6879-E7C073C12C39}"/>
                </a:ext>
              </a:extLst>
            </p:cNvPr>
            <p:cNvSpPr/>
            <p:nvPr userDrawn="1"/>
          </p:nvSpPr>
          <p:spPr>
            <a:xfrm>
              <a:off x="7693320"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0" name="Rektangel 1119">
              <a:extLst>
                <a:ext uri="{FF2B5EF4-FFF2-40B4-BE49-F238E27FC236}">
                  <a16:creationId xmlns:a16="http://schemas.microsoft.com/office/drawing/2014/main" id="{0046F9B6-9CA1-5B09-D162-A1A23AA1E72E}"/>
                </a:ext>
              </a:extLst>
            </p:cNvPr>
            <p:cNvSpPr/>
            <p:nvPr userDrawn="1"/>
          </p:nvSpPr>
          <p:spPr>
            <a:xfrm>
              <a:off x="7693320"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1" name="Rektangel 1120">
              <a:extLst>
                <a:ext uri="{FF2B5EF4-FFF2-40B4-BE49-F238E27FC236}">
                  <a16:creationId xmlns:a16="http://schemas.microsoft.com/office/drawing/2014/main" id="{555E2503-2C99-3601-4234-B5374905D676}"/>
                </a:ext>
              </a:extLst>
            </p:cNvPr>
            <p:cNvSpPr/>
            <p:nvPr userDrawn="1"/>
          </p:nvSpPr>
          <p:spPr>
            <a:xfrm>
              <a:off x="7693320"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1" name="Rektangel med rundade hörn 10">
            <a:extLst>
              <a:ext uri="{FF2B5EF4-FFF2-40B4-BE49-F238E27FC236}">
                <a16:creationId xmlns:a16="http://schemas.microsoft.com/office/drawing/2014/main" id="{636AEB1C-664E-B3BB-DB73-01E07A3BF846}"/>
              </a:ext>
            </a:extLst>
          </p:cNvPr>
          <p:cNvSpPr/>
          <p:nvPr userDrawn="1"/>
        </p:nvSpPr>
        <p:spPr>
          <a:xfrm>
            <a:off x="6062449" y="2168771"/>
            <a:ext cx="800154" cy="97738"/>
          </a:xfrm>
          <a:prstGeom prst="roundRect">
            <a:avLst>
              <a:gd name="adj" fmla="val 0"/>
            </a:avLst>
          </a:prstGeom>
          <a:noFill/>
          <a:ln w="15875">
            <a:solidFill>
              <a:srgbClr val="2FB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6" name="Rektangel med rundade hörn 1125">
            <a:extLst>
              <a:ext uri="{FF2B5EF4-FFF2-40B4-BE49-F238E27FC236}">
                <a16:creationId xmlns:a16="http://schemas.microsoft.com/office/drawing/2014/main" id="{F5D2D686-1879-1B11-9682-DCB8A43C167A}"/>
              </a:ext>
            </a:extLst>
          </p:cNvPr>
          <p:cNvSpPr/>
          <p:nvPr userDrawn="1"/>
        </p:nvSpPr>
        <p:spPr>
          <a:xfrm>
            <a:off x="6062449" y="2800595"/>
            <a:ext cx="800154" cy="331200"/>
          </a:xfrm>
          <a:prstGeom prst="roundRect">
            <a:avLst>
              <a:gd name="adj" fmla="val 0"/>
            </a:avLst>
          </a:prstGeom>
          <a:noFill/>
          <a:ln w="15875">
            <a:solidFill>
              <a:srgbClr val="2FB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8" name="Grupp 37">
            <a:extLst>
              <a:ext uri="{FF2B5EF4-FFF2-40B4-BE49-F238E27FC236}">
                <a16:creationId xmlns:a16="http://schemas.microsoft.com/office/drawing/2014/main" id="{6F818A9C-F465-3CE9-20FA-7BDEA4C864A3}"/>
              </a:ext>
            </a:extLst>
          </p:cNvPr>
          <p:cNvGrpSpPr/>
          <p:nvPr userDrawn="1"/>
        </p:nvGrpSpPr>
        <p:grpSpPr>
          <a:xfrm>
            <a:off x="6074571" y="3306851"/>
            <a:ext cx="781200" cy="90681"/>
            <a:chOff x="6511014" y="2308965"/>
            <a:chExt cx="602272" cy="346936"/>
          </a:xfrm>
        </p:grpSpPr>
        <p:sp>
          <p:nvSpPr>
            <p:cNvPr id="39" name="Rektangel med rundade hörn 38">
              <a:extLst>
                <a:ext uri="{FF2B5EF4-FFF2-40B4-BE49-F238E27FC236}">
                  <a16:creationId xmlns:a16="http://schemas.microsoft.com/office/drawing/2014/main" id="{341D2BCA-FEB1-3F16-2075-DBBCEE121133}"/>
                </a:ext>
              </a:extLst>
            </p:cNvPr>
            <p:cNvSpPr/>
            <p:nvPr/>
          </p:nvSpPr>
          <p:spPr>
            <a:xfrm>
              <a:off x="6511014" y="2308965"/>
              <a:ext cx="602272" cy="346936"/>
            </a:xfrm>
            <a:prstGeom prst="roundRect">
              <a:avLst>
                <a:gd name="adj" fmla="val 2307"/>
              </a:avLst>
            </a:prstGeom>
            <a:solidFill>
              <a:srgbClr val="F9535C">
                <a:alpha val="4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0" name="Rak 39">
              <a:extLst>
                <a:ext uri="{FF2B5EF4-FFF2-40B4-BE49-F238E27FC236}">
                  <a16:creationId xmlns:a16="http://schemas.microsoft.com/office/drawing/2014/main" id="{245C22F3-BAE7-75A9-96B0-E39BB2EFEC22}"/>
                </a:ext>
              </a:extLst>
            </p:cNvPr>
            <p:cNvCxnSpPr>
              <a:cxnSpLocks/>
            </p:cNvCxnSpPr>
            <p:nvPr/>
          </p:nvCxnSpPr>
          <p:spPr>
            <a:xfrm>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cxnSp>
          <p:nvCxnSpPr>
            <p:cNvPr id="41" name="Rak 40">
              <a:extLst>
                <a:ext uri="{FF2B5EF4-FFF2-40B4-BE49-F238E27FC236}">
                  <a16:creationId xmlns:a16="http://schemas.microsoft.com/office/drawing/2014/main" id="{1947DE09-EBCF-E910-33E6-512123ADAAFA}"/>
                </a:ext>
              </a:extLst>
            </p:cNvPr>
            <p:cNvCxnSpPr>
              <a:cxnSpLocks/>
            </p:cNvCxnSpPr>
            <p:nvPr/>
          </p:nvCxnSpPr>
          <p:spPr>
            <a:xfrm flipH="1">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grpSp>
      <p:grpSp>
        <p:nvGrpSpPr>
          <p:cNvPr id="1127" name="Grupp 1126">
            <a:extLst>
              <a:ext uri="{FF2B5EF4-FFF2-40B4-BE49-F238E27FC236}">
                <a16:creationId xmlns:a16="http://schemas.microsoft.com/office/drawing/2014/main" id="{5E961FC3-B409-F6A8-2D6C-145379049C89}"/>
              </a:ext>
            </a:extLst>
          </p:cNvPr>
          <p:cNvGrpSpPr/>
          <p:nvPr userDrawn="1"/>
        </p:nvGrpSpPr>
        <p:grpSpPr>
          <a:xfrm>
            <a:off x="6074571" y="2295574"/>
            <a:ext cx="781200" cy="324083"/>
            <a:chOff x="6511014" y="2308965"/>
            <a:chExt cx="602272" cy="346936"/>
          </a:xfrm>
        </p:grpSpPr>
        <p:sp>
          <p:nvSpPr>
            <p:cNvPr id="1128" name="Rektangel med rundade hörn 1127">
              <a:extLst>
                <a:ext uri="{FF2B5EF4-FFF2-40B4-BE49-F238E27FC236}">
                  <a16:creationId xmlns:a16="http://schemas.microsoft.com/office/drawing/2014/main" id="{2B5BA7A3-F734-9E73-0F7B-B2A14C010F59}"/>
                </a:ext>
              </a:extLst>
            </p:cNvPr>
            <p:cNvSpPr/>
            <p:nvPr/>
          </p:nvSpPr>
          <p:spPr>
            <a:xfrm>
              <a:off x="6511014" y="2308965"/>
              <a:ext cx="602272" cy="346936"/>
            </a:xfrm>
            <a:prstGeom prst="roundRect">
              <a:avLst>
                <a:gd name="adj" fmla="val 2307"/>
              </a:avLst>
            </a:prstGeom>
            <a:solidFill>
              <a:srgbClr val="F9535C">
                <a:alpha val="4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29" name="Rak 1128">
              <a:extLst>
                <a:ext uri="{FF2B5EF4-FFF2-40B4-BE49-F238E27FC236}">
                  <a16:creationId xmlns:a16="http://schemas.microsoft.com/office/drawing/2014/main" id="{23AB9D37-FDD0-9B73-576D-D72C040BD7D8}"/>
                </a:ext>
              </a:extLst>
            </p:cNvPr>
            <p:cNvCxnSpPr>
              <a:cxnSpLocks/>
            </p:cNvCxnSpPr>
            <p:nvPr/>
          </p:nvCxnSpPr>
          <p:spPr>
            <a:xfrm>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cxnSp>
          <p:nvCxnSpPr>
            <p:cNvPr id="1130" name="Rak 1129">
              <a:extLst>
                <a:ext uri="{FF2B5EF4-FFF2-40B4-BE49-F238E27FC236}">
                  <a16:creationId xmlns:a16="http://schemas.microsoft.com/office/drawing/2014/main" id="{3A5FBCF0-695B-2C2E-D769-6AEE9E5D9CA6}"/>
                </a:ext>
              </a:extLst>
            </p:cNvPr>
            <p:cNvCxnSpPr>
              <a:cxnSpLocks/>
            </p:cNvCxnSpPr>
            <p:nvPr/>
          </p:nvCxnSpPr>
          <p:spPr>
            <a:xfrm flipH="1">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12593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Accessibility Office 2013/2016">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120FD48D-1F42-B341-AF85-AE480DB64991}" type="datetime1">
              <a:rPr lang="sv-SE" smtClean="0"/>
              <a:t>2026-10-02</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7" name="textruta 6">
            <a:extLst>
              <a:ext uri="{FF2B5EF4-FFF2-40B4-BE49-F238E27FC236}">
                <a16:creationId xmlns:a16="http://schemas.microsoft.com/office/drawing/2014/main" id="{90ED1EC6-276A-A06E-A517-156B8EACE0DE}"/>
              </a:ext>
            </a:extLst>
          </p:cNvPr>
          <p:cNvSpPr txBox="1"/>
          <p:nvPr userDrawn="1"/>
        </p:nvSpPr>
        <p:spPr>
          <a:xfrm>
            <a:off x="600076" y="1008476"/>
            <a:ext cx="10991850" cy="1103312"/>
          </a:xfrm>
          <a:prstGeom prst="rect">
            <a:avLst/>
          </a:prstGeom>
          <a:noFill/>
        </p:spPr>
        <p:txBody>
          <a:bodyPr wrap="square" anchor="t">
            <a:noAutofit/>
          </a:bodyPr>
          <a:lstStyle/>
          <a:p>
            <a:r>
              <a:rPr lang="en-US" sz="4000" b="1" noProof="0">
                <a:solidFill>
                  <a:schemeClr val="tx2"/>
                </a:solidFill>
                <a:latin typeface="+mj-lt"/>
              </a:rPr>
              <a:t>Make your presentation accessible</a:t>
            </a:r>
          </a:p>
        </p:txBody>
      </p:sp>
      <p:sp>
        <p:nvSpPr>
          <p:cNvPr id="2" name="textruta 1">
            <a:extLst>
              <a:ext uri="{FF2B5EF4-FFF2-40B4-BE49-F238E27FC236}">
                <a16:creationId xmlns:a16="http://schemas.microsoft.com/office/drawing/2014/main" id="{1A0056A6-C8C3-8E39-A19D-E42D44FC04A1}"/>
              </a:ext>
            </a:extLst>
          </p:cNvPr>
          <p:cNvSpPr txBox="1"/>
          <p:nvPr userDrawn="1"/>
        </p:nvSpPr>
        <p:spPr>
          <a:xfrm>
            <a:off x="600075" y="1790514"/>
            <a:ext cx="109902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a:solidFill>
                  <a:schemeClr val="accent1"/>
                </a:solidFill>
                <a:latin typeface="+mn-lt"/>
              </a:rPr>
              <a:t>The template is set up to be as accessibility-friendly as possible, but there are two things you need to do yourself as you add content. </a:t>
            </a:r>
            <a:r>
              <a:rPr lang="en-US" sz="1600" b="1" noProof="0">
                <a:solidFill>
                  <a:schemeClr val="accent1"/>
                </a:solidFill>
                <a:latin typeface="+mn-lt"/>
              </a:rPr>
              <a:t>The instructions below are for Office 2013/2016.</a:t>
            </a:r>
          </a:p>
        </p:txBody>
      </p:sp>
      <p:sp>
        <p:nvSpPr>
          <p:cNvPr id="11" name="textruta 10">
            <a:extLst>
              <a:ext uri="{FF2B5EF4-FFF2-40B4-BE49-F238E27FC236}">
                <a16:creationId xmlns:a16="http://schemas.microsoft.com/office/drawing/2014/main" id="{D3950EA1-6BC3-FA92-A900-5D1873DA5B6D}"/>
              </a:ext>
            </a:extLst>
          </p:cNvPr>
          <p:cNvSpPr txBox="1"/>
          <p:nvPr userDrawn="1"/>
        </p:nvSpPr>
        <p:spPr>
          <a:xfrm>
            <a:off x="6000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2" name="textruta 11">
            <a:extLst>
              <a:ext uri="{FF2B5EF4-FFF2-40B4-BE49-F238E27FC236}">
                <a16:creationId xmlns:a16="http://schemas.microsoft.com/office/drawing/2014/main" id="{F72A4E10-E85F-9067-684F-58257918714F}"/>
              </a:ext>
            </a:extLst>
          </p:cNvPr>
          <p:cNvSpPr txBox="1"/>
          <p:nvPr userDrawn="1"/>
        </p:nvSpPr>
        <p:spPr>
          <a:xfrm>
            <a:off x="600076" y="3031066"/>
            <a:ext cx="5314950" cy="1513235"/>
          </a:xfrm>
          <a:prstGeom prst="rect">
            <a:avLst/>
          </a:prstGeom>
          <a:noFill/>
        </p:spPr>
        <p:txBody>
          <a:bodyPr wrap="square" rtlCol="0">
            <a:spAutoFit/>
          </a:bodyPr>
          <a:lstStyle/>
          <a:p>
            <a:pPr marL="0" indent="0">
              <a:spcAft>
                <a:spcPts val="1000"/>
              </a:spcAft>
              <a:buNone/>
            </a:pPr>
            <a:r>
              <a:rPr lang="en-US" sz="1200"/>
              <a:t>Right-click on an image/figure and select the option "Format Picture." A tab will then open on the right side of the window. Choose the </a:t>
            </a:r>
            <a:r>
              <a:rPr lang="en-US" sz="1200" i="1"/>
              <a:t>Size and Properties</a:t>
            </a:r>
            <a:r>
              <a:rPr lang="en-US" sz="1200"/>
              <a:t> of the figure, then select </a:t>
            </a:r>
            <a:r>
              <a:rPr lang="en-US" sz="1200" i="1"/>
              <a:t>Alternative Text</a:t>
            </a:r>
            <a:r>
              <a:rPr lang="en-US" sz="1200"/>
              <a:t>. Describe your image/figure in 1-2 sentences that will be read aloud by screen readers for those with visual impairments.</a:t>
            </a:r>
          </a:p>
          <a:p>
            <a:pPr marL="0" indent="0">
              <a:spcAft>
                <a:spcPts val="1000"/>
              </a:spcAft>
              <a:buNone/>
            </a:pPr>
            <a:r>
              <a:rPr lang="en-US" sz="1200"/>
              <a:t>If the image/figure serves no informative purpose and you want to exclude it, you can simply leave the title and description empty.</a:t>
            </a:r>
          </a:p>
        </p:txBody>
      </p:sp>
      <p:sp>
        <p:nvSpPr>
          <p:cNvPr id="13" name="textruta 12">
            <a:extLst>
              <a:ext uri="{FF2B5EF4-FFF2-40B4-BE49-F238E27FC236}">
                <a16:creationId xmlns:a16="http://schemas.microsoft.com/office/drawing/2014/main" id="{EE3FC087-E3DB-F3EF-9BDB-AB9263D72EEF}"/>
              </a:ext>
            </a:extLst>
          </p:cNvPr>
          <p:cNvSpPr txBox="1"/>
          <p:nvPr userDrawn="1"/>
        </p:nvSpPr>
        <p:spPr>
          <a:xfrm>
            <a:off x="62769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4" name="textruta 13">
            <a:extLst>
              <a:ext uri="{FF2B5EF4-FFF2-40B4-BE49-F238E27FC236}">
                <a16:creationId xmlns:a16="http://schemas.microsoft.com/office/drawing/2014/main" id="{A12E57D3-1BFC-4BED-5424-48C6609FCB60}"/>
              </a:ext>
            </a:extLst>
          </p:cNvPr>
          <p:cNvSpPr txBox="1"/>
          <p:nvPr userDrawn="1"/>
        </p:nvSpPr>
        <p:spPr>
          <a:xfrm>
            <a:off x="6276976" y="3031066"/>
            <a:ext cx="5314950" cy="3216265"/>
          </a:xfrm>
          <a:prstGeom prst="rect">
            <a:avLst/>
          </a:prstGeom>
          <a:noFill/>
        </p:spPr>
        <p:txBody>
          <a:bodyPr wrap="square" rtlCol="0">
            <a:spAutoFit/>
          </a:bodyPr>
          <a:lstStyle/>
          <a:p>
            <a:pPr>
              <a:spcAft>
                <a:spcPts val="600"/>
              </a:spcAft>
            </a:pPr>
            <a:r>
              <a:rPr lang="en-US" sz="1200"/>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marL="0" indent="0">
              <a:spcAft>
                <a:spcPts val="600"/>
              </a:spcAft>
              <a:buNone/>
            </a:pPr>
            <a:r>
              <a:rPr lang="en-US" sz="1200" b="1">
                <a:solidFill>
                  <a:schemeClr val="accent1"/>
                </a:solidFill>
                <a:latin typeface="+mj-lt"/>
              </a:rPr>
              <a:t>You can control the reading order by:</a:t>
            </a:r>
          </a:p>
          <a:p>
            <a:pPr marL="228600" indent="-228600">
              <a:spcAft>
                <a:spcPts val="600"/>
              </a:spcAft>
              <a:buClr>
                <a:schemeClr val="accent1"/>
              </a:buClr>
              <a:buFont typeface="+mj-lt"/>
              <a:buAutoNum type="arabicPeriod"/>
            </a:pPr>
            <a:r>
              <a:rPr lang="en-US" sz="1200"/>
              <a:t>Selecting an object in the file.</a:t>
            </a:r>
          </a:p>
          <a:p>
            <a:pPr marL="228600" indent="-228600">
              <a:spcAft>
                <a:spcPts val="600"/>
              </a:spcAft>
              <a:buClr>
                <a:schemeClr val="accent1"/>
              </a:buClr>
              <a:buFont typeface="+mj-lt"/>
              <a:buAutoNum type="arabicPeriod"/>
            </a:pPr>
            <a:r>
              <a:rPr lang="en-US" sz="1200"/>
              <a:t>Choosing the "Format" tab that appears on the right side of the ribbon.</a:t>
            </a:r>
          </a:p>
          <a:p>
            <a:pPr marL="228600" indent="-228600">
              <a:spcAft>
                <a:spcPts val="600"/>
              </a:spcAft>
              <a:buClr>
                <a:schemeClr val="accent1"/>
              </a:buClr>
              <a:buFont typeface="+mj-lt"/>
              <a:buAutoNum type="arabicPeriod"/>
            </a:pPr>
            <a:r>
              <a:rPr lang="en-US" sz="1200"/>
              <a:t>Selecting "Selection Pane" in the "Arrange" group.</a:t>
            </a:r>
          </a:p>
          <a:p>
            <a:pPr marL="228600" indent="-228600">
              <a:spcAft>
                <a:spcPts val="600"/>
              </a:spcAft>
              <a:buClr>
                <a:schemeClr val="accent1"/>
              </a:buClr>
              <a:buFont typeface="+mj-lt"/>
              <a:buAutoNum type="arabicPeriod"/>
            </a:pPr>
            <a:r>
              <a:rPr lang="en-US" sz="1200"/>
              <a:t>Selecting one or more objects in the list.</a:t>
            </a:r>
          </a:p>
          <a:p>
            <a:pPr marL="228600" indent="-228600">
              <a:spcAft>
                <a:spcPts val="600"/>
              </a:spcAft>
              <a:buClr>
                <a:schemeClr val="accent1"/>
              </a:buClr>
              <a:buFont typeface="+mj-lt"/>
              <a:buAutoNum type="arabicPeriod"/>
            </a:pPr>
            <a:r>
              <a:rPr lang="en-US" sz="1200"/>
              <a:t>Dragging the selection upward or downward, or clicking the "Up" button.</a:t>
            </a:r>
          </a:p>
          <a:p>
            <a:pPr marL="228600" indent="-228600">
              <a:spcAft>
                <a:spcPts val="600"/>
              </a:spcAft>
              <a:buClr>
                <a:schemeClr val="accent1"/>
              </a:buClr>
              <a:buFont typeface="+mj-lt"/>
              <a:buAutoNum type="arabicPeriod"/>
            </a:pPr>
            <a:r>
              <a:rPr lang="en-US" sz="1200"/>
              <a:t>Dragging the objects until they have the desired order. This will not affect the layout on the page, only the order in which they are read by screen readers.</a:t>
            </a:r>
          </a:p>
        </p:txBody>
      </p:sp>
    </p:spTree>
    <p:extLst>
      <p:ext uri="{BB962C8B-B14F-4D97-AF65-F5344CB8AC3E}">
        <p14:creationId xmlns:p14="http://schemas.microsoft.com/office/powerpoint/2010/main" val="7759560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ccessibility Office 365/2019">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45830D3C-297D-AF4B-BF84-42155CB091D6}" type="datetime1">
              <a:rPr lang="sv-SE" smtClean="0"/>
              <a:t>2026-10-02</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11" name="textruta 10">
            <a:extLst>
              <a:ext uri="{FF2B5EF4-FFF2-40B4-BE49-F238E27FC236}">
                <a16:creationId xmlns:a16="http://schemas.microsoft.com/office/drawing/2014/main" id="{D3950EA1-6BC3-FA92-A900-5D1873DA5B6D}"/>
              </a:ext>
            </a:extLst>
          </p:cNvPr>
          <p:cNvSpPr txBox="1"/>
          <p:nvPr userDrawn="1"/>
        </p:nvSpPr>
        <p:spPr>
          <a:xfrm>
            <a:off x="6000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2" name="textruta 11">
            <a:extLst>
              <a:ext uri="{FF2B5EF4-FFF2-40B4-BE49-F238E27FC236}">
                <a16:creationId xmlns:a16="http://schemas.microsoft.com/office/drawing/2014/main" id="{F72A4E10-E85F-9067-684F-58257918714F}"/>
              </a:ext>
            </a:extLst>
          </p:cNvPr>
          <p:cNvSpPr txBox="1"/>
          <p:nvPr userDrawn="1"/>
        </p:nvSpPr>
        <p:spPr>
          <a:xfrm>
            <a:off x="600076" y="3031066"/>
            <a:ext cx="5314950" cy="1513235"/>
          </a:xfrm>
          <a:prstGeom prst="rect">
            <a:avLst/>
          </a:prstGeom>
          <a:noFill/>
        </p:spPr>
        <p:txBody>
          <a:bodyPr wrap="square" rtlCol="0">
            <a:spAutoFit/>
          </a:bodyPr>
          <a:lstStyle/>
          <a:p>
            <a:pPr marL="0" indent="0">
              <a:spcAft>
                <a:spcPts val="1000"/>
              </a:spcAft>
              <a:buNone/>
            </a:pPr>
            <a:r>
              <a:rPr lang="en-US" sz="1200"/>
              <a:t>Right-click on an image/figure and select the option "Format Picture." A tab will then open on the right side of the window. Choose the </a:t>
            </a:r>
            <a:r>
              <a:rPr lang="en-US" sz="1200" i="1"/>
              <a:t>Size and Properties</a:t>
            </a:r>
            <a:r>
              <a:rPr lang="en-US" sz="1200"/>
              <a:t> of the figure, then select </a:t>
            </a:r>
            <a:r>
              <a:rPr lang="en-US" sz="1200" i="1"/>
              <a:t>Alternative Text</a:t>
            </a:r>
            <a:r>
              <a:rPr lang="en-US" sz="1200"/>
              <a:t>. Describe your image/figure in 1-2 sentences that will be read aloud by screen readers for those with visual impairments.</a:t>
            </a:r>
          </a:p>
          <a:p>
            <a:pPr marL="0" indent="0">
              <a:spcAft>
                <a:spcPts val="1000"/>
              </a:spcAft>
              <a:buNone/>
            </a:pPr>
            <a:r>
              <a:rPr lang="en-US" sz="1200"/>
              <a:t>If the image/figure serves no informative purpose and you want to exclude it, you can simply leave the title and description empty.</a:t>
            </a:r>
          </a:p>
        </p:txBody>
      </p:sp>
      <p:sp>
        <p:nvSpPr>
          <p:cNvPr id="13" name="textruta 12">
            <a:extLst>
              <a:ext uri="{FF2B5EF4-FFF2-40B4-BE49-F238E27FC236}">
                <a16:creationId xmlns:a16="http://schemas.microsoft.com/office/drawing/2014/main" id="{EE3FC087-E3DB-F3EF-9BDB-AB9263D72EEF}"/>
              </a:ext>
            </a:extLst>
          </p:cNvPr>
          <p:cNvSpPr txBox="1"/>
          <p:nvPr userDrawn="1"/>
        </p:nvSpPr>
        <p:spPr>
          <a:xfrm>
            <a:off x="62769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4" name="textruta 13">
            <a:extLst>
              <a:ext uri="{FF2B5EF4-FFF2-40B4-BE49-F238E27FC236}">
                <a16:creationId xmlns:a16="http://schemas.microsoft.com/office/drawing/2014/main" id="{A12E57D3-1BFC-4BED-5424-48C6609FCB60}"/>
              </a:ext>
            </a:extLst>
          </p:cNvPr>
          <p:cNvSpPr txBox="1"/>
          <p:nvPr userDrawn="1"/>
        </p:nvSpPr>
        <p:spPr>
          <a:xfrm>
            <a:off x="6276976" y="3031066"/>
            <a:ext cx="5314950" cy="2246769"/>
          </a:xfrm>
          <a:prstGeom prst="rect">
            <a:avLst/>
          </a:prstGeom>
          <a:noFill/>
        </p:spPr>
        <p:txBody>
          <a:bodyPr wrap="square" rtlCol="0">
            <a:spAutoFit/>
          </a:bodyPr>
          <a:lstStyle/>
          <a:p>
            <a:pPr marL="0" indent="0">
              <a:spcAft>
                <a:spcPts val="600"/>
              </a:spcAft>
              <a:buNone/>
            </a:pPr>
            <a:r>
              <a:rPr lang="en-US" sz="1200"/>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marL="0" indent="0">
              <a:spcAft>
                <a:spcPts val="600"/>
              </a:spcAft>
              <a:buNone/>
            </a:pPr>
            <a:r>
              <a:rPr lang="en-US" sz="1200" b="1">
                <a:solidFill>
                  <a:schemeClr val="accent1"/>
                </a:solidFill>
              </a:rPr>
              <a:t>You can control the reading order by:</a:t>
            </a:r>
          </a:p>
          <a:p>
            <a:pPr marL="228600" indent="-228600">
              <a:spcAft>
                <a:spcPts val="600"/>
              </a:spcAft>
              <a:buClr>
                <a:schemeClr val="accent1"/>
              </a:buClr>
              <a:buFont typeface="+mj-lt"/>
              <a:buAutoNum type="arabicPeriod"/>
            </a:pPr>
            <a:r>
              <a:rPr lang="en-US" sz="1200"/>
              <a:t>On the </a:t>
            </a:r>
            <a:r>
              <a:rPr lang="en-US" sz="1200" i="1"/>
              <a:t>Home</a:t>
            </a:r>
            <a:r>
              <a:rPr lang="en-US" sz="1200"/>
              <a:t> tab, select </a:t>
            </a:r>
            <a:r>
              <a:rPr lang="en-US" sz="1200" i="1"/>
              <a:t>Arrange</a:t>
            </a:r>
          </a:p>
          <a:p>
            <a:pPr marL="228600" indent="-228600">
              <a:spcAft>
                <a:spcPts val="600"/>
              </a:spcAft>
              <a:buClr>
                <a:schemeClr val="accent1"/>
              </a:buClr>
              <a:buFont typeface="+mj-lt"/>
              <a:buAutoNum type="arabicPeriod"/>
            </a:pPr>
            <a:r>
              <a:rPr lang="en-US" sz="1200"/>
              <a:t>From the </a:t>
            </a:r>
            <a:r>
              <a:rPr lang="en-US" sz="1200" i="1"/>
              <a:t>Arrange </a:t>
            </a:r>
            <a:r>
              <a:rPr lang="en-US" sz="1200"/>
              <a:t>menu, choose "Selection Pane.“</a:t>
            </a:r>
          </a:p>
          <a:p>
            <a:pPr marL="228600" indent="-228600">
              <a:spcAft>
                <a:spcPts val="600"/>
              </a:spcAft>
              <a:buClr>
                <a:schemeClr val="accent1"/>
              </a:buClr>
              <a:buFont typeface="+mj-lt"/>
              <a:buAutoNum type="arabicPeriod"/>
            </a:pPr>
            <a:r>
              <a:rPr lang="en-US" sz="1200"/>
              <a:t>A tab will open on the right side of the window. Drag the objects until they have the desired order. This will not affect the layout on the page, only the order in which they are read by screen readers.</a:t>
            </a:r>
          </a:p>
        </p:txBody>
      </p:sp>
      <p:sp>
        <p:nvSpPr>
          <p:cNvPr id="6" name="textruta 5">
            <a:extLst>
              <a:ext uri="{FF2B5EF4-FFF2-40B4-BE49-F238E27FC236}">
                <a16:creationId xmlns:a16="http://schemas.microsoft.com/office/drawing/2014/main" id="{60BCB9D5-FB2E-F01B-B2C5-5BFB4C55D46E}"/>
              </a:ext>
            </a:extLst>
          </p:cNvPr>
          <p:cNvSpPr txBox="1"/>
          <p:nvPr userDrawn="1"/>
        </p:nvSpPr>
        <p:spPr>
          <a:xfrm>
            <a:off x="600076" y="1008476"/>
            <a:ext cx="10991850" cy="1103312"/>
          </a:xfrm>
          <a:prstGeom prst="rect">
            <a:avLst/>
          </a:prstGeom>
          <a:noFill/>
        </p:spPr>
        <p:txBody>
          <a:bodyPr wrap="square" anchor="t">
            <a:noAutofit/>
          </a:bodyPr>
          <a:lstStyle/>
          <a:p>
            <a:r>
              <a:rPr lang="en-US" sz="4000" b="1" noProof="0">
                <a:solidFill>
                  <a:schemeClr val="tx2"/>
                </a:solidFill>
                <a:latin typeface="+mj-lt"/>
              </a:rPr>
              <a:t>Make your presentation accessible</a:t>
            </a:r>
          </a:p>
        </p:txBody>
      </p:sp>
      <p:sp>
        <p:nvSpPr>
          <p:cNvPr id="8" name="textruta 7">
            <a:extLst>
              <a:ext uri="{FF2B5EF4-FFF2-40B4-BE49-F238E27FC236}">
                <a16:creationId xmlns:a16="http://schemas.microsoft.com/office/drawing/2014/main" id="{83F6329C-964B-2CDD-13A7-0D9A1FF8FB4F}"/>
              </a:ext>
            </a:extLst>
          </p:cNvPr>
          <p:cNvSpPr txBox="1"/>
          <p:nvPr userDrawn="1"/>
        </p:nvSpPr>
        <p:spPr>
          <a:xfrm>
            <a:off x="600075" y="1790514"/>
            <a:ext cx="109902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a:solidFill>
                  <a:schemeClr val="accent1"/>
                </a:solidFill>
                <a:latin typeface="+mn-lt"/>
              </a:rPr>
              <a:t>The template is set up to be as accessibility-friendly as possible, but there are two things you need to do yourself as you add content. </a:t>
            </a:r>
            <a:r>
              <a:rPr lang="en-US" sz="1600" b="1" noProof="0">
                <a:solidFill>
                  <a:schemeClr val="accent1"/>
                </a:solidFill>
                <a:latin typeface="+mn-lt"/>
              </a:rPr>
              <a:t>The instructions below are for Office 365 or Office 2019.</a:t>
            </a:r>
          </a:p>
        </p:txBody>
      </p:sp>
    </p:spTree>
    <p:extLst>
      <p:ext uri="{BB962C8B-B14F-4D97-AF65-F5344CB8AC3E}">
        <p14:creationId xmlns:p14="http://schemas.microsoft.com/office/powerpoint/2010/main" val="23135483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9" Type="http://schemas.openxmlformats.org/officeDocument/2006/relationships/slideLayout" Target="../slideLayouts/slideLayout76.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image" Target="../media/image1.svg"/><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48" Type="http://schemas.openxmlformats.org/officeDocument/2006/relationships/theme" Target="../theme/theme2.xml"/><Relationship Id="rId8" Type="http://schemas.openxmlformats.org/officeDocument/2006/relationships/slideLayout" Target="../slideLayouts/slideLayout55.xml"/><Relationship Id="rId3" Type="http://schemas.openxmlformats.org/officeDocument/2006/relationships/slideLayout" Target="../slideLayouts/slideLayout50.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slideLayout" Target="../slideLayouts/slideLayout93.xml"/><Relationship Id="rId20" Type="http://schemas.openxmlformats.org/officeDocument/2006/relationships/slideLayout" Target="../slideLayouts/slideLayout67.xml"/><Relationship Id="rId41" Type="http://schemas.openxmlformats.org/officeDocument/2006/relationships/slideLayout" Target="../slideLayouts/slideLayout88.xml"/><Relationship Id="rId1" Type="http://schemas.openxmlformats.org/officeDocument/2006/relationships/slideLayout" Target="../slideLayouts/slideLayout48.xml"/><Relationship Id="rId6"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20414E7-5508-776E-6BBC-4EE50480958F}"/>
              </a:ext>
            </a:extLst>
          </p:cNvPr>
          <p:cNvSpPr>
            <a:spLocks noGrp="1"/>
          </p:cNvSpPr>
          <p:nvPr>
            <p:ph type="title"/>
          </p:nvPr>
        </p:nvSpPr>
        <p:spPr>
          <a:xfrm>
            <a:off x="600075" y="1095632"/>
            <a:ext cx="10990263" cy="568412"/>
          </a:xfrm>
          <a:prstGeom prst="rect">
            <a:avLst/>
          </a:prstGeom>
        </p:spPr>
        <p:txBody>
          <a:bodyPr vert="horz" lIns="91440" tIns="108000" rIns="91440" bIns="45720" rtlCol="0" anchor="t">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006EF76-9662-2CD9-346E-23511E804736}"/>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E3A2378-EA0B-2CB0-A3C0-B0181DFC31CC}"/>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a:solidFill>
                  <a:schemeClr val="accent2"/>
                </a:solidFill>
              </a:defRPr>
            </a:lvl1pPr>
          </a:lstStyle>
          <a:p>
            <a:fld id="{888E4D63-BE2C-4D4B-BBD2-256262659A9F}" type="datetime1">
              <a:rPr lang="sv-SE" smtClean="0"/>
              <a:t>2026-10-02</a:t>
            </a:fld>
            <a:endParaRPr lang="sv-SE"/>
          </a:p>
        </p:txBody>
      </p:sp>
      <p:sp>
        <p:nvSpPr>
          <p:cNvPr id="5" name="Platshållare för sidfot 4">
            <a:extLst>
              <a:ext uri="{FF2B5EF4-FFF2-40B4-BE49-F238E27FC236}">
                <a16:creationId xmlns:a16="http://schemas.microsoft.com/office/drawing/2014/main" id="{24CA2E8D-AD94-B894-C4F1-B88C763BA32D}"/>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a:solidFill>
                  <a:schemeClr val="accent2"/>
                </a:solidFill>
              </a:defRPr>
            </a:lvl1pPr>
          </a:lstStyle>
          <a:p>
            <a:r>
              <a:rPr lang="sv-SE"/>
              <a:t>Presentation footer</a:t>
            </a:r>
          </a:p>
        </p:txBody>
      </p:sp>
      <p:sp>
        <p:nvSpPr>
          <p:cNvPr id="6" name="Platshållare för bildnummer 5">
            <a:extLst>
              <a:ext uri="{FF2B5EF4-FFF2-40B4-BE49-F238E27FC236}">
                <a16:creationId xmlns:a16="http://schemas.microsoft.com/office/drawing/2014/main" id="{045617BD-973D-B163-E4ED-D245FDF0BDFC}"/>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a:solidFill>
                  <a:schemeClr val="accent2"/>
                </a:solidFill>
              </a:defRPr>
            </a:lvl1pPr>
          </a:lstStyle>
          <a:p>
            <a:fld id="{B716C8F4-20CD-364A-8A8E-DE130115B178}" type="slidenum">
              <a:rPr lang="sv-SE" smtClean="0"/>
              <a:pPr/>
              <a:t>‹#›</a:t>
            </a:fld>
            <a:endParaRPr lang="sv-SE"/>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18368451"/>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59" r:id="rId3"/>
    <p:sldLayoutId id="2147483699" r:id="rId4"/>
    <p:sldLayoutId id="2147483651" r:id="rId5"/>
    <p:sldLayoutId id="2147483670" r:id="rId6"/>
    <p:sldLayoutId id="2147483660" r:id="rId7"/>
    <p:sldLayoutId id="2147483671" r:id="rId8"/>
    <p:sldLayoutId id="2147483661" r:id="rId9"/>
    <p:sldLayoutId id="2147483672" r:id="rId10"/>
    <p:sldLayoutId id="2147483662" r:id="rId11"/>
    <p:sldLayoutId id="2147483673" r:id="rId12"/>
    <p:sldLayoutId id="2147483650" r:id="rId13"/>
    <p:sldLayoutId id="2147483685" r:id="rId14"/>
    <p:sldLayoutId id="2147483688" r:id="rId15"/>
    <p:sldLayoutId id="2147483686" r:id="rId16"/>
    <p:sldLayoutId id="2147483687" r:id="rId17"/>
    <p:sldLayoutId id="2147483652" r:id="rId18"/>
    <p:sldLayoutId id="2147483653" r:id="rId19"/>
    <p:sldLayoutId id="2147483656" r:id="rId20"/>
    <p:sldLayoutId id="2147483657" r:id="rId21"/>
    <p:sldLayoutId id="2147483663" r:id="rId22"/>
    <p:sldLayoutId id="2147483694" r:id="rId23"/>
    <p:sldLayoutId id="2147483693" r:id="rId24"/>
    <p:sldLayoutId id="2147483684" r:id="rId25"/>
    <p:sldLayoutId id="2147483683" r:id="rId26"/>
    <p:sldLayoutId id="2147483681" r:id="rId27"/>
    <p:sldLayoutId id="2147483682" r:id="rId28"/>
    <p:sldLayoutId id="2147483676" r:id="rId29"/>
    <p:sldLayoutId id="2147483677" r:id="rId30"/>
    <p:sldLayoutId id="2147483678" r:id="rId31"/>
    <p:sldLayoutId id="2147483654" r:id="rId32"/>
    <p:sldLayoutId id="2147483668" r:id="rId33"/>
    <p:sldLayoutId id="2147483667" r:id="rId34"/>
    <p:sldLayoutId id="2147483669" r:id="rId35"/>
    <p:sldLayoutId id="2147483666" r:id="rId36"/>
    <p:sldLayoutId id="2147483689" r:id="rId37"/>
    <p:sldLayoutId id="2147483690" r:id="rId38"/>
    <p:sldLayoutId id="2147483691" r:id="rId39"/>
    <p:sldLayoutId id="2147483692" r:id="rId40"/>
    <p:sldLayoutId id="2147483655" r:id="rId41"/>
    <p:sldLayoutId id="2147483696" r:id="rId42"/>
    <p:sldLayoutId id="2147483697" r:id="rId43"/>
    <p:sldLayoutId id="2147483664" r:id="rId44"/>
    <p:sldLayoutId id="2147483698" r:id="rId45"/>
    <p:sldLayoutId id="2147483695" r:id="rId46"/>
    <p:sldLayoutId id="2147483700" r:id="rId47"/>
  </p:sldLayoutIdLst>
  <p:hf sldNum="0"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78" userDrawn="1">
          <p15:clr>
            <a:srgbClr val="F26B43"/>
          </p15:clr>
        </p15:guide>
        <p15:guide id="4" pos="1343" userDrawn="1">
          <p15:clr>
            <a:srgbClr val="F26B43"/>
          </p15:clr>
        </p15:guide>
        <p15:guide id="5" pos="1570" userDrawn="1">
          <p15:clr>
            <a:srgbClr val="F26B43"/>
          </p15:clr>
        </p15:guide>
        <p15:guide id="6" pos="2535" userDrawn="1">
          <p15:clr>
            <a:srgbClr val="F26B43"/>
          </p15:clr>
        </p15:guide>
        <p15:guide id="7" pos="2761" userDrawn="1">
          <p15:clr>
            <a:srgbClr val="F26B43"/>
          </p15:clr>
        </p15:guide>
        <p15:guide id="8" pos="3726" userDrawn="1">
          <p15:clr>
            <a:srgbClr val="F26B43"/>
          </p15:clr>
        </p15:guide>
        <p15:guide id="9" pos="3953" userDrawn="1">
          <p15:clr>
            <a:srgbClr val="F26B43"/>
          </p15:clr>
        </p15:guide>
        <p15:guide id="10" pos="4918" userDrawn="1">
          <p15:clr>
            <a:srgbClr val="F26B43"/>
          </p15:clr>
        </p15:guide>
        <p15:guide id="11" pos="5144" userDrawn="1">
          <p15:clr>
            <a:srgbClr val="F26B43"/>
          </p15:clr>
        </p15:guide>
        <p15:guide id="12" pos="6109" userDrawn="1">
          <p15:clr>
            <a:srgbClr val="F26B43"/>
          </p15:clr>
        </p15:guide>
        <p15:guide id="13" pos="6336" userDrawn="1">
          <p15:clr>
            <a:srgbClr val="F26B43"/>
          </p15:clr>
        </p15:guide>
        <p15:guide id="14" pos="7301" userDrawn="1">
          <p15:clr>
            <a:srgbClr val="F26B43"/>
          </p15:clr>
        </p15:guide>
        <p15:guide id="15" orient="horz" userDrawn="1">
          <p15:clr>
            <a:srgbClr val="F26B43"/>
          </p15:clr>
        </p15:guide>
        <p15:guide id="16" orient="horz" pos="4320" userDrawn="1">
          <p15:clr>
            <a:srgbClr val="F26B43"/>
          </p15:clr>
        </p15:guide>
        <p15:guide id="17" orient="horz" pos="514" userDrawn="1">
          <p15:clr>
            <a:srgbClr val="F26B43"/>
          </p15:clr>
        </p15:guide>
        <p15:guide id="18" orient="horz" pos="861" userDrawn="1">
          <p15:clr>
            <a:srgbClr val="F26B43"/>
          </p15:clr>
        </p15:guide>
        <p15:guide id="19" orient="horz" pos="1209" userDrawn="1">
          <p15:clr>
            <a:srgbClr val="F26B43"/>
          </p15:clr>
        </p15:guide>
        <p15:guide id="20" orient="horz" pos="1570" userDrawn="1">
          <p15:clr>
            <a:srgbClr val="F26B43"/>
          </p15:clr>
        </p15:guide>
        <p15:guide id="21" orient="horz" pos="1903" userDrawn="1">
          <p15:clr>
            <a:srgbClr val="F26B43"/>
          </p15:clr>
        </p15:guide>
        <p15:guide id="22" orient="horz" pos="2250" userDrawn="1">
          <p15:clr>
            <a:srgbClr val="F26B43"/>
          </p15:clr>
        </p15:guide>
        <p15:guide id="23" orient="horz" pos="2597" userDrawn="1">
          <p15:clr>
            <a:srgbClr val="F26B43"/>
          </p15:clr>
        </p15:guide>
        <p15:guide id="24" orient="horz" pos="2945" userDrawn="1">
          <p15:clr>
            <a:srgbClr val="F26B43"/>
          </p15:clr>
        </p15:guide>
        <p15:guide id="25" orient="horz" pos="3292" userDrawn="1">
          <p15:clr>
            <a:srgbClr val="F26B43"/>
          </p15:clr>
        </p15:guide>
        <p15:guide id="26" orient="horz" pos="3639" userDrawn="1">
          <p15:clr>
            <a:srgbClr val="F26B43"/>
          </p15:clr>
        </p15:guide>
        <p15:guide id="27" orient="horz" pos="398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20414E7-5508-776E-6BBC-4EE50480958F}"/>
              </a:ext>
            </a:extLst>
          </p:cNvPr>
          <p:cNvSpPr>
            <a:spLocks noGrp="1"/>
          </p:cNvSpPr>
          <p:nvPr>
            <p:ph type="title"/>
          </p:nvPr>
        </p:nvSpPr>
        <p:spPr>
          <a:xfrm>
            <a:off x="600075" y="1095632"/>
            <a:ext cx="10990263" cy="568412"/>
          </a:xfrm>
          <a:prstGeom prst="rect">
            <a:avLst/>
          </a:prstGeom>
        </p:spPr>
        <p:txBody>
          <a:bodyPr vert="horz" lIns="91440" tIns="108000" rIns="91440" bIns="45720" rtlCol="0" anchor="t">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006EF76-9662-2CD9-346E-23511E804736}"/>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E3A2378-EA0B-2CB0-A3C0-B0181DFC31CC}"/>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a:solidFill>
                  <a:schemeClr val="accent2"/>
                </a:solidFill>
              </a:defRPr>
            </a:lvl1pPr>
          </a:lstStyle>
          <a:p>
            <a:fld id="{888E4D63-BE2C-4D4B-BBD2-256262659A9F}" type="datetime1">
              <a:rPr lang="sv-SE" smtClean="0"/>
              <a:t>2026-10-02</a:t>
            </a:fld>
            <a:endParaRPr lang="sv-SE"/>
          </a:p>
        </p:txBody>
      </p:sp>
      <p:sp>
        <p:nvSpPr>
          <p:cNvPr id="5" name="Platshållare för sidfot 4">
            <a:extLst>
              <a:ext uri="{FF2B5EF4-FFF2-40B4-BE49-F238E27FC236}">
                <a16:creationId xmlns:a16="http://schemas.microsoft.com/office/drawing/2014/main" id="{24CA2E8D-AD94-B894-C4F1-B88C763BA32D}"/>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a:solidFill>
                  <a:schemeClr val="accent2"/>
                </a:solidFill>
              </a:defRPr>
            </a:lvl1pPr>
          </a:lstStyle>
          <a:p>
            <a:r>
              <a:rPr lang="sv-SE"/>
              <a:t>Presentation footer</a:t>
            </a:r>
          </a:p>
        </p:txBody>
      </p:sp>
      <p:sp>
        <p:nvSpPr>
          <p:cNvPr id="6" name="Platshållare för bildnummer 5">
            <a:extLst>
              <a:ext uri="{FF2B5EF4-FFF2-40B4-BE49-F238E27FC236}">
                <a16:creationId xmlns:a16="http://schemas.microsoft.com/office/drawing/2014/main" id="{045617BD-973D-B163-E4ED-D245FDF0BDFC}"/>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a:solidFill>
                  <a:schemeClr val="accent2"/>
                </a:solidFill>
              </a:defRPr>
            </a:lvl1pPr>
          </a:lstStyle>
          <a:p>
            <a:fld id="{B716C8F4-20CD-364A-8A8E-DE130115B178}" type="slidenum">
              <a:rPr lang="sv-SE" smtClean="0"/>
              <a:pPr/>
              <a:t>‹#›</a:t>
            </a:fld>
            <a:endParaRPr lang="sv-SE"/>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49"/>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22387256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 id="2147483742" r:id="rId41"/>
    <p:sldLayoutId id="2147483743" r:id="rId42"/>
    <p:sldLayoutId id="2147483744" r:id="rId43"/>
    <p:sldLayoutId id="2147483745" r:id="rId44"/>
    <p:sldLayoutId id="2147483746" r:id="rId45"/>
    <p:sldLayoutId id="2147483747" r:id="rId46"/>
    <p:sldLayoutId id="2147483748" r:id="rId47"/>
  </p:sldLayoutIdLst>
  <p:hf sldNum="0"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78">
          <p15:clr>
            <a:srgbClr val="F26B43"/>
          </p15:clr>
        </p15:guide>
        <p15:guide id="4" pos="1343">
          <p15:clr>
            <a:srgbClr val="F26B43"/>
          </p15:clr>
        </p15:guide>
        <p15:guide id="5" pos="1570">
          <p15:clr>
            <a:srgbClr val="F26B43"/>
          </p15:clr>
        </p15:guide>
        <p15:guide id="6" pos="2535">
          <p15:clr>
            <a:srgbClr val="F26B43"/>
          </p15:clr>
        </p15:guide>
        <p15:guide id="7" pos="2761">
          <p15:clr>
            <a:srgbClr val="F26B43"/>
          </p15:clr>
        </p15:guide>
        <p15:guide id="8" pos="3726">
          <p15:clr>
            <a:srgbClr val="F26B43"/>
          </p15:clr>
        </p15:guide>
        <p15:guide id="9" pos="3953">
          <p15:clr>
            <a:srgbClr val="F26B43"/>
          </p15:clr>
        </p15:guide>
        <p15:guide id="10" pos="4918">
          <p15:clr>
            <a:srgbClr val="F26B43"/>
          </p15:clr>
        </p15:guide>
        <p15:guide id="11" pos="5144">
          <p15:clr>
            <a:srgbClr val="F26B43"/>
          </p15:clr>
        </p15:guide>
        <p15:guide id="12" pos="6109">
          <p15:clr>
            <a:srgbClr val="F26B43"/>
          </p15:clr>
        </p15:guide>
        <p15:guide id="13" pos="6336">
          <p15:clr>
            <a:srgbClr val="F26B43"/>
          </p15:clr>
        </p15:guide>
        <p15:guide id="14" pos="7301">
          <p15:clr>
            <a:srgbClr val="F26B43"/>
          </p15:clr>
        </p15:guide>
        <p15:guide id="15" orient="horz">
          <p15:clr>
            <a:srgbClr val="F26B43"/>
          </p15:clr>
        </p15:guide>
        <p15:guide id="16" orient="horz" pos="4320">
          <p15:clr>
            <a:srgbClr val="F26B43"/>
          </p15:clr>
        </p15:guide>
        <p15:guide id="17" orient="horz" pos="514">
          <p15:clr>
            <a:srgbClr val="F26B43"/>
          </p15:clr>
        </p15:guide>
        <p15:guide id="18" orient="horz" pos="861">
          <p15:clr>
            <a:srgbClr val="F26B43"/>
          </p15:clr>
        </p15:guide>
        <p15:guide id="19" orient="horz" pos="1209">
          <p15:clr>
            <a:srgbClr val="F26B43"/>
          </p15:clr>
        </p15:guide>
        <p15:guide id="20" orient="horz" pos="1570">
          <p15:clr>
            <a:srgbClr val="F26B43"/>
          </p15:clr>
        </p15:guide>
        <p15:guide id="21" orient="horz" pos="1903">
          <p15:clr>
            <a:srgbClr val="F26B43"/>
          </p15:clr>
        </p15:guide>
        <p15:guide id="22" orient="horz" pos="2250">
          <p15:clr>
            <a:srgbClr val="F26B43"/>
          </p15:clr>
        </p15:guide>
        <p15:guide id="23" orient="horz" pos="2597">
          <p15:clr>
            <a:srgbClr val="F26B43"/>
          </p15:clr>
        </p15:guide>
        <p15:guide id="24" orient="horz" pos="2945">
          <p15:clr>
            <a:srgbClr val="F26B43"/>
          </p15:clr>
        </p15:guide>
        <p15:guide id="25" orient="horz" pos="3292">
          <p15:clr>
            <a:srgbClr val="F26B43"/>
          </p15:clr>
        </p15:guide>
        <p15:guide id="26" orient="horz" pos="3639">
          <p15:clr>
            <a:srgbClr val="F26B43"/>
          </p15:clr>
        </p15:guide>
        <p15:guide id="27" orient="horz" pos="398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8.svg"/><Relationship Id="rId5" Type="http://schemas.openxmlformats.org/officeDocument/2006/relationships/image" Target="../media/image27.sv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svg"/></Relationships>
</file>

<file path=ppt/slides/_rels/slide5.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36.xml"/><Relationship Id="rId5" Type="http://schemas.openxmlformats.org/officeDocument/2006/relationships/image" Target="../media/image40.jpe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47.jpeg"/><Relationship Id="rId5" Type="http://schemas.openxmlformats.org/officeDocument/2006/relationships/image" Target="../media/image46.jpeg"/><Relationship Id="rId10" Type="http://schemas.microsoft.com/office/2007/relationships/hdphoto" Target="../media/hdphoto1.wdp"/><Relationship Id="rId4" Type="http://schemas.openxmlformats.org/officeDocument/2006/relationships/image" Target="../media/image45.jpe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3" Type="http://schemas.microsoft.com/office/2018/10/relationships/comments" Target="../comments/modernComment_182_C446075D.xml"/><Relationship Id="rId2" Type="http://schemas.openxmlformats.org/officeDocument/2006/relationships/notesSlide" Target="../notesSlides/notesSlide20.xml"/><Relationship Id="rId1" Type="http://schemas.openxmlformats.org/officeDocument/2006/relationships/slideLayout" Target="../slideLayouts/slideLayout33.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microsoft.com/office/2018/10/relationships/comments" Target="../comments/modernComment_181_B49D6F74.xml"/><Relationship Id="rId2" Type="http://schemas.openxmlformats.org/officeDocument/2006/relationships/notesSlide" Target="../notesSlides/notesSlide21.xml"/><Relationship Id="rId1" Type="http://schemas.openxmlformats.org/officeDocument/2006/relationships/slideLayout" Target="../slideLayouts/slideLayout42.xml"/><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microsoft.com/office/2018/10/relationships/comments" Target="../comments/modernComment_183_D9DEC5E.xml"/><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microsoft.com/office/2018/10/relationships/comments" Target="../comments/modernComment_153_EDB1D627.xml"/><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8" Type="http://schemas.openxmlformats.org/officeDocument/2006/relationships/image" Target="../media/image65.jpeg"/><Relationship Id="rId3" Type="http://schemas.microsoft.com/office/2018/10/relationships/comments" Target="../comments/modernComment_18A_49F1486D.xml"/><Relationship Id="rId7"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20.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microsoft.com/office/2018/10/relationships/comments" Target="../comments/modernComment_176_D981697B.xml"/><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35.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6.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66.xml"/></Relationships>
</file>

<file path=ppt/slides/_rels/slide33.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4.png"/><Relationship Id="rId7" Type="http://schemas.openxmlformats.org/officeDocument/2006/relationships/hyperlink" Target="http://www.google.se/url?sa=i&amp;rct=j&amp;q=&amp;source=images&amp;cd=&amp;cad=rja&amp;docid=qMKCJXvurJz8lM&amp;tbnid=W5FrwKoQvU8mDM:&amp;ved=0CAUQjRw&amp;url=http://www.ordbild.se/tag/ny-kund/page/3/&amp;ei=uGHJUa-eGemu0AXFgYGYAg&amp;bvm=bv.48293060,d.bGE&amp;psig=AFQjCNE-lVr4VG26XUNH9fxVsnYTFAB33g&amp;ust=1372238644407253" TargetMode="External"/><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notesSlide" Target="../notesSlides/notesSlide32.xml"/><Relationship Id="rId16" Type="http://schemas.openxmlformats.org/officeDocument/2006/relationships/image" Target="../media/image86.png"/><Relationship Id="rId1" Type="http://schemas.openxmlformats.org/officeDocument/2006/relationships/slideLayout" Target="../slideLayouts/slideLayout82.xml"/><Relationship Id="rId6" Type="http://schemas.openxmlformats.org/officeDocument/2006/relationships/image" Target="../media/image77.png"/><Relationship Id="rId11" Type="http://schemas.openxmlformats.org/officeDocument/2006/relationships/image" Target="../media/image81.png"/><Relationship Id="rId5" Type="http://schemas.openxmlformats.org/officeDocument/2006/relationships/image" Target="../media/image76.png"/><Relationship Id="rId15" Type="http://schemas.openxmlformats.org/officeDocument/2006/relationships/image" Target="../media/image85.jpeg"/><Relationship Id="rId10" Type="http://schemas.openxmlformats.org/officeDocument/2006/relationships/image" Target="../media/image80.png"/><Relationship Id="rId4" Type="http://schemas.openxmlformats.org/officeDocument/2006/relationships/image" Target="../media/image75.png"/><Relationship Id="rId9" Type="http://schemas.openxmlformats.org/officeDocument/2006/relationships/image" Target="../media/image79.png"/><Relationship Id="rId14" Type="http://schemas.openxmlformats.org/officeDocument/2006/relationships/image" Target="../media/image84.png"/></Relationships>
</file>

<file path=ppt/slides/_rels/slide3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notesSlide" Target="../notesSlides/notesSlide33.xml"/><Relationship Id="rId1" Type="http://schemas.openxmlformats.org/officeDocument/2006/relationships/slideLayout" Target="../slideLayouts/slideLayout82.xml"/><Relationship Id="rId6" Type="http://schemas.openxmlformats.org/officeDocument/2006/relationships/image" Target="../media/image92.gif"/><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4.xml"/><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9.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600075" y="2773679"/>
            <a:ext cx="4761065" cy="3554093"/>
          </a:xfrm>
        </p:spPr>
        <p:txBody>
          <a:bodyPr/>
          <a:lstStyle/>
          <a:p>
            <a:pPr marL="0" indent="0">
              <a:buNone/>
            </a:pPr>
            <a:r>
              <a:rPr lang="sv-SE" sz="1600" dirty="0"/>
              <a:t>KTH formar framtiden genom utbildning, forskning och innovation. Framväxta i en av världens mest dynamiska städer utgör vi en samlande kraft internationellt för att hitta lösningar på globala utmaningar. Vi attraherar talanger från hela världen och vår mångfald är en styrka. Tillsammans får vi idéer att bli verklighet. Vår akademiska frihet och våra principer om öppenhet och transparens är grundläggande för kunskapsutveckling och demokrati. Vi är modiga, kreativa och ansvarstagande, drivna av att möjliggöra ett hållbart och jämställt samhälle. </a:t>
            </a:r>
            <a:endParaRPr lang="sv-SE" dirty="0"/>
          </a:p>
        </p:txBody>
      </p:sp>
      <p:pic>
        <p:nvPicPr>
          <p:cNvPr id="18" name="Picture Placeholder 17"/>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20" name="Content Placeholder 4"/>
          <p:cNvSpPr txBox="1">
            <a:spLocks/>
          </p:cNvSpPr>
          <p:nvPr/>
        </p:nvSpPr>
        <p:spPr>
          <a:xfrm>
            <a:off x="600075" y="1349633"/>
            <a:ext cx="4929982" cy="367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800">
                <a:solidFill>
                  <a:srgbClr val="6298D2"/>
                </a:solidFill>
                <a:latin typeface="Figtree Light SemiBold" pitchFamily="2" charset="0"/>
              </a:rPr>
              <a:t>Vision</a:t>
            </a:r>
          </a:p>
        </p:txBody>
      </p:sp>
      <p:sp>
        <p:nvSpPr>
          <p:cNvPr id="21" name="Title 3"/>
          <p:cNvSpPr>
            <a:spLocks noGrp="1"/>
          </p:cNvSpPr>
          <p:nvPr>
            <p:ph type="title"/>
          </p:nvPr>
        </p:nvSpPr>
        <p:spPr>
          <a:xfrm>
            <a:off x="600076" y="1349632"/>
            <a:ext cx="4929982" cy="977612"/>
          </a:xfrm>
        </p:spPr>
        <p:txBody>
          <a:bodyPr/>
          <a:lstStyle/>
          <a:p>
            <a:br>
              <a:rPr lang="sv-SE" sz="3000"/>
            </a:br>
            <a:r>
              <a:rPr lang="sv-SE" sz="3000"/>
              <a:t>Vi tar ledningen för en hållbar samhällsutveckling </a:t>
            </a:r>
          </a:p>
        </p:txBody>
      </p:sp>
    </p:spTree>
    <p:extLst>
      <p:ext uri="{BB962C8B-B14F-4D97-AF65-F5344CB8AC3E}">
        <p14:creationId xmlns:p14="http://schemas.microsoft.com/office/powerpoint/2010/main" val="3619420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9450-96A8-BCB6-FCDE-63D5044E35E9}"/>
              </a:ext>
            </a:extLst>
          </p:cNvPr>
          <p:cNvSpPr>
            <a:spLocks noGrp="1"/>
          </p:cNvSpPr>
          <p:nvPr>
            <p:ph type="title"/>
          </p:nvPr>
        </p:nvSpPr>
        <p:spPr/>
        <p:txBody>
          <a:bodyPr/>
          <a:lstStyle/>
          <a:p>
            <a:r>
              <a:rPr lang="en-US" err="1">
                <a:solidFill>
                  <a:srgbClr val="000061"/>
                </a:solidFill>
              </a:rPr>
              <a:t>Övergripande</a:t>
            </a:r>
            <a:r>
              <a:rPr lang="en-US">
                <a:solidFill>
                  <a:srgbClr val="000061"/>
                </a:solidFill>
              </a:rPr>
              <a:t> </a:t>
            </a:r>
            <a:r>
              <a:rPr lang="en-US" err="1">
                <a:solidFill>
                  <a:srgbClr val="000061"/>
                </a:solidFill>
              </a:rPr>
              <a:t>mål</a:t>
            </a:r>
            <a:br>
              <a:rPr kumimoji="0" lang="sv-SE" sz="6000" b="1" i="0" u="none" strike="noStrike" kern="1200" cap="none" spc="0" normalizeH="0" baseline="0" noProof="0">
                <a:ln>
                  <a:noFill/>
                </a:ln>
                <a:solidFill>
                  <a:srgbClr val="000061"/>
                </a:solidFill>
                <a:effectLst/>
                <a:uLnTx/>
                <a:uFillTx/>
                <a:latin typeface="Figtree" panose="020F0302020204030204"/>
                <a:ea typeface="+mj-ea"/>
                <a:cs typeface="+mj-cs"/>
              </a:rPr>
            </a:br>
            <a:endParaRPr lang="sv-SE"/>
          </a:p>
        </p:txBody>
      </p:sp>
      <p:sp>
        <p:nvSpPr>
          <p:cNvPr id="4" name="Picture Placeholder 3">
            <a:extLst>
              <a:ext uri="{FF2B5EF4-FFF2-40B4-BE49-F238E27FC236}">
                <a16:creationId xmlns:a16="http://schemas.microsoft.com/office/drawing/2014/main" id="{D15CF3C5-8BAA-DECE-465E-193937158908}"/>
              </a:ext>
            </a:extLst>
          </p:cNvPr>
          <p:cNvSpPr>
            <a:spLocks noGrp="1"/>
          </p:cNvSpPr>
          <p:nvPr>
            <p:ph type="pic" sz="quarter" idx="13"/>
          </p:nvPr>
        </p:nvSpPr>
        <p:spPr/>
        <p:txBody>
          <a:bodyPr/>
          <a:lstStyle/>
          <a:p>
            <a:endParaRPr lang="sv-SE"/>
          </a:p>
        </p:txBody>
      </p:sp>
      <p:pic>
        <p:nvPicPr>
          <p:cNvPr id="6" name="Video 5" title="Blue Arrows">
            <a:hlinkClick r:id="" action="ppaction://media"/>
            <a:extLst>
              <a:ext uri="{FF2B5EF4-FFF2-40B4-BE49-F238E27FC236}">
                <a16:creationId xmlns:a16="http://schemas.microsoft.com/office/drawing/2014/main" id="{2DF22ED9-D2DA-CEBD-0532-A66278CB23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0"/>
            <a:ext cx="6096000" cy="6858000"/>
          </a:xfrm>
          <a:prstGeom prst="rect">
            <a:avLst/>
          </a:prstGeom>
        </p:spPr>
      </p:pic>
      <p:sp>
        <p:nvSpPr>
          <p:cNvPr id="9" name="Content Placeholder 9">
            <a:extLst>
              <a:ext uri="{FF2B5EF4-FFF2-40B4-BE49-F238E27FC236}">
                <a16:creationId xmlns:a16="http://schemas.microsoft.com/office/drawing/2014/main" id="{EC845393-9051-2786-84BB-05A833F23BC9}"/>
              </a:ext>
            </a:extLst>
          </p:cNvPr>
          <p:cNvSpPr>
            <a:spLocks noGrp="1"/>
          </p:cNvSpPr>
          <p:nvPr>
            <p:ph sz="half" idx="1"/>
          </p:nvPr>
        </p:nvSpPr>
        <p:spPr>
          <a:xfrm>
            <a:off x="600075" y="2039391"/>
            <a:ext cx="4929982" cy="4404272"/>
          </a:xfrm>
        </p:spPr>
        <p:txBody>
          <a:bodyPr/>
          <a:lstStyle/>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sz="1800" b="1" i="0" u="none" strike="noStrike" kern="1200" cap="none" spc="0" normalizeH="0" baseline="0" noProof="0">
                <a:ln>
                  <a:noFill/>
                </a:ln>
                <a:solidFill>
                  <a:srgbClr val="000061"/>
                </a:solidFill>
                <a:effectLst/>
                <a:uLnTx/>
                <a:uFillTx/>
                <a:latin typeface="Figtree" panose="020F0502020204030204"/>
                <a:ea typeface="+mn-ea"/>
                <a:cs typeface="+mn-cs"/>
              </a:rPr>
              <a:t>Utbildning </a:t>
            </a:r>
            <a:endParaRPr kumimoji="0" lang="sv-SE" sz="1800" b="0" i="0" u="none" strike="noStrike" kern="1200" cap="none" spc="0" normalizeH="0" baseline="0" noProof="0">
              <a:ln>
                <a:noFill/>
              </a:ln>
              <a:solidFill>
                <a:srgbClr val="000061"/>
              </a:solidFill>
              <a:effectLst/>
              <a:uLnTx/>
              <a:uFillTx/>
              <a:latin typeface="Figtree" panose="020F0502020204030204"/>
              <a:ea typeface="+mn-ea"/>
              <a:cs typeface="+mn-cs"/>
            </a:endParaRP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b="0" i="0" u="none" strike="noStrike" kern="1200" cap="none" spc="0" normalizeH="0" baseline="0" noProof="0">
                <a:ln>
                  <a:noFill/>
                </a:ln>
                <a:solidFill>
                  <a:srgbClr val="004791"/>
                </a:solidFill>
                <a:effectLst/>
                <a:uLnTx/>
                <a:uFillTx/>
                <a:latin typeface="Figtree Medium" pitchFamily="2" charset="0"/>
                <a:ea typeface="+mn-ea"/>
                <a:cs typeface="+mn-cs"/>
              </a:rPr>
              <a:t>KTH:s utbildning ska vara av högsta kvalitet och internationellt konkurrenskraftig. </a:t>
            </a: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endParaRPr kumimoji="0" lang="sv-SE" sz="1800" b="0" i="0" u="none" strike="noStrike" kern="1200" cap="none" spc="0" normalizeH="0" baseline="0" noProof="0">
              <a:ln>
                <a:noFill/>
              </a:ln>
              <a:solidFill>
                <a:srgbClr val="000000"/>
              </a:solidFill>
              <a:effectLst/>
              <a:uLnTx/>
              <a:uFillTx/>
              <a:latin typeface="Figtree" panose="020F0502020204030204"/>
              <a:ea typeface="+mn-ea"/>
              <a:cs typeface="+mn-cs"/>
            </a:endParaRP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sz="1800" b="1" i="0" u="none" strike="noStrike" kern="1200" cap="none" spc="0" normalizeH="0" baseline="0" noProof="0">
                <a:ln>
                  <a:noFill/>
                </a:ln>
                <a:solidFill>
                  <a:srgbClr val="000061"/>
                </a:solidFill>
                <a:effectLst/>
                <a:uLnTx/>
                <a:uFillTx/>
                <a:latin typeface="Figtree" panose="020F0502020204030204"/>
                <a:ea typeface="+mn-ea"/>
                <a:cs typeface="+mn-cs"/>
              </a:rPr>
              <a:t>Arbetsmiljö och studiemiljö </a:t>
            </a:r>
          </a:p>
          <a:p>
            <a:pPr marL="0" marR="0" lvl="0" indent="0" algn="l" defTabSz="914400" rtl="0" eaLnBrk="1" fontAlgn="auto" latinLnBrk="0" hangingPunct="1">
              <a:lnSpc>
                <a:spcPct val="90000"/>
              </a:lnSpc>
              <a:spcBef>
                <a:spcPts val="600"/>
              </a:spcBef>
              <a:spcAft>
                <a:spcPts val="0"/>
              </a:spcAft>
              <a:buClr>
                <a:srgbClr val="004791"/>
              </a:buClr>
              <a:buSzTx/>
              <a:buFont typeface="Arial" panose="020B0604020202020204" pitchFamily="34" charset="0"/>
              <a:buNone/>
              <a:tabLst/>
              <a:defRPr/>
            </a:pPr>
            <a:r>
              <a:rPr kumimoji="0" lang="sv-SE" b="0" i="0" u="none" strike="noStrike" kern="1200" cap="none" spc="0" normalizeH="0" baseline="0" noProof="0">
                <a:ln>
                  <a:noFill/>
                </a:ln>
                <a:solidFill>
                  <a:srgbClr val="004791"/>
                </a:solidFill>
                <a:effectLst/>
                <a:uLnTx/>
                <a:uFillTx/>
                <a:latin typeface="Figtree Medium" pitchFamily="2" charset="0"/>
                <a:ea typeface="+mn-ea"/>
                <a:cs typeface="+mn-cs"/>
              </a:rPr>
              <a:t>KTH:s arbetsmiljö och studiemiljö ska vara attraktiv, inkluderande och jämställd</a:t>
            </a:r>
            <a:r>
              <a:rPr kumimoji="0" lang="sv-SE" b="1" i="0" u="none" strike="noStrike" kern="1200" cap="none" spc="0" normalizeH="0" baseline="0" noProof="0">
                <a:ln>
                  <a:noFill/>
                </a:ln>
                <a:solidFill>
                  <a:srgbClr val="004791"/>
                </a:solidFill>
                <a:effectLst/>
                <a:uLnTx/>
                <a:uFillTx/>
                <a:latin typeface="Figtree" panose="020F0302020204030204"/>
                <a:ea typeface="+mn-ea"/>
                <a:cs typeface="+mn-cs"/>
              </a:rPr>
              <a:t>. </a:t>
            </a:r>
          </a:p>
          <a:p>
            <a:pPr marL="0" indent="0">
              <a:spcBef>
                <a:spcPts val="600"/>
              </a:spcBef>
              <a:buNone/>
            </a:pPr>
            <a:br>
              <a:rPr lang="en-US" sz="1800" b="1">
                <a:solidFill>
                  <a:srgbClr val="004791"/>
                </a:solidFill>
              </a:rPr>
            </a:br>
            <a:r>
              <a:rPr lang="sv-SE" sz="1800" b="1">
                <a:solidFill>
                  <a:srgbClr val="000061"/>
                </a:solidFill>
              </a:rPr>
              <a:t>Forskning </a:t>
            </a:r>
            <a:endParaRPr lang="sv-SE" sz="1800">
              <a:solidFill>
                <a:srgbClr val="000061"/>
              </a:solidFill>
            </a:endParaRPr>
          </a:p>
          <a:p>
            <a:pPr marL="0" indent="0">
              <a:spcBef>
                <a:spcPts val="600"/>
              </a:spcBef>
              <a:buNone/>
            </a:pPr>
            <a:r>
              <a:rPr lang="sv-SE">
                <a:solidFill>
                  <a:srgbClr val="004791"/>
                </a:solidFill>
                <a:latin typeface="Figtree Medium" pitchFamily="2" charset="0"/>
              </a:rPr>
              <a:t>KTH:s forskning ska vara internationellt ledande och ha stort genomslag.</a:t>
            </a:r>
          </a:p>
          <a:p>
            <a:pPr marL="0" indent="0">
              <a:spcBef>
                <a:spcPts val="600"/>
              </a:spcBef>
              <a:buNone/>
            </a:pPr>
            <a:r>
              <a:rPr lang="sv-SE" sz="1800">
                <a:solidFill>
                  <a:srgbClr val="004791"/>
                </a:solidFill>
                <a:latin typeface="Figtree Light Medium" pitchFamily="2" charset="0"/>
              </a:rPr>
              <a:t> </a:t>
            </a:r>
            <a:endParaRPr lang="sv-SE" sz="1800"/>
          </a:p>
          <a:p>
            <a:pPr marL="0" indent="0">
              <a:spcBef>
                <a:spcPts val="600"/>
              </a:spcBef>
              <a:buNone/>
            </a:pPr>
            <a:r>
              <a:rPr lang="sv-SE" sz="1800" b="1">
                <a:solidFill>
                  <a:srgbClr val="000061"/>
                </a:solidFill>
              </a:rPr>
              <a:t>Effektiv och hållbar resursanvändning </a:t>
            </a:r>
          </a:p>
          <a:p>
            <a:pPr marL="0" indent="0">
              <a:spcBef>
                <a:spcPts val="600"/>
              </a:spcBef>
              <a:buNone/>
            </a:pPr>
            <a:r>
              <a:rPr lang="sv-SE">
                <a:solidFill>
                  <a:srgbClr val="004791"/>
                </a:solidFill>
                <a:latin typeface="Figtree Medium" pitchFamily="2" charset="0"/>
              </a:rPr>
              <a:t>KTH:s arbetssätt ska vara effektiva, hållbara och framåtsyftande</a:t>
            </a:r>
            <a:r>
              <a:rPr lang="sv-SE" sz="1800">
                <a:solidFill>
                  <a:srgbClr val="004791"/>
                </a:solidFill>
                <a:latin typeface="Figtree Medium" pitchFamily="2" charset="0"/>
              </a:rPr>
              <a:t>. </a:t>
            </a:r>
          </a:p>
          <a:p>
            <a:pPr marL="0" indent="0">
              <a:buNone/>
            </a:pPr>
            <a:endParaRPr lang="sv-SE" sz="1800" b="1">
              <a:solidFill>
                <a:srgbClr val="004791"/>
              </a:solidFill>
              <a:latin typeface="+mj-lt"/>
            </a:endParaRPr>
          </a:p>
        </p:txBody>
      </p:sp>
    </p:spTree>
    <p:extLst>
      <p:ext uri="{BB962C8B-B14F-4D97-AF65-F5344CB8AC3E}">
        <p14:creationId xmlns:p14="http://schemas.microsoft.com/office/powerpoint/2010/main" val="275172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AF83935-A37A-F9D6-D11A-460ED9274063}"/>
              </a:ext>
            </a:extLst>
          </p:cNvPr>
          <p:cNvSpPr/>
          <p:nvPr/>
        </p:nvSpPr>
        <p:spPr>
          <a:xfrm>
            <a:off x="6184182" y="4030366"/>
            <a:ext cx="5040000" cy="900000"/>
          </a:xfrm>
          <a:custGeom>
            <a:avLst/>
            <a:gdLst>
              <a:gd name="connsiteX0" fmla="*/ 0 w 4665761"/>
              <a:gd name="connsiteY0" fmla="*/ 97537 h 975372"/>
              <a:gd name="connsiteX1" fmla="*/ 97537 w 4665761"/>
              <a:gd name="connsiteY1" fmla="*/ 0 h 975372"/>
              <a:gd name="connsiteX2" fmla="*/ 4568224 w 4665761"/>
              <a:gd name="connsiteY2" fmla="*/ 0 h 975372"/>
              <a:gd name="connsiteX3" fmla="*/ 4665761 w 4665761"/>
              <a:gd name="connsiteY3" fmla="*/ 97537 h 975372"/>
              <a:gd name="connsiteX4" fmla="*/ 4665761 w 4665761"/>
              <a:gd name="connsiteY4" fmla="*/ 877835 h 975372"/>
              <a:gd name="connsiteX5" fmla="*/ 4568224 w 4665761"/>
              <a:gd name="connsiteY5" fmla="*/ 975372 h 975372"/>
              <a:gd name="connsiteX6" fmla="*/ 97537 w 4665761"/>
              <a:gd name="connsiteY6" fmla="*/ 975372 h 975372"/>
              <a:gd name="connsiteX7" fmla="*/ 0 w 4665761"/>
              <a:gd name="connsiteY7" fmla="*/ 877835 h 975372"/>
              <a:gd name="connsiteX8" fmla="*/ 0 w 4665761"/>
              <a:gd name="connsiteY8" fmla="*/ 97537 h 97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5761" h="975372">
                <a:moveTo>
                  <a:pt x="0" y="97537"/>
                </a:moveTo>
                <a:cubicBezTo>
                  <a:pt x="0" y="43669"/>
                  <a:pt x="43669" y="0"/>
                  <a:pt x="97537" y="0"/>
                </a:cubicBezTo>
                <a:lnTo>
                  <a:pt x="4568224" y="0"/>
                </a:lnTo>
                <a:cubicBezTo>
                  <a:pt x="4622092" y="0"/>
                  <a:pt x="4665761" y="43669"/>
                  <a:pt x="4665761" y="97537"/>
                </a:cubicBezTo>
                <a:lnTo>
                  <a:pt x="4665761" y="877835"/>
                </a:lnTo>
                <a:cubicBezTo>
                  <a:pt x="4665761" y="931703"/>
                  <a:pt x="4622092" y="975372"/>
                  <a:pt x="4568224" y="975372"/>
                </a:cubicBezTo>
                <a:lnTo>
                  <a:pt x="97537" y="975372"/>
                </a:lnTo>
                <a:cubicBezTo>
                  <a:pt x="43669" y="975372"/>
                  <a:pt x="0" y="931703"/>
                  <a:pt x="0" y="877835"/>
                </a:cubicBezTo>
                <a:lnTo>
                  <a:pt x="0" y="97537"/>
                </a:lnTo>
                <a:close/>
              </a:path>
            </a:pathLst>
          </a:custGeom>
          <a:solidFill>
            <a:srgbClr val="1C434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7600" tIns="147600" rIns="147600" bIns="147600" numCol="1" spcCol="1270" anchor="ctr" anchorCtr="0">
            <a:noAutofit/>
          </a:bodyPr>
          <a:lstStyle/>
          <a:p>
            <a:pPr marL="0" lvl="0" indent="0" algn="ctr" defTabSz="1733550">
              <a:lnSpc>
                <a:spcPct val="90000"/>
              </a:lnSpc>
              <a:spcBef>
                <a:spcPct val="0"/>
              </a:spcBef>
              <a:spcAft>
                <a:spcPct val="35000"/>
              </a:spcAft>
              <a:buNone/>
            </a:pPr>
            <a:r>
              <a:rPr lang="en-US" sz="2800" kern="1200" dirty="0">
                <a:solidFill>
                  <a:schemeClr val="bg1"/>
                </a:solidFill>
              </a:rPr>
              <a:t> </a:t>
            </a:r>
            <a:r>
              <a:rPr lang="en-GB" sz="2800" b="1" kern="1200" dirty="0">
                <a:solidFill>
                  <a:schemeClr val="bg1"/>
                </a:solidFill>
                <a:latin typeface="+mj-lt"/>
              </a:rPr>
              <a:t>4 100</a:t>
            </a:r>
            <a:br>
              <a:rPr lang="en-US" sz="3900" kern="1200" dirty="0">
                <a:solidFill>
                  <a:schemeClr val="bg1"/>
                </a:solidFill>
              </a:rPr>
            </a:br>
            <a:r>
              <a:rPr lang="en-US" sz="1200" kern="1200" dirty="0">
                <a:solidFill>
                  <a:schemeClr val="bg1"/>
                </a:solidFill>
              </a:rPr>
              <a:t> </a:t>
            </a:r>
            <a:r>
              <a:rPr lang="en-US" sz="1200" kern="1200" dirty="0" err="1">
                <a:solidFill>
                  <a:schemeClr val="bg1"/>
                </a:solidFill>
              </a:rPr>
              <a:t>Anställda</a:t>
            </a:r>
            <a:r>
              <a:rPr lang="en-US" sz="1200" kern="1200" dirty="0">
                <a:solidFill>
                  <a:schemeClr val="bg1"/>
                </a:solidFill>
              </a:rPr>
              <a:t> (FTE)</a:t>
            </a:r>
          </a:p>
        </p:txBody>
      </p:sp>
      <p:sp>
        <p:nvSpPr>
          <p:cNvPr id="28" name="Freeform: Shape 27">
            <a:extLst>
              <a:ext uri="{FF2B5EF4-FFF2-40B4-BE49-F238E27FC236}">
                <a16:creationId xmlns:a16="http://schemas.microsoft.com/office/drawing/2014/main" id="{6D83F4FA-F158-02CC-F405-F33D0D8C537C}"/>
              </a:ext>
            </a:extLst>
          </p:cNvPr>
          <p:cNvSpPr/>
          <p:nvPr/>
        </p:nvSpPr>
        <p:spPr>
          <a:xfrm>
            <a:off x="6392143" y="4970406"/>
            <a:ext cx="4680000" cy="720000"/>
          </a:xfrm>
          <a:custGeom>
            <a:avLst/>
            <a:gdLst>
              <a:gd name="connsiteX0" fmla="*/ 0 w 4674887"/>
              <a:gd name="connsiteY0" fmla="*/ 84330 h 843298"/>
              <a:gd name="connsiteX1" fmla="*/ 84330 w 4674887"/>
              <a:gd name="connsiteY1" fmla="*/ 0 h 843298"/>
              <a:gd name="connsiteX2" fmla="*/ 4590557 w 4674887"/>
              <a:gd name="connsiteY2" fmla="*/ 0 h 843298"/>
              <a:gd name="connsiteX3" fmla="*/ 4674887 w 4674887"/>
              <a:gd name="connsiteY3" fmla="*/ 84330 h 843298"/>
              <a:gd name="connsiteX4" fmla="*/ 4674887 w 4674887"/>
              <a:gd name="connsiteY4" fmla="*/ 758968 h 843298"/>
              <a:gd name="connsiteX5" fmla="*/ 4590557 w 4674887"/>
              <a:gd name="connsiteY5" fmla="*/ 843298 h 843298"/>
              <a:gd name="connsiteX6" fmla="*/ 84330 w 4674887"/>
              <a:gd name="connsiteY6" fmla="*/ 843298 h 843298"/>
              <a:gd name="connsiteX7" fmla="*/ 0 w 4674887"/>
              <a:gd name="connsiteY7" fmla="*/ 758968 h 843298"/>
              <a:gd name="connsiteX8" fmla="*/ 0 w 4674887"/>
              <a:gd name="connsiteY8" fmla="*/ 84330 h 843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4887" h="843298">
                <a:moveTo>
                  <a:pt x="0" y="84330"/>
                </a:moveTo>
                <a:cubicBezTo>
                  <a:pt x="0" y="37756"/>
                  <a:pt x="37756" y="0"/>
                  <a:pt x="84330" y="0"/>
                </a:cubicBezTo>
                <a:lnTo>
                  <a:pt x="4590557" y="0"/>
                </a:lnTo>
                <a:cubicBezTo>
                  <a:pt x="4637131" y="0"/>
                  <a:pt x="4674887" y="37756"/>
                  <a:pt x="4674887" y="84330"/>
                </a:cubicBezTo>
                <a:lnTo>
                  <a:pt x="4674887" y="758968"/>
                </a:lnTo>
                <a:cubicBezTo>
                  <a:pt x="4674887" y="805542"/>
                  <a:pt x="4637131" y="843298"/>
                  <a:pt x="4590557" y="843298"/>
                </a:cubicBezTo>
                <a:lnTo>
                  <a:pt x="84330" y="843298"/>
                </a:lnTo>
                <a:cubicBezTo>
                  <a:pt x="37756" y="843298"/>
                  <a:pt x="0" y="805542"/>
                  <a:pt x="0" y="758968"/>
                </a:cubicBezTo>
                <a:lnTo>
                  <a:pt x="0" y="84330"/>
                </a:lnTo>
                <a:close/>
              </a:path>
            </a:pathLst>
          </a:custGeom>
          <a:solidFill>
            <a:srgbClr val="339C9C"/>
          </a:solidFill>
          <a:ln>
            <a:solidFill>
              <a:schemeClr val="accent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669" tIns="180000" rIns="165669" bIns="72000" numCol="1" spcCol="1270" anchor="b" anchorCtr="0">
            <a:noAutofit/>
          </a:bodyPr>
          <a:lstStyle/>
          <a:p>
            <a:pPr marL="0" lvl="0" indent="0" algn="ctr" defTabSz="1644650">
              <a:lnSpc>
                <a:spcPts val="1500"/>
              </a:lnSpc>
              <a:spcBef>
                <a:spcPct val="0"/>
              </a:spcBef>
              <a:spcAft>
                <a:spcPct val="35000"/>
              </a:spcAft>
              <a:buNone/>
            </a:pPr>
            <a:br>
              <a:rPr lang="en-GB" sz="3200" b="1" dirty="0">
                <a:solidFill>
                  <a:schemeClr val="tx1"/>
                </a:solidFill>
                <a:latin typeface="Figtree Light ExtraBold" pitchFamily="2" charset="0"/>
              </a:rPr>
            </a:br>
            <a:r>
              <a:rPr lang="en-GB" sz="2400" b="1" dirty="0">
                <a:solidFill>
                  <a:schemeClr val="tx1"/>
                </a:solidFill>
                <a:latin typeface="Figtree Light ExtraBold" pitchFamily="2" charset="0"/>
              </a:rPr>
              <a:t>850</a:t>
            </a:r>
            <a:br>
              <a:rPr lang="en-US" sz="1200" kern="1200" dirty="0">
                <a:solidFill>
                  <a:schemeClr val="tx1"/>
                </a:solidFill>
              </a:rPr>
            </a:br>
            <a:r>
              <a:rPr lang="en-US" sz="1200" kern="1200" dirty="0" err="1">
                <a:solidFill>
                  <a:schemeClr val="tx1"/>
                </a:solidFill>
              </a:rPr>
              <a:t>Fakultet</a:t>
            </a:r>
            <a:endParaRPr lang="sv-SE" sz="1200" b="1" kern="1200" dirty="0">
              <a:solidFill>
                <a:schemeClr val="tx1"/>
              </a:solidFill>
            </a:endParaRPr>
          </a:p>
        </p:txBody>
      </p:sp>
      <p:sp>
        <p:nvSpPr>
          <p:cNvPr id="30" name="Freeform: Shape 29">
            <a:extLst>
              <a:ext uri="{FF2B5EF4-FFF2-40B4-BE49-F238E27FC236}">
                <a16:creationId xmlns:a16="http://schemas.microsoft.com/office/drawing/2014/main" id="{A993B1EE-40DA-63A3-783F-A2EB7E049A10}"/>
              </a:ext>
            </a:extLst>
          </p:cNvPr>
          <p:cNvSpPr/>
          <p:nvPr/>
        </p:nvSpPr>
        <p:spPr>
          <a:xfrm>
            <a:off x="6510431" y="5730446"/>
            <a:ext cx="1368000"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latin typeface="+mj-lt"/>
              </a:rPr>
              <a:t>369</a:t>
            </a:r>
            <a:br>
              <a:rPr lang="en-US" sz="3200" kern="1200" dirty="0">
                <a:solidFill>
                  <a:schemeClr val="tx1"/>
                </a:solidFill>
              </a:rPr>
            </a:br>
            <a:r>
              <a:rPr lang="en-US" sz="1100" dirty="0" err="1">
                <a:solidFill>
                  <a:schemeClr val="tx1"/>
                </a:solidFill>
              </a:rPr>
              <a:t>P</a:t>
            </a:r>
            <a:r>
              <a:rPr lang="en-US" sz="1100" kern="1200" dirty="0" err="1">
                <a:solidFill>
                  <a:schemeClr val="tx1"/>
                </a:solidFill>
              </a:rPr>
              <a:t>rofessorer</a:t>
            </a:r>
            <a:endParaRPr lang="en-US" sz="1100" kern="1200" dirty="0">
              <a:solidFill>
                <a:schemeClr val="tx1"/>
              </a:solidFill>
            </a:endParaRPr>
          </a:p>
        </p:txBody>
      </p:sp>
      <p:sp>
        <p:nvSpPr>
          <p:cNvPr id="31" name="Freeform: Shape 30">
            <a:extLst>
              <a:ext uri="{FF2B5EF4-FFF2-40B4-BE49-F238E27FC236}">
                <a16:creationId xmlns:a16="http://schemas.microsoft.com/office/drawing/2014/main" id="{98A29701-89D1-6D04-56C7-4572AD47F6E2}"/>
              </a:ext>
            </a:extLst>
          </p:cNvPr>
          <p:cNvSpPr/>
          <p:nvPr/>
        </p:nvSpPr>
        <p:spPr>
          <a:xfrm>
            <a:off x="7963287" y="5730446"/>
            <a:ext cx="1368000"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latin typeface="+mj-lt"/>
              </a:rPr>
              <a:t>2 900</a:t>
            </a:r>
            <a:br>
              <a:rPr lang="en-US" sz="1500" kern="1200" dirty="0">
                <a:solidFill>
                  <a:schemeClr val="tx1"/>
                </a:solidFill>
              </a:rPr>
            </a:br>
            <a:r>
              <a:rPr lang="en-US" sz="1100" dirty="0" err="1">
                <a:solidFill>
                  <a:schemeClr val="tx1"/>
                </a:solidFill>
              </a:rPr>
              <a:t>Forskande</a:t>
            </a:r>
            <a:r>
              <a:rPr lang="en-US" sz="1100" dirty="0">
                <a:solidFill>
                  <a:schemeClr val="tx1"/>
                </a:solidFill>
              </a:rPr>
              <a:t> personal</a:t>
            </a:r>
            <a:endParaRPr lang="en-US" sz="1100" kern="1200" dirty="0">
              <a:solidFill>
                <a:schemeClr val="tx1"/>
              </a:solidFill>
            </a:endParaRPr>
          </a:p>
        </p:txBody>
      </p:sp>
      <p:sp>
        <p:nvSpPr>
          <p:cNvPr id="32" name="Freeform: Shape 31">
            <a:extLst>
              <a:ext uri="{FF2B5EF4-FFF2-40B4-BE49-F238E27FC236}">
                <a16:creationId xmlns:a16="http://schemas.microsoft.com/office/drawing/2014/main" id="{D3C4FAD4-991F-8AC0-BCC4-243636D6FA74}"/>
              </a:ext>
            </a:extLst>
          </p:cNvPr>
          <p:cNvSpPr/>
          <p:nvPr/>
        </p:nvSpPr>
        <p:spPr>
          <a:xfrm>
            <a:off x="9416143" y="5744445"/>
            <a:ext cx="1368000"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latin typeface="+mj-lt"/>
              </a:rPr>
              <a:t>1 </a:t>
            </a:r>
            <a:r>
              <a:rPr lang="sv-SE" b="1" dirty="0">
                <a:solidFill>
                  <a:schemeClr val="tx1"/>
                </a:solidFill>
                <a:latin typeface="+mj-lt"/>
              </a:rPr>
              <a:t>0</a:t>
            </a:r>
            <a:r>
              <a:rPr lang="sv-SE" sz="1800" b="1" kern="1200" dirty="0">
                <a:solidFill>
                  <a:schemeClr val="tx1"/>
                </a:solidFill>
                <a:latin typeface="+mj-lt"/>
              </a:rPr>
              <a:t>00</a:t>
            </a:r>
            <a:br>
              <a:rPr lang="sv-SE" sz="1800" b="1" kern="1200" dirty="0">
                <a:solidFill>
                  <a:schemeClr val="tx1"/>
                </a:solidFill>
                <a:latin typeface="+mj-lt"/>
              </a:rPr>
            </a:br>
            <a:r>
              <a:rPr lang="en-US" sz="1100" dirty="0" err="1">
                <a:solidFill>
                  <a:schemeClr val="tx1"/>
                </a:solidFill>
                <a:latin typeface="+mj-lt"/>
              </a:rPr>
              <a:t>Doktorander</a:t>
            </a:r>
            <a:r>
              <a:rPr lang="en-US" sz="1100" dirty="0">
                <a:solidFill>
                  <a:schemeClr val="tx1"/>
                </a:solidFill>
                <a:latin typeface="+mj-lt"/>
              </a:rPr>
              <a:t> med </a:t>
            </a:r>
            <a:r>
              <a:rPr lang="en-US" sz="1100" dirty="0" err="1">
                <a:solidFill>
                  <a:schemeClr val="tx1"/>
                </a:solidFill>
                <a:latin typeface="+mj-lt"/>
              </a:rPr>
              <a:t>anställning</a:t>
            </a:r>
            <a:endParaRPr lang="en-US" sz="1100" kern="1200" dirty="0">
              <a:solidFill>
                <a:schemeClr val="tx1"/>
              </a:solidFill>
            </a:endParaRPr>
          </a:p>
        </p:txBody>
      </p:sp>
      <p:sp>
        <p:nvSpPr>
          <p:cNvPr id="36" name="Freeform: Shape 35">
            <a:extLst>
              <a:ext uri="{FF2B5EF4-FFF2-40B4-BE49-F238E27FC236}">
                <a16:creationId xmlns:a16="http://schemas.microsoft.com/office/drawing/2014/main" id="{740EC241-A996-F156-7FEB-B5B18B78BD8C}"/>
              </a:ext>
            </a:extLst>
          </p:cNvPr>
          <p:cNvSpPr/>
          <p:nvPr/>
        </p:nvSpPr>
        <p:spPr>
          <a:xfrm>
            <a:off x="609969" y="4592299"/>
            <a:ext cx="5040000" cy="900000"/>
          </a:xfrm>
          <a:custGeom>
            <a:avLst/>
            <a:gdLst>
              <a:gd name="connsiteX0" fmla="*/ 0 w 4675429"/>
              <a:gd name="connsiteY0" fmla="*/ 102386 h 1023856"/>
              <a:gd name="connsiteX1" fmla="*/ 102386 w 4675429"/>
              <a:gd name="connsiteY1" fmla="*/ 0 h 1023856"/>
              <a:gd name="connsiteX2" fmla="*/ 4573043 w 4675429"/>
              <a:gd name="connsiteY2" fmla="*/ 0 h 1023856"/>
              <a:gd name="connsiteX3" fmla="*/ 4675429 w 4675429"/>
              <a:gd name="connsiteY3" fmla="*/ 102386 h 1023856"/>
              <a:gd name="connsiteX4" fmla="*/ 4675429 w 4675429"/>
              <a:gd name="connsiteY4" fmla="*/ 921470 h 1023856"/>
              <a:gd name="connsiteX5" fmla="*/ 4573043 w 4675429"/>
              <a:gd name="connsiteY5" fmla="*/ 1023856 h 1023856"/>
              <a:gd name="connsiteX6" fmla="*/ 102386 w 4675429"/>
              <a:gd name="connsiteY6" fmla="*/ 1023856 h 1023856"/>
              <a:gd name="connsiteX7" fmla="*/ 0 w 4675429"/>
              <a:gd name="connsiteY7" fmla="*/ 921470 h 1023856"/>
              <a:gd name="connsiteX8" fmla="*/ 0 w 4675429"/>
              <a:gd name="connsiteY8" fmla="*/ 102386 h 102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5429" h="1023856">
                <a:moveTo>
                  <a:pt x="0" y="102386"/>
                </a:moveTo>
                <a:cubicBezTo>
                  <a:pt x="0" y="45840"/>
                  <a:pt x="45840" y="0"/>
                  <a:pt x="102386" y="0"/>
                </a:cubicBezTo>
                <a:lnTo>
                  <a:pt x="4573043" y="0"/>
                </a:lnTo>
                <a:cubicBezTo>
                  <a:pt x="4629589" y="0"/>
                  <a:pt x="4675429" y="45840"/>
                  <a:pt x="4675429" y="102386"/>
                </a:cubicBezTo>
                <a:lnTo>
                  <a:pt x="4675429" y="921470"/>
                </a:lnTo>
                <a:cubicBezTo>
                  <a:pt x="4675429" y="978016"/>
                  <a:pt x="4629589" y="1023856"/>
                  <a:pt x="4573043" y="1023856"/>
                </a:cubicBezTo>
                <a:lnTo>
                  <a:pt x="102386" y="1023856"/>
                </a:lnTo>
                <a:cubicBezTo>
                  <a:pt x="45840" y="1023856"/>
                  <a:pt x="0" y="978016"/>
                  <a:pt x="0" y="921470"/>
                </a:cubicBezTo>
                <a:lnTo>
                  <a:pt x="0" y="102386"/>
                </a:lnTo>
                <a:close/>
              </a:path>
            </a:pathLst>
          </a:custGeom>
          <a:solidFill>
            <a:srgbClr val="00479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8578" tIns="178578" rIns="178578" bIns="178578" numCol="1" spcCol="1270" anchor="ctr" anchorCtr="0">
            <a:noAutofit/>
          </a:bodyPr>
          <a:lstStyle/>
          <a:p>
            <a:pPr marL="0" lvl="0" indent="0" algn="ctr" defTabSz="1733550">
              <a:spcBef>
                <a:spcPts val="600"/>
              </a:spcBef>
              <a:buNone/>
            </a:pPr>
            <a:r>
              <a:rPr lang="en-US" sz="2800" kern="1200" dirty="0">
                <a:solidFill>
                  <a:schemeClr val="bg1"/>
                </a:solidFill>
              </a:rPr>
              <a:t> </a:t>
            </a:r>
            <a:r>
              <a:rPr lang="en-GB" sz="2800" b="1" kern="1200" dirty="0">
                <a:solidFill>
                  <a:schemeClr val="bg1"/>
                </a:solidFill>
                <a:latin typeface="+mj-lt"/>
              </a:rPr>
              <a:t>175 000</a:t>
            </a:r>
            <a:br>
              <a:rPr lang="en-US" sz="3900" kern="1200" dirty="0">
                <a:solidFill>
                  <a:schemeClr val="bg1"/>
                </a:solidFill>
              </a:rPr>
            </a:br>
            <a:r>
              <a:rPr lang="en-US" sz="1200" kern="1200" dirty="0" err="1">
                <a:solidFill>
                  <a:schemeClr val="bg1"/>
                </a:solidFill>
              </a:rPr>
              <a:t>alumner</a:t>
            </a:r>
            <a:r>
              <a:rPr lang="en-US" sz="1200" kern="1200" dirty="0">
                <a:solidFill>
                  <a:schemeClr val="bg1"/>
                </a:solidFill>
              </a:rPr>
              <a:t> I 115 </a:t>
            </a:r>
            <a:r>
              <a:rPr lang="en-US" sz="1200" kern="1200" dirty="0" err="1">
                <a:solidFill>
                  <a:schemeClr val="bg1"/>
                </a:solidFill>
              </a:rPr>
              <a:t>länder</a:t>
            </a:r>
            <a:endParaRPr lang="en-US" sz="1200" kern="1200" dirty="0">
              <a:solidFill>
                <a:schemeClr val="bg1"/>
              </a:solidFill>
            </a:endParaRPr>
          </a:p>
        </p:txBody>
      </p:sp>
      <p:sp>
        <p:nvSpPr>
          <p:cNvPr id="37" name="Freeform: Shape 36">
            <a:extLst>
              <a:ext uri="{FF2B5EF4-FFF2-40B4-BE49-F238E27FC236}">
                <a16:creationId xmlns:a16="http://schemas.microsoft.com/office/drawing/2014/main" id="{634399D7-19F9-0A08-7BDB-3E20892189A2}"/>
              </a:ext>
            </a:extLst>
          </p:cNvPr>
          <p:cNvSpPr/>
          <p:nvPr/>
        </p:nvSpPr>
        <p:spPr>
          <a:xfrm>
            <a:off x="756866" y="5544241"/>
            <a:ext cx="4680000" cy="720000"/>
          </a:xfrm>
          <a:custGeom>
            <a:avLst/>
            <a:gdLst>
              <a:gd name="connsiteX0" fmla="*/ 0 w 4566538"/>
              <a:gd name="connsiteY0" fmla="*/ 81891 h 818909"/>
              <a:gd name="connsiteX1" fmla="*/ 81891 w 4566538"/>
              <a:gd name="connsiteY1" fmla="*/ 0 h 818909"/>
              <a:gd name="connsiteX2" fmla="*/ 4484647 w 4566538"/>
              <a:gd name="connsiteY2" fmla="*/ 0 h 818909"/>
              <a:gd name="connsiteX3" fmla="*/ 4566538 w 4566538"/>
              <a:gd name="connsiteY3" fmla="*/ 81891 h 818909"/>
              <a:gd name="connsiteX4" fmla="*/ 4566538 w 4566538"/>
              <a:gd name="connsiteY4" fmla="*/ 737018 h 818909"/>
              <a:gd name="connsiteX5" fmla="*/ 4484647 w 4566538"/>
              <a:gd name="connsiteY5" fmla="*/ 818909 h 818909"/>
              <a:gd name="connsiteX6" fmla="*/ 81891 w 4566538"/>
              <a:gd name="connsiteY6" fmla="*/ 818909 h 818909"/>
              <a:gd name="connsiteX7" fmla="*/ 0 w 4566538"/>
              <a:gd name="connsiteY7" fmla="*/ 737018 h 818909"/>
              <a:gd name="connsiteX8" fmla="*/ 0 w 4566538"/>
              <a:gd name="connsiteY8" fmla="*/ 81891 h 81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6538" h="818909">
                <a:moveTo>
                  <a:pt x="0" y="81891"/>
                </a:moveTo>
                <a:cubicBezTo>
                  <a:pt x="0" y="36664"/>
                  <a:pt x="36664" y="0"/>
                  <a:pt x="81891" y="0"/>
                </a:cubicBezTo>
                <a:lnTo>
                  <a:pt x="4484647" y="0"/>
                </a:lnTo>
                <a:cubicBezTo>
                  <a:pt x="4529874" y="0"/>
                  <a:pt x="4566538" y="36664"/>
                  <a:pt x="4566538" y="81891"/>
                </a:cubicBezTo>
                <a:lnTo>
                  <a:pt x="4566538" y="737018"/>
                </a:lnTo>
                <a:cubicBezTo>
                  <a:pt x="4566538" y="782245"/>
                  <a:pt x="4529874" y="818909"/>
                  <a:pt x="4484647" y="818909"/>
                </a:cubicBezTo>
                <a:lnTo>
                  <a:pt x="81891" y="818909"/>
                </a:lnTo>
                <a:cubicBezTo>
                  <a:pt x="36664" y="818909"/>
                  <a:pt x="0" y="782245"/>
                  <a:pt x="0" y="737018"/>
                </a:cubicBezTo>
                <a:lnTo>
                  <a:pt x="0" y="81891"/>
                </a:lnTo>
                <a:close/>
              </a:path>
            </a:pathLst>
          </a:custGeom>
          <a:solidFill>
            <a:srgbClr val="6298D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565" tIns="92565" rIns="92565" bIns="92565" numCol="1" spcCol="1270" anchor="ctr" anchorCtr="0">
            <a:noAutofit/>
          </a:bodyPr>
          <a:lstStyle/>
          <a:p>
            <a:pPr marL="0" lvl="0" indent="0" algn="ctr" defTabSz="800100">
              <a:lnSpc>
                <a:spcPct val="90000"/>
              </a:lnSpc>
              <a:spcBef>
                <a:spcPct val="0"/>
              </a:spcBef>
              <a:spcAft>
                <a:spcPct val="35000"/>
              </a:spcAft>
              <a:buNone/>
            </a:pPr>
            <a:r>
              <a:rPr lang="sv-SE" sz="2400" b="1" kern="1200" dirty="0">
                <a:solidFill>
                  <a:schemeClr val="tx1"/>
                </a:solidFill>
                <a:latin typeface="Figtree Light ExtraBold" pitchFamily="2" charset="0"/>
              </a:rPr>
              <a:t>20</a:t>
            </a:r>
            <a:br>
              <a:rPr lang="sv-SE" sz="1100" b="0" kern="1200" dirty="0">
                <a:solidFill>
                  <a:schemeClr val="tx1"/>
                </a:solidFill>
                <a:latin typeface="+mj-lt"/>
              </a:rPr>
            </a:br>
            <a:r>
              <a:rPr lang="sv-SE" sz="1100" dirty="0">
                <a:solidFill>
                  <a:schemeClr val="tx1"/>
                </a:solidFill>
              </a:rPr>
              <a:t>internationella alumnföreningar</a:t>
            </a:r>
            <a:endParaRPr lang="en-US" sz="1100" b="0" kern="1200" dirty="0">
              <a:solidFill>
                <a:schemeClr val="tx1"/>
              </a:solidFill>
              <a:latin typeface="+mn-lt"/>
            </a:endParaRPr>
          </a:p>
        </p:txBody>
      </p:sp>
      <p:sp>
        <p:nvSpPr>
          <p:cNvPr id="8" name="Rubrik 1">
            <a:extLst>
              <a:ext uri="{FF2B5EF4-FFF2-40B4-BE49-F238E27FC236}">
                <a16:creationId xmlns:a16="http://schemas.microsoft.com/office/drawing/2014/main" id="{B2C775FF-F356-693C-1CC6-D11A7C045F85}"/>
              </a:ext>
            </a:extLst>
          </p:cNvPr>
          <p:cNvSpPr>
            <a:spLocks noGrp="1"/>
          </p:cNvSpPr>
          <p:nvPr>
            <p:ph type="title"/>
          </p:nvPr>
        </p:nvSpPr>
        <p:spPr>
          <a:xfrm>
            <a:off x="1101600" y="266400"/>
            <a:ext cx="9148135" cy="568412"/>
          </a:xfrm>
        </p:spPr>
        <p:txBody>
          <a:bodyPr/>
          <a:lstStyle/>
          <a:p>
            <a:r>
              <a:rPr lang="en-GB" err="1"/>
              <a:t>Sveriges</a:t>
            </a:r>
            <a:r>
              <a:rPr lang="en-GB"/>
              <a:t> </a:t>
            </a:r>
            <a:r>
              <a:rPr lang="en-GB" err="1"/>
              <a:t>största</a:t>
            </a:r>
            <a:r>
              <a:rPr lang="en-GB"/>
              <a:t> </a:t>
            </a:r>
            <a:r>
              <a:rPr lang="en-GB" err="1"/>
              <a:t>tekniska</a:t>
            </a:r>
            <a:r>
              <a:rPr lang="en-GB"/>
              <a:t> </a:t>
            </a:r>
            <a:r>
              <a:rPr lang="en-GB" err="1"/>
              <a:t>universitet</a:t>
            </a:r>
            <a:endParaRPr lang="en-GB"/>
          </a:p>
        </p:txBody>
      </p:sp>
      <p:graphicFrame>
        <p:nvGraphicFramePr>
          <p:cNvPr id="9" name="Chart 8"/>
          <p:cNvGraphicFramePr/>
          <p:nvPr>
            <p:extLst>
              <p:ext uri="{D42A27DB-BD31-4B8C-83A1-F6EECF244321}">
                <p14:modId xmlns:p14="http://schemas.microsoft.com/office/powerpoint/2010/main" val="3290914682"/>
              </p:ext>
            </p:extLst>
          </p:nvPr>
        </p:nvGraphicFramePr>
        <p:xfrm>
          <a:off x="814571" y="216512"/>
          <a:ext cx="4451129" cy="392514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8">
            <a:extLst>
              <a:ext uri="{FF2B5EF4-FFF2-40B4-BE49-F238E27FC236}">
                <a16:creationId xmlns:a16="http://schemas.microsoft.com/office/drawing/2014/main" id="{7B563A7D-272F-62CF-7FE4-CC18774C7EBD}"/>
              </a:ext>
            </a:extLst>
          </p:cNvPr>
          <p:cNvSpPr/>
          <p:nvPr/>
        </p:nvSpPr>
        <p:spPr>
          <a:xfrm>
            <a:off x="3991046" y="2179083"/>
            <a:ext cx="191387" cy="1913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2" name="Rectangle 19">
            <a:extLst>
              <a:ext uri="{FF2B5EF4-FFF2-40B4-BE49-F238E27FC236}">
                <a16:creationId xmlns:a16="http://schemas.microsoft.com/office/drawing/2014/main" id="{0D1BDA75-6D1D-86E3-C415-10205C0D438A}"/>
              </a:ext>
            </a:extLst>
          </p:cNvPr>
          <p:cNvSpPr/>
          <p:nvPr/>
        </p:nvSpPr>
        <p:spPr>
          <a:xfrm>
            <a:off x="3991046" y="2555725"/>
            <a:ext cx="191387" cy="1913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3" name="TextBox 12"/>
          <p:cNvSpPr txBox="1"/>
          <p:nvPr/>
        </p:nvSpPr>
        <p:spPr>
          <a:xfrm>
            <a:off x="4182433" y="2120887"/>
            <a:ext cx="963725" cy="307777"/>
          </a:xfrm>
          <a:prstGeom prst="rect">
            <a:avLst/>
          </a:prstGeom>
          <a:noFill/>
        </p:spPr>
        <p:txBody>
          <a:bodyPr wrap="none" rtlCol="0">
            <a:spAutoFit/>
          </a:bodyPr>
          <a:lstStyle/>
          <a:p>
            <a:r>
              <a:rPr lang="sv-SE" sz="1400"/>
              <a:t>Forskning</a:t>
            </a:r>
          </a:p>
        </p:txBody>
      </p:sp>
      <p:sp>
        <p:nvSpPr>
          <p:cNvPr id="14" name="TextBox 13"/>
          <p:cNvSpPr txBox="1"/>
          <p:nvPr/>
        </p:nvSpPr>
        <p:spPr>
          <a:xfrm>
            <a:off x="4182433" y="2486860"/>
            <a:ext cx="1018227" cy="307777"/>
          </a:xfrm>
          <a:prstGeom prst="rect">
            <a:avLst/>
          </a:prstGeom>
          <a:noFill/>
        </p:spPr>
        <p:txBody>
          <a:bodyPr wrap="none" rtlCol="0">
            <a:spAutoFit/>
          </a:bodyPr>
          <a:lstStyle/>
          <a:p>
            <a:r>
              <a:rPr lang="sv-SE" sz="1400"/>
              <a:t>Utbildning</a:t>
            </a:r>
          </a:p>
        </p:txBody>
      </p:sp>
      <p:sp>
        <p:nvSpPr>
          <p:cNvPr id="22" name="Rectangle: Rounded Corners 4">
            <a:extLst>
              <a:ext uri="{FF2B5EF4-FFF2-40B4-BE49-F238E27FC236}">
                <a16:creationId xmlns:a16="http://schemas.microsoft.com/office/drawing/2014/main" id="{2DDBDABE-C965-0764-C7B6-73D57BBDB5EA}"/>
              </a:ext>
            </a:extLst>
          </p:cNvPr>
          <p:cNvSpPr txBox="1"/>
          <p:nvPr/>
        </p:nvSpPr>
        <p:spPr>
          <a:xfrm>
            <a:off x="6184182" y="1536926"/>
            <a:ext cx="5040000" cy="900000"/>
          </a:xfrm>
          <a:prstGeom prst="roundRect">
            <a:avLst>
              <a:gd name="adj" fmla="val 9055"/>
            </a:avLst>
          </a:prstGeom>
          <a:solidFill>
            <a:srgbClr val="4DA060"/>
          </a:solidFill>
          <a:effectLst/>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2800" kern="1200" dirty="0">
                <a:solidFill>
                  <a:schemeClr val="bg1"/>
                </a:solidFill>
              </a:rPr>
              <a:t> </a:t>
            </a:r>
            <a:r>
              <a:rPr lang="en-GB" sz="2800" b="1" dirty="0">
                <a:solidFill>
                  <a:schemeClr val="bg1"/>
                </a:solidFill>
                <a:latin typeface="+mj-lt"/>
              </a:rPr>
              <a:t>15 </a:t>
            </a:r>
            <a:r>
              <a:rPr lang="en-GB" sz="2800" b="1" kern="1200" dirty="0">
                <a:solidFill>
                  <a:schemeClr val="bg1"/>
                </a:solidFill>
                <a:latin typeface="+mj-lt"/>
              </a:rPr>
              <a:t>500</a:t>
            </a:r>
            <a:br>
              <a:rPr lang="en-US" sz="3900" kern="1200" dirty="0">
                <a:solidFill>
                  <a:schemeClr val="bg1"/>
                </a:solidFill>
              </a:rPr>
            </a:br>
            <a:r>
              <a:rPr lang="en-US" sz="1200" dirty="0" err="1">
                <a:solidFill>
                  <a:schemeClr val="bg1"/>
                </a:solidFill>
              </a:rPr>
              <a:t>Helårsstunenter</a:t>
            </a:r>
            <a:endParaRPr lang="en-US" sz="1200" kern="1200" dirty="0">
              <a:solidFill>
                <a:schemeClr val="bg1"/>
              </a:solidFill>
            </a:endParaRPr>
          </a:p>
        </p:txBody>
      </p:sp>
      <p:sp>
        <p:nvSpPr>
          <p:cNvPr id="23" name="TextBox 22">
            <a:extLst>
              <a:ext uri="{FF2B5EF4-FFF2-40B4-BE49-F238E27FC236}">
                <a16:creationId xmlns:a16="http://schemas.microsoft.com/office/drawing/2014/main" id="{6AE80C3E-BDD4-5268-7CED-272B0D98BBB9}"/>
              </a:ext>
            </a:extLst>
          </p:cNvPr>
          <p:cNvSpPr txBox="1"/>
          <p:nvPr/>
        </p:nvSpPr>
        <p:spPr>
          <a:xfrm>
            <a:off x="6301976" y="1204144"/>
            <a:ext cx="4860333" cy="369332"/>
          </a:xfrm>
          <a:prstGeom prst="rect">
            <a:avLst/>
          </a:prstGeom>
          <a:noFill/>
        </p:spPr>
        <p:txBody>
          <a:bodyPr wrap="square" rtlCol="0">
            <a:spAutoFit/>
          </a:bodyPr>
          <a:lstStyle/>
          <a:p>
            <a:pPr algn="ctr"/>
            <a:r>
              <a:rPr lang="sv-SE" b="1" dirty="0">
                <a:latin typeface="+mj-lt"/>
              </a:rPr>
              <a:t>Studenter</a:t>
            </a:r>
          </a:p>
        </p:txBody>
      </p:sp>
      <p:sp>
        <p:nvSpPr>
          <p:cNvPr id="24" name="TextBox 23">
            <a:extLst>
              <a:ext uri="{FF2B5EF4-FFF2-40B4-BE49-F238E27FC236}">
                <a16:creationId xmlns:a16="http://schemas.microsoft.com/office/drawing/2014/main" id="{AFC54A30-ED7C-4BAB-7C63-0F1E9A958A7C}"/>
              </a:ext>
            </a:extLst>
          </p:cNvPr>
          <p:cNvSpPr txBox="1"/>
          <p:nvPr/>
        </p:nvSpPr>
        <p:spPr>
          <a:xfrm>
            <a:off x="6274015" y="3661034"/>
            <a:ext cx="4860333" cy="369332"/>
          </a:xfrm>
          <a:prstGeom prst="rect">
            <a:avLst/>
          </a:prstGeom>
          <a:noFill/>
        </p:spPr>
        <p:txBody>
          <a:bodyPr wrap="square" rtlCol="0">
            <a:spAutoFit/>
          </a:bodyPr>
          <a:lstStyle/>
          <a:p>
            <a:pPr algn="ctr"/>
            <a:r>
              <a:rPr lang="sv-SE" b="1" dirty="0">
                <a:latin typeface="+mj-lt"/>
              </a:rPr>
              <a:t>Personal</a:t>
            </a:r>
          </a:p>
        </p:txBody>
      </p:sp>
      <p:sp>
        <p:nvSpPr>
          <p:cNvPr id="25" name="TextBox 24">
            <a:extLst>
              <a:ext uri="{FF2B5EF4-FFF2-40B4-BE49-F238E27FC236}">
                <a16:creationId xmlns:a16="http://schemas.microsoft.com/office/drawing/2014/main" id="{B7431C6F-FC80-83E9-5FC3-F4D75F2DAF1B}"/>
              </a:ext>
            </a:extLst>
          </p:cNvPr>
          <p:cNvSpPr txBox="1"/>
          <p:nvPr/>
        </p:nvSpPr>
        <p:spPr>
          <a:xfrm>
            <a:off x="699802" y="4268714"/>
            <a:ext cx="4860333" cy="369332"/>
          </a:xfrm>
          <a:prstGeom prst="rect">
            <a:avLst/>
          </a:prstGeom>
          <a:noFill/>
        </p:spPr>
        <p:txBody>
          <a:bodyPr wrap="square" rtlCol="0">
            <a:spAutoFit/>
          </a:bodyPr>
          <a:lstStyle/>
          <a:p>
            <a:pPr algn="ctr"/>
            <a:r>
              <a:rPr lang="sv-SE" b="1" dirty="0">
                <a:latin typeface="+mj-lt"/>
              </a:rPr>
              <a:t>Alumni</a:t>
            </a:r>
          </a:p>
        </p:txBody>
      </p:sp>
      <p:grpSp>
        <p:nvGrpSpPr>
          <p:cNvPr id="59" name="Group 58">
            <a:extLst>
              <a:ext uri="{FF2B5EF4-FFF2-40B4-BE49-F238E27FC236}">
                <a16:creationId xmlns:a16="http://schemas.microsoft.com/office/drawing/2014/main" id="{0160AF23-0151-2626-7F92-74BFA2C75BDC}"/>
              </a:ext>
            </a:extLst>
          </p:cNvPr>
          <p:cNvGrpSpPr/>
          <p:nvPr/>
        </p:nvGrpSpPr>
        <p:grpSpPr>
          <a:xfrm>
            <a:off x="8048143" y="2480556"/>
            <a:ext cx="1368000" cy="684000"/>
            <a:chOff x="1580637" y="875521"/>
            <a:chExt cx="1476210" cy="729459"/>
          </a:xfrm>
          <a:solidFill>
            <a:srgbClr val="C7EBBA"/>
          </a:solidFill>
        </p:grpSpPr>
        <p:sp>
          <p:nvSpPr>
            <p:cNvPr id="60" name="Rectangle: Rounded Corners 59">
              <a:extLst>
                <a:ext uri="{FF2B5EF4-FFF2-40B4-BE49-F238E27FC236}">
                  <a16:creationId xmlns:a16="http://schemas.microsoft.com/office/drawing/2014/main" id="{D3334F43-1227-E768-C034-51D9CE480C85}"/>
                </a:ext>
              </a:extLst>
            </p:cNvPr>
            <p:cNvSpPr/>
            <p:nvPr/>
          </p:nvSpPr>
          <p:spPr>
            <a:xfrm>
              <a:off x="1580637" y="875521"/>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61" name="Rectangle: Rounded Corners 8">
              <a:extLst>
                <a:ext uri="{FF2B5EF4-FFF2-40B4-BE49-F238E27FC236}">
                  <a16:creationId xmlns:a16="http://schemas.microsoft.com/office/drawing/2014/main" id="{17240DF3-C259-B652-CA66-396354A6C34C}"/>
                </a:ext>
              </a:extLst>
            </p:cNvPr>
            <p:cNvSpPr txBox="1"/>
            <p:nvPr/>
          </p:nvSpPr>
          <p:spPr>
            <a:xfrm>
              <a:off x="1602002" y="896886"/>
              <a:ext cx="1433480" cy="6867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b="1" dirty="0">
                  <a:solidFill>
                    <a:schemeClr val="tx1"/>
                  </a:solidFill>
                  <a:latin typeface="+mj-lt"/>
                </a:rPr>
                <a:t>3 7</a:t>
              </a:r>
              <a:r>
                <a:rPr lang="en-GB" sz="1800" b="1" kern="1200" dirty="0">
                  <a:solidFill>
                    <a:schemeClr val="tx1"/>
                  </a:solidFill>
                  <a:latin typeface="+mj-lt"/>
                </a:rPr>
                <a:t>00</a:t>
              </a:r>
              <a:br>
                <a:rPr lang="en-US" sz="1500" kern="1200" dirty="0">
                  <a:solidFill>
                    <a:schemeClr val="tx1"/>
                  </a:solidFill>
                </a:rPr>
              </a:br>
              <a:r>
                <a:rPr lang="en-US" sz="1100" kern="1200" dirty="0" err="1">
                  <a:solidFill>
                    <a:schemeClr val="tx1"/>
                  </a:solidFill>
                </a:rPr>
                <a:t>Internationella</a:t>
              </a:r>
              <a:r>
                <a:rPr lang="en-US" sz="1100" kern="1200" dirty="0">
                  <a:solidFill>
                    <a:schemeClr val="tx1"/>
                  </a:solidFill>
                </a:rPr>
                <a:t> </a:t>
              </a:r>
              <a:r>
                <a:rPr lang="en-US" sz="1100" kern="1200" dirty="0" err="1">
                  <a:solidFill>
                    <a:schemeClr val="tx1"/>
                  </a:solidFill>
                </a:rPr>
                <a:t>studenter</a:t>
              </a:r>
              <a:endParaRPr lang="en-US" sz="1100" kern="1200" dirty="0">
                <a:solidFill>
                  <a:schemeClr val="tx1"/>
                </a:solidFill>
              </a:endParaRPr>
            </a:p>
          </p:txBody>
        </p:sp>
      </p:grpSp>
      <p:grpSp>
        <p:nvGrpSpPr>
          <p:cNvPr id="62" name="Group 61">
            <a:extLst>
              <a:ext uri="{FF2B5EF4-FFF2-40B4-BE49-F238E27FC236}">
                <a16:creationId xmlns:a16="http://schemas.microsoft.com/office/drawing/2014/main" id="{0E72AE77-4E24-EC5F-9E84-A61DD1DA68AA}"/>
              </a:ext>
            </a:extLst>
          </p:cNvPr>
          <p:cNvGrpSpPr/>
          <p:nvPr/>
        </p:nvGrpSpPr>
        <p:grpSpPr>
          <a:xfrm>
            <a:off x="9676515" y="2480556"/>
            <a:ext cx="1368000" cy="684000"/>
            <a:chOff x="3142556" y="875163"/>
            <a:chExt cx="1476210" cy="729459"/>
          </a:xfrm>
          <a:solidFill>
            <a:srgbClr val="C7EBBA"/>
          </a:solidFill>
        </p:grpSpPr>
        <p:sp>
          <p:nvSpPr>
            <p:cNvPr id="63" name="Rectangle: Rounded Corners 62">
              <a:extLst>
                <a:ext uri="{FF2B5EF4-FFF2-40B4-BE49-F238E27FC236}">
                  <a16:creationId xmlns:a16="http://schemas.microsoft.com/office/drawing/2014/main" id="{82514DB3-E8D4-EFDA-936C-50D5610E568E}"/>
                </a:ext>
              </a:extLst>
            </p:cNvPr>
            <p:cNvSpPr/>
            <p:nvPr/>
          </p:nvSpPr>
          <p:spPr>
            <a:xfrm>
              <a:off x="3142556" y="875163"/>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64" name="Rectangle: Rounded Corners 10">
              <a:extLst>
                <a:ext uri="{FF2B5EF4-FFF2-40B4-BE49-F238E27FC236}">
                  <a16:creationId xmlns:a16="http://schemas.microsoft.com/office/drawing/2014/main" id="{40FD1993-A9F7-62FA-4BAD-E38943E7C525}"/>
                </a:ext>
              </a:extLst>
            </p:cNvPr>
            <p:cNvSpPr txBox="1"/>
            <p:nvPr/>
          </p:nvSpPr>
          <p:spPr>
            <a:xfrm>
              <a:off x="3163922" y="896529"/>
              <a:ext cx="1433480" cy="68672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latin typeface="+mj-lt"/>
                </a:rPr>
                <a:t>1 700</a:t>
              </a:r>
              <a:br>
                <a:rPr lang="sv-SE" sz="1800" b="1" kern="1200" dirty="0">
                  <a:solidFill>
                    <a:schemeClr val="tx1"/>
                  </a:solidFill>
                  <a:latin typeface="+mj-lt"/>
                </a:rPr>
              </a:br>
              <a:r>
                <a:rPr lang="en-US" sz="1100" dirty="0" err="1">
                  <a:solidFill>
                    <a:schemeClr val="tx1"/>
                  </a:solidFill>
                  <a:latin typeface="+mj-lt"/>
                </a:rPr>
                <a:t>Doktorander</a:t>
              </a:r>
              <a:endParaRPr lang="en-US" sz="1100" kern="1200" dirty="0">
                <a:solidFill>
                  <a:schemeClr val="tx1"/>
                </a:solidFill>
              </a:endParaRPr>
            </a:p>
          </p:txBody>
        </p:sp>
      </p:grpSp>
      <p:grpSp>
        <p:nvGrpSpPr>
          <p:cNvPr id="72" name="Group 71">
            <a:extLst>
              <a:ext uri="{FF2B5EF4-FFF2-40B4-BE49-F238E27FC236}">
                <a16:creationId xmlns:a16="http://schemas.microsoft.com/office/drawing/2014/main" id="{0306134B-B830-6881-B431-96AA40454009}"/>
              </a:ext>
            </a:extLst>
          </p:cNvPr>
          <p:cNvGrpSpPr/>
          <p:nvPr/>
        </p:nvGrpSpPr>
        <p:grpSpPr>
          <a:xfrm>
            <a:off x="6369788" y="2480556"/>
            <a:ext cx="1368000" cy="684000"/>
            <a:chOff x="1580637" y="875521"/>
            <a:chExt cx="1476210" cy="729459"/>
          </a:xfrm>
          <a:solidFill>
            <a:srgbClr val="C7EBBA"/>
          </a:solidFill>
        </p:grpSpPr>
        <p:sp>
          <p:nvSpPr>
            <p:cNvPr id="73" name="Rectangle: Rounded Corners 72">
              <a:extLst>
                <a:ext uri="{FF2B5EF4-FFF2-40B4-BE49-F238E27FC236}">
                  <a16:creationId xmlns:a16="http://schemas.microsoft.com/office/drawing/2014/main" id="{D3A8A47D-20F3-D4CA-BCEA-1FC5BC92DB22}"/>
                </a:ext>
              </a:extLst>
            </p:cNvPr>
            <p:cNvSpPr/>
            <p:nvPr/>
          </p:nvSpPr>
          <p:spPr>
            <a:xfrm>
              <a:off x="1580637" y="875521"/>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74" name="Rectangle: Rounded Corners 8">
              <a:extLst>
                <a:ext uri="{FF2B5EF4-FFF2-40B4-BE49-F238E27FC236}">
                  <a16:creationId xmlns:a16="http://schemas.microsoft.com/office/drawing/2014/main" id="{DE1F4986-FE3F-2B65-8DA0-AC683754C071}"/>
                </a:ext>
              </a:extLst>
            </p:cNvPr>
            <p:cNvSpPr txBox="1"/>
            <p:nvPr/>
          </p:nvSpPr>
          <p:spPr>
            <a:xfrm>
              <a:off x="1602002" y="896886"/>
              <a:ext cx="1433480" cy="6867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b="1" dirty="0">
                  <a:solidFill>
                    <a:schemeClr val="tx1"/>
                  </a:solidFill>
                  <a:latin typeface="+mj-lt"/>
                </a:rPr>
                <a:t>35%</a:t>
              </a:r>
              <a:br>
                <a:rPr lang="en-US" sz="1500" kern="1200" dirty="0">
                  <a:solidFill>
                    <a:schemeClr val="tx1"/>
                  </a:solidFill>
                </a:rPr>
              </a:br>
              <a:r>
                <a:rPr lang="en-US" sz="1100" dirty="0" err="1">
                  <a:solidFill>
                    <a:schemeClr val="tx1"/>
                  </a:solidFill>
                </a:rPr>
                <a:t>Kvinnor</a:t>
              </a:r>
              <a:endParaRPr lang="en-US" sz="1100" kern="1200" dirty="0">
                <a:solidFill>
                  <a:schemeClr val="tx1"/>
                </a:solidFill>
              </a:endParaRPr>
            </a:p>
          </p:txBody>
        </p:sp>
      </p:grpSp>
    </p:spTree>
    <p:extLst>
      <p:ext uri="{BB962C8B-B14F-4D97-AF65-F5344CB8AC3E}">
        <p14:creationId xmlns:p14="http://schemas.microsoft.com/office/powerpoint/2010/main" val="279275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Alumni</a:t>
            </a:r>
          </a:p>
        </p:txBody>
      </p:sp>
      <p:sp>
        <p:nvSpPr>
          <p:cNvPr id="6" name="textruta 8">
            <a:extLst>
              <a:ext uri="{FF2B5EF4-FFF2-40B4-BE49-F238E27FC236}">
                <a16:creationId xmlns:a16="http://schemas.microsoft.com/office/drawing/2014/main" id="{A869B825-B359-821C-AF41-D3D3473428C7}"/>
              </a:ext>
            </a:extLst>
          </p:cNvPr>
          <p:cNvSpPr txBox="1"/>
          <p:nvPr/>
        </p:nvSpPr>
        <p:spPr>
          <a:xfrm>
            <a:off x="1162399" y="2419748"/>
            <a:ext cx="109517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29%</a:t>
            </a:r>
          </a:p>
        </p:txBody>
      </p:sp>
      <p:sp>
        <p:nvSpPr>
          <p:cNvPr id="7" name="textruta 9">
            <a:extLst>
              <a:ext uri="{FF2B5EF4-FFF2-40B4-BE49-F238E27FC236}">
                <a16:creationId xmlns:a16="http://schemas.microsoft.com/office/drawing/2014/main" id="{A9FAD03A-B0F1-EC80-40E3-57FF45C4B462}"/>
              </a:ext>
            </a:extLst>
          </p:cNvPr>
          <p:cNvSpPr txBox="1"/>
          <p:nvPr/>
        </p:nvSpPr>
        <p:spPr>
          <a:xfrm>
            <a:off x="1019731" y="2971375"/>
            <a:ext cx="1380506"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Konsultföretag</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pic>
        <p:nvPicPr>
          <p:cNvPr id="8" name="Bild 10">
            <a:extLst>
              <a:ext uri="{FF2B5EF4-FFF2-40B4-BE49-F238E27FC236}">
                <a16:creationId xmlns:a16="http://schemas.microsoft.com/office/drawing/2014/main" id="{887EE238-C7F9-C485-695E-4694B06DB84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32122" y="1809830"/>
            <a:ext cx="648000" cy="648000"/>
          </a:xfrm>
          <a:prstGeom prst="rect">
            <a:avLst/>
          </a:prstGeom>
        </p:spPr>
      </p:pic>
      <p:sp>
        <p:nvSpPr>
          <p:cNvPr id="9" name="textruta 14">
            <a:extLst>
              <a:ext uri="{FF2B5EF4-FFF2-40B4-BE49-F238E27FC236}">
                <a16:creationId xmlns:a16="http://schemas.microsoft.com/office/drawing/2014/main" id="{37CB32F4-CD36-E456-39C4-81AED7395773}"/>
              </a:ext>
            </a:extLst>
          </p:cNvPr>
          <p:cNvSpPr txBox="1"/>
          <p:nvPr/>
        </p:nvSpPr>
        <p:spPr>
          <a:xfrm>
            <a:off x="6416523" y="4055403"/>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5%</a:t>
            </a:r>
          </a:p>
        </p:txBody>
      </p:sp>
      <p:pic>
        <p:nvPicPr>
          <p:cNvPr id="10" name="Bild 16">
            <a:extLst>
              <a:ext uri="{FF2B5EF4-FFF2-40B4-BE49-F238E27FC236}">
                <a16:creationId xmlns:a16="http://schemas.microsoft.com/office/drawing/2014/main" id="{A1C1A575-3C68-2779-58F5-3C2C76A76D1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494919" y="3515713"/>
            <a:ext cx="646650" cy="648000"/>
          </a:xfrm>
          <a:prstGeom prst="rect">
            <a:avLst/>
          </a:prstGeom>
        </p:spPr>
      </p:pic>
      <p:sp>
        <p:nvSpPr>
          <p:cNvPr id="11" name="textruta 26">
            <a:extLst>
              <a:ext uri="{FF2B5EF4-FFF2-40B4-BE49-F238E27FC236}">
                <a16:creationId xmlns:a16="http://schemas.microsoft.com/office/drawing/2014/main" id="{8015AA44-5BD6-BB83-3510-CABABD53D24D}"/>
              </a:ext>
            </a:extLst>
          </p:cNvPr>
          <p:cNvSpPr txBox="1"/>
          <p:nvPr/>
        </p:nvSpPr>
        <p:spPr>
          <a:xfrm>
            <a:off x="1242207" y="3979925"/>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6%</a:t>
            </a:r>
          </a:p>
        </p:txBody>
      </p:sp>
      <p:pic>
        <p:nvPicPr>
          <p:cNvPr id="12" name="Bild 28">
            <a:extLst>
              <a:ext uri="{FF2B5EF4-FFF2-40B4-BE49-F238E27FC236}">
                <a16:creationId xmlns:a16="http://schemas.microsoft.com/office/drawing/2014/main" id="{92A2FE2D-BDEF-2F94-CC72-416F26F641E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320604" y="3407577"/>
            <a:ext cx="646650" cy="648000"/>
          </a:xfrm>
          <a:prstGeom prst="rect">
            <a:avLst/>
          </a:prstGeom>
        </p:spPr>
      </p:pic>
      <p:sp>
        <p:nvSpPr>
          <p:cNvPr id="13" name="textruta 30">
            <a:extLst>
              <a:ext uri="{FF2B5EF4-FFF2-40B4-BE49-F238E27FC236}">
                <a16:creationId xmlns:a16="http://schemas.microsoft.com/office/drawing/2014/main" id="{42303DA6-08DB-7BBA-D20B-451D5AA76C34}"/>
              </a:ext>
            </a:extLst>
          </p:cNvPr>
          <p:cNvSpPr txBox="1"/>
          <p:nvPr/>
        </p:nvSpPr>
        <p:spPr>
          <a:xfrm>
            <a:off x="3844910" y="4035770"/>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6%</a:t>
            </a:r>
          </a:p>
        </p:txBody>
      </p:sp>
      <p:sp>
        <p:nvSpPr>
          <p:cNvPr id="14" name="textruta 31">
            <a:extLst>
              <a:ext uri="{FF2B5EF4-FFF2-40B4-BE49-F238E27FC236}">
                <a16:creationId xmlns:a16="http://schemas.microsoft.com/office/drawing/2014/main" id="{9CCF907D-FBD1-94D2-1EA9-C89F6D444C3D}"/>
              </a:ext>
            </a:extLst>
          </p:cNvPr>
          <p:cNvSpPr txBox="1"/>
          <p:nvPr/>
        </p:nvSpPr>
        <p:spPr>
          <a:xfrm>
            <a:off x="3697435" y="4580020"/>
            <a:ext cx="1122423"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Infraservice</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pic>
        <p:nvPicPr>
          <p:cNvPr id="15" name="Bild 32">
            <a:extLst>
              <a:ext uri="{FF2B5EF4-FFF2-40B4-BE49-F238E27FC236}">
                <a16:creationId xmlns:a16="http://schemas.microsoft.com/office/drawing/2014/main" id="{4A01C3ED-E480-3A8C-C148-9C29BF5D294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3965839" y="3452789"/>
            <a:ext cx="646650" cy="648000"/>
          </a:xfrm>
          <a:prstGeom prst="rect">
            <a:avLst/>
          </a:prstGeom>
        </p:spPr>
      </p:pic>
      <p:sp>
        <p:nvSpPr>
          <p:cNvPr id="16" name="textruta 33">
            <a:extLst>
              <a:ext uri="{FF2B5EF4-FFF2-40B4-BE49-F238E27FC236}">
                <a16:creationId xmlns:a16="http://schemas.microsoft.com/office/drawing/2014/main" id="{AE493D01-1142-4F6B-7A70-658F0E011657}"/>
              </a:ext>
            </a:extLst>
          </p:cNvPr>
          <p:cNvSpPr txBox="1"/>
          <p:nvPr/>
        </p:nvSpPr>
        <p:spPr>
          <a:xfrm>
            <a:off x="3718616" y="2369349"/>
            <a:ext cx="11095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28%</a:t>
            </a:r>
          </a:p>
        </p:txBody>
      </p:sp>
      <p:sp>
        <p:nvSpPr>
          <p:cNvPr id="17" name="textruta 34">
            <a:extLst>
              <a:ext uri="{FF2B5EF4-FFF2-40B4-BE49-F238E27FC236}">
                <a16:creationId xmlns:a16="http://schemas.microsoft.com/office/drawing/2014/main" id="{6F2AFBEA-44C7-C1FD-09BD-6D24205A0F58}"/>
              </a:ext>
            </a:extLst>
          </p:cNvPr>
          <p:cNvSpPr txBox="1"/>
          <p:nvPr/>
        </p:nvSpPr>
        <p:spPr>
          <a:xfrm>
            <a:off x="3292676" y="2859189"/>
            <a:ext cx="1931939" cy="52322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Forsknings</a:t>
            </a: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 och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teknikintensiv</a:t>
            </a: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 </a:t>
            </a: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industri</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pic>
        <p:nvPicPr>
          <p:cNvPr id="18" name="Bild 35">
            <a:extLst>
              <a:ext uri="{FF2B5EF4-FFF2-40B4-BE49-F238E27FC236}">
                <a16:creationId xmlns:a16="http://schemas.microsoft.com/office/drawing/2014/main" id="{1111B320-399E-5142-7264-98AE9A6310A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3866637" y="1752084"/>
            <a:ext cx="646650" cy="648000"/>
          </a:xfrm>
          <a:prstGeom prst="rect">
            <a:avLst/>
          </a:prstGeom>
        </p:spPr>
      </p:pic>
      <p:sp>
        <p:nvSpPr>
          <p:cNvPr id="19" name="textruta 37">
            <a:extLst>
              <a:ext uri="{FF2B5EF4-FFF2-40B4-BE49-F238E27FC236}">
                <a16:creationId xmlns:a16="http://schemas.microsoft.com/office/drawing/2014/main" id="{32481514-3CD2-79AE-0ECD-A6CA61693E38}"/>
              </a:ext>
            </a:extLst>
          </p:cNvPr>
          <p:cNvSpPr txBox="1"/>
          <p:nvPr/>
        </p:nvSpPr>
        <p:spPr>
          <a:xfrm>
            <a:off x="3797548" y="5671661"/>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2%</a:t>
            </a:r>
          </a:p>
        </p:txBody>
      </p:sp>
      <p:sp>
        <p:nvSpPr>
          <p:cNvPr id="20" name="textruta 38">
            <a:extLst>
              <a:ext uri="{FF2B5EF4-FFF2-40B4-BE49-F238E27FC236}">
                <a16:creationId xmlns:a16="http://schemas.microsoft.com/office/drawing/2014/main" id="{323C61CF-B3BC-CAB6-4018-41645FC2AAB4}"/>
              </a:ext>
            </a:extLst>
          </p:cNvPr>
          <p:cNvSpPr txBox="1"/>
          <p:nvPr/>
        </p:nvSpPr>
        <p:spPr>
          <a:xfrm>
            <a:off x="3564074" y="6115984"/>
            <a:ext cx="1415772"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Processindustri</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pic>
        <p:nvPicPr>
          <p:cNvPr id="21" name="Bild 39">
            <a:extLst>
              <a:ext uri="{FF2B5EF4-FFF2-40B4-BE49-F238E27FC236}">
                <a16:creationId xmlns:a16="http://schemas.microsoft.com/office/drawing/2014/main" id="{A7276A97-BC13-DD81-3F57-3FAA72072CD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3861657" y="5105416"/>
            <a:ext cx="646650" cy="648000"/>
          </a:xfrm>
          <a:prstGeom prst="rect">
            <a:avLst/>
          </a:prstGeom>
        </p:spPr>
      </p:pic>
      <p:sp>
        <p:nvSpPr>
          <p:cNvPr id="22" name="textruta 44">
            <a:extLst>
              <a:ext uri="{FF2B5EF4-FFF2-40B4-BE49-F238E27FC236}">
                <a16:creationId xmlns:a16="http://schemas.microsoft.com/office/drawing/2014/main" id="{DCC2B4DE-CA7D-64EA-1491-0F0B9D0D0DBC}"/>
              </a:ext>
            </a:extLst>
          </p:cNvPr>
          <p:cNvSpPr txBox="1"/>
          <p:nvPr/>
        </p:nvSpPr>
        <p:spPr>
          <a:xfrm>
            <a:off x="1284537" y="5656437"/>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2%</a:t>
            </a:r>
          </a:p>
        </p:txBody>
      </p:sp>
      <p:pic>
        <p:nvPicPr>
          <p:cNvPr id="23" name="Bild 46">
            <a:extLst>
              <a:ext uri="{FF2B5EF4-FFF2-40B4-BE49-F238E27FC236}">
                <a16:creationId xmlns:a16="http://schemas.microsoft.com/office/drawing/2014/main" id="{1E00A2C3-E66C-C168-F4B6-B124E54AA8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1334358" y="5077965"/>
            <a:ext cx="646650" cy="648000"/>
          </a:xfrm>
          <a:prstGeom prst="rect">
            <a:avLst/>
          </a:prstGeom>
        </p:spPr>
      </p:pic>
      <p:sp>
        <p:nvSpPr>
          <p:cNvPr id="24" name="textruta 48">
            <a:extLst>
              <a:ext uri="{FF2B5EF4-FFF2-40B4-BE49-F238E27FC236}">
                <a16:creationId xmlns:a16="http://schemas.microsoft.com/office/drawing/2014/main" id="{4B6F9ABE-1379-8D5E-DD5B-154A7601854B}"/>
              </a:ext>
            </a:extLst>
          </p:cNvPr>
          <p:cNvSpPr txBox="1"/>
          <p:nvPr/>
        </p:nvSpPr>
        <p:spPr>
          <a:xfrm>
            <a:off x="6429507" y="2388982"/>
            <a:ext cx="82747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6%</a:t>
            </a:r>
          </a:p>
        </p:txBody>
      </p:sp>
      <p:sp>
        <p:nvSpPr>
          <p:cNvPr id="25" name="textruta 49">
            <a:extLst>
              <a:ext uri="{FF2B5EF4-FFF2-40B4-BE49-F238E27FC236}">
                <a16:creationId xmlns:a16="http://schemas.microsoft.com/office/drawing/2014/main" id="{499B18C4-DF07-D634-ADE4-BD4825963E36}"/>
              </a:ext>
            </a:extLst>
          </p:cNvPr>
          <p:cNvSpPr txBox="1"/>
          <p:nvPr/>
        </p:nvSpPr>
        <p:spPr>
          <a:xfrm>
            <a:off x="6174366" y="2878822"/>
            <a:ext cx="1212190" cy="52322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Forskning</a:t>
            </a: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undervisning</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pic>
        <p:nvPicPr>
          <p:cNvPr id="26" name="Bild 50">
            <a:extLst>
              <a:ext uri="{FF2B5EF4-FFF2-40B4-BE49-F238E27FC236}">
                <a16:creationId xmlns:a16="http://schemas.microsoft.com/office/drawing/2014/main" id="{93068A9E-4DF4-9E9A-F974-C0F1820F470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6539470" y="1798359"/>
            <a:ext cx="646650" cy="648000"/>
          </a:xfrm>
          <a:prstGeom prst="rect">
            <a:avLst/>
          </a:prstGeom>
        </p:spPr>
      </p:pic>
      <p:sp>
        <p:nvSpPr>
          <p:cNvPr id="27" name="textruta 51">
            <a:extLst>
              <a:ext uri="{FF2B5EF4-FFF2-40B4-BE49-F238E27FC236}">
                <a16:creationId xmlns:a16="http://schemas.microsoft.com/office/drawing/2014/main" id="{000DFA7C-1CDB-D914-CD36-02A2578561DD}"/>
              </a:ext>
            </a:extLst>
          </p:cNvPr>
          <p:cNvSpPr txBox="1"/>
          <p:nvPr/>
        </p:nvSpPr>
        <p:spPr>
          <a:xfrm>
            <a:off x="6265818" y="5647988"/>
            <a:ext cx="103746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4791"/>
                </a:solidFill>
                <a:effectLst/>
                <a:uLnTx/>
                <a:uFillTx/>
                <a:latin typeface="Figtree" panose="020F0302020204030204"/>
                <a:ea typeface="+mn-ea"/>
                <a:cs typeface="+mn-cs"/>
              </a:rPr>
              <a:t>18%</a:t>
            </a:r>
          </a:p>
        </p:txBody>
      </p:sp>
      <p:sp>
        <p:nvSpPr>
          <p:cNvPr id="28" name="textruta 52">
            <a:extLst>
              <a:ext uri="{FF2B5EF4-FFF2-40B4-BE49-F238E27FC236}">
                <a16:creationId xmlns:a16="http://schemas.microsoft.com/office/drawing/2014/main" id="{4A60EAAF-CEDB-D971-906D-FB960C7E1B0F}"/>
              </a:ext>
            </a:extLst>
          </p:cNvPr>
          <p:cNvSpPr txBox="1"/>
          <p:nvPr/>
        </p:nvSpPr>
        <p:spPr>
          <a:xfrm>
            <a:off x="5943796" y="6131793"/>
            <a:ext cx="1681871"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Annan </a:t>
            </a: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verksamhet</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29" name="textruta 62">
            <a:extLst>
              <a:ext uri="{FF2B5EF4-FFF2-40B4-BE49-F238E27FC236}">
                <a16:creationId xmlns:a16="http://schemas.microsoft.com/office/drawing/2014/main" id="{35F71AFC-D812-E535-1D5F-B40392CD0169}"/>
              </a:ext>
            </a:extLst>
          </p:cNvPr>
          <p:cNvSpPr txBox="1"/>
          <p:nvPr/>
        </p:nvSpPr>
        <p:spPr>
          <a:xfrm>
            <a:off x="6524416" y="5070962"/>
            <a:ext cx="404278" cy="64800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6198D2"/>
                </a:solidFill>
                <a:effectLst/>
                <a:uLnTx/>
                <a:uFillTx/>
                <a:latin typeface="Figtree" panose="020F0502020204030204"/>
                <a:ea typeface="+mn-ea"/>
                <a:cs typeface="+mn-cs"/>
              </a:rPr>
              <a:t>…</a:t>
            </a:r>
          </a:p>
        </p:txBody>
      </p:sp>
      <p:sp>
        <p:nvSpPr>
          <p:cNvPr id="35" name="Rounded Rectangle 34"/>
          <p:cNvSpPr/>
          <p:nvPr/>
        </p:nvSpPr>
        <p:spPr>
          <a:xfrm>
            <a:off x="8417372" y="2617604"/>
            <a:ext cx="2845034" cy="3000872"/>
          </a:xfrm>
          <a:prstGeom prst="round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36" name="textruta 15">
            <a:extLst>
              <a:ext uri="{FF2B5EF4-FFF2-40B4-BE49-F238E27FC236}">
                <a16:creationId xmlns:a16="http://schemas.microsoft.com/office/drawing/2014/main" id="{44618BCB-9F10-BB13-067D-875E88909C09}"/>
              </a:ext>
            </a:extLst>
          </p:cNvPr>
          <p:cNvSpPr txBox="1"/>
          <p:nvPr/>
        </p:nvSpPr>
        <p:spPr>
          <a:xfrm>
            <a:off x="5716811" y="4573856"/>
            <a:ext cx="2226893"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Övrig</a:t>
            </a: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 </a:t>
            </a: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tillverkningsindustri</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37" name="textruta 27">
            <a:extLst>
              <a:ext uri="{FF2B5EF4-FFF2-40B4-BE49-F238E27FC236}">
                <a16:creationId xmlns:a16="http://schemas.microsoft.com/office/drawing/2014/main" id="{54FEE2F6-5B70-8AAF-D4C1-46CB4041A922}"/>
              </a:ext>
            </a:extLst>
          </p:cNvPr>
          <p:cNvSpPr txBox="1"/>
          <p:nvPr/>
        </p:nvSpPr>
        <p:spPr>
          <a:xfrm>
            <a:off x="500017" y="4542524"/>
            <a:ext cx="2311851" cy="52322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00061"/>
                </a:solidFill>
                <a:effectLst/>
                <a:uLnTx/>
                <a:uFillTx/>
                <a:latin typeface="Figtree" panose="020F0502020204030204"/>
                <a:ea typeface="+mn-ea"/>
                <a:cs typeface="+mn-cs"/>
              </a:rPr>
              <a:t>Offentlig</a:t>
            </a:r>
            <a:r>
              <a:rPr kumimoji="0" lang="en-US" sz="1400" b="0" i="0" u="none" strike="noStrike" kern="1200" cap="none" spc="0" normalizeH="0" baseline="0" noProof="0">
                <a:ln>
                  <a:noFill/>
                </a:ln>
                <a:solidFill>
                  <a:srgbClr val="000061"/>
                </a:solidFill>
                <a:effectLst/>
                <a:uLnTx/>
                <a:uFillTx/>
                <a:latin typeface="Figtree" panose="020F0502020204030204"/>
                <a:ea typeface="+mn-ea"/>
                <a:cs typeface="+mn-cs"/>
              </a:rPr>
              <a:t> förvaltning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61"/>
                </a:solidFill>
                <a:effectLst/>
                <a:uLnTx/>
                <a:uFillTx/>
                <a:latin typeface="Figtree" panose="020F0502020204030204"/>
                <a:ea typeface="+mn-ea"/>
                <a:cs typeface="+mn-cs"/>
              </a:rPr>
              <a:t>och </a:t>
            </a:r>
            <a:r>
              <a:rPr kumimoji="0" lang="en-US" sz="1400" b="0" i="0" u="none" strike="noStrike" kern="1200" cap="none" spc="0" normalizeH="0" baseline="0" noProof="0" err="1">
                <a:ln>
                  <a:noFill/>
                </a:ln>
                <a:solidFill>
                  <a:srgbClr val="000061"/>
                </a:solidFill>
                <a:effectLst/>
                <a:uLnTx/>
                <a:uFillTx/>
                <a:latin typeface="Figtree" panose="020F0502020204030204"/>
                <a:ea typeface="+mn-ea"/>
                <a:cs typeface="+mn-cs"/>
              </a:rPr>
              <a:t>intresseorganisationer</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38" name="textruta 45">
            <a:extLst>
              <a:ext uri="{FF2B5EF4-FFF2-40B4-BE49-F238E27FC236}">
                <a16:creationId xmlns:a16="http://schemas.microsoft.com/office/drawing/2014/main" id="{E0E02911-58B1-4081-3FE0-99F0D0B11B4C}"/>
              </a:ext>
            </a:extLst>
          </p:cNvPr>
          <p:cNvSpPr txBox="1"/>
          <p:nvPr/>
        </p:nvSpPr>
        <p:spPr>
          <a:xfrm>
            <a:off x="894620" y="6128341"/>
            <a:ext cx="1726756" cy="307777"/>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t>Handel och </a:t>
            </a:r>
            <a:r>
              <a:rPr kumimoji="0" lang="en-GB" sz="1400" b="0" i="0" u="none" strike="noStrike" kern="1200" cap="none" spc="0" normalizeH="0" baseline="0" noProof="0" err="1">
                <a:ln>
                  <a:noFill/>
                </a:ln>
                <a:solidFill>
                  <a:srgbClr val="000061"/>
                </a:solidFill>
                <a:effectLst/>
                <a:uLnTx/>
                <a:uFillTx/>
                <a:latin typeface="Figtree" panose="020F0502020204030204"/>
                <a:ea typeface="+mn-ea"/>
                <a:cs typeface="+mn-cs"/>
              </a:rPr>
              <a:t>mäkleri</a:t>
            </a:r>
            <a:endPar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39" name="textruta 48">
            <a:extLst>
              <a:ext uri="{FF2B5EF4-FFF2-40B4-BE49-F238E27FC236}">
                <a16:creationId xmlns:a16="http://schemas.microsoft.com/office/drawing/2014/main" id="{4B6F9ABE-1379-8D5E-DD5B-154A7601854B}"/>
              </a:ext>
            </a:extLst>
          </p:cNvPr>
          <p:cNvSpPr txBox="1"/>
          <p:nvPr/>
        </p:nvSpPr>
        <p:spPr>
          <a:xfrm>
            <a:off x="9072692" y="3221751"/>
            <a:ext cx="1534394"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a:ln>
                  <a:noFill/>
                </a:ln>
                <a:solidFill>
                  <a:srgbClr val="000061"/>
                </a:solidFill>
                <a:effectLst/>
                <a:uLnTx/>
                <a:uFillTx/>
                <a:latin typeface="Figtree" panose="020F0302020204030204"/>
                <a:ea typeface="+mn-ea"/>
                <a:cs typeface="+mn-cs"/>
              </a:rPr>
              <a:t>57%</a:t>
            </a:r>
          </a:p>
        </p:txBody>
      </p:sp>
      <p:sp>
        <p:nvSpPr>
          <p:cNvPr id="40" name="textruta 49">
            <a:extLst>
              <a:ext uri="{FF2B5EF4-FFF2-40B4-BE49-F238E27FC236}">
                <a16:creationId xmlns:a16="http://schemas.microsoft.com/office/drawing/2014/main" id="{499B18C4-DF07-D634-ADE4-BD4825963E36}"/>
              </a:ext>
            </a:extLst>
          </p:cNvPr>
          <p:cNvSpPr txBox="1"/>
          <p:nvPr/>
        </p:nvSpPr>
        <p:spPr>
          <a:xfrm>
            <a:off x="8469761" y="4002507"/>
            <a:ext cx="2740256" cy="830997"/>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av KTH </a:t>
            </a: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studenter</a:t>
            </a: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fick</a:t>
            </a: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 </a:t>
            </a: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en</a:t>
            </a: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 </a:t>
            </a: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anställning</a:t>
            </a: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 </a:t>
            </a: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innan</a:t>
            </a:r>
            <a:b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br>
            <a:r>
              <a:rPr kumimoji="0" lang="en-US" sz="1600" b="0" i="0" u="none" strike="noStrike" kern="1200" cap="none" spc="0" normalizeH="0" baseline="0" noProof="0">
                <a:ln>
                  <a:noFill/>
                </a:ln>
                <a:solidFill>
                  <a:srgbClr val="004791"/>
                </a:solidFill>
                <a:effectLst/>
                <a:uLnTx/>
                <a:uFillTx/>
                <a:latin typeface="Figtree" panose="020F0502020204030204"/>
                <a:ea typeface="+mn-ea"/>
                <a:cs typeface="+mn-cs"/>
              </a:rPr>
              <a:t>de tog </a:t>
            </a:r>
            <a:r>
              <a:rPr kumimoji="0" lang="en-US" sz="1600" b="0" i="0" u="none" strike="noStrike" kern="1200" cap="none" spc="0" normalizeH="0" baseline="0" noProof="0" err="1">
                <a:ln>
                  <a:noFill/>
                </a:ln>
                <a:solidFill>
                  <a:srgbClr val="004791"/>
                </a:solidFill>
                <a:effectLst/>
                <a:uLnTx/>
                <a:uFillTx/>
                <a:latin typeface="Figtree" panose="020F0502020204030204"/>
                <a:ea typeface="+mn-ea"/>
                <a:cs typeface="+mn-cs"/>
              </a:rPr>
              <a:t>examen</a:t>
            </a:r>
            <a:endParaRPr kumimoji="0" lang="en-GB" sz="16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Tree>
    <p:extLst>
      <p:ext uri="{BB962C8B-B14F-4D97-AF65-F5344CB8AC3E}">
        <p14:creationId xmlns:p14="http://schemas.microsoft.com/office/powerpoint/2010/main" val="288350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A5C46-313C-D2C3-A35D-90FA1E856C18}"/>
            </a:ext>
          </a:extLst>
        </p:cNvPr>
        <p:cNvGrpSpPr/>
        <p:nvPr/>
      </p:nvGrpSpPr>
      <p:grpSpPr>
        <a:xfrm>
          <a:off x="0" y="0"/>
          <a:ext cx="0" cy="0"/>
          <a:chOff x="0" y="0"/>
          <a:chExt cx="0" cy="0"/>
        </a:xfrm>
      </p:grpSpPr>
      <p:pic>
        <p:nvPicPr>
          <p:cNvPr id="9" name="Bildobjekt 8" descr="En bild som visar karta&#10;&#10;Automatiskt genererad beskrivning">
            <a:extLst>
              <a:ext uri="{FF2B5EF4-FFF2-40B4-BE49-F238E27FC236}">
                <a16:creationId xmlns:a16="http://schemas.microsoft.com/office/drawing/2014/main" id="{B0794343-FDBE-BDA9-8B5B-6E05AA190D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18" name="Rak 17">
            <a:extLst>
              <a:ext uri="{FF2B5EF4-FFF2-40B4-BE49-F238E27FC236}">
                <a16:creationId xmlns:a16="http://schemas.microsoft.com/office/drawing/2014/main" id="{3831EEDE-CCDC-36F0-1D90-BEC0158C9410}"/>
              </a:ext>
            </a:extLst>
          </p:cNvPr>
          <p:cNvCxnSpPr>
            <a:stCxn id="14" idx="6"/>
          </p:cNvCxnSpPr>
          <p:nvPr/>
        </p:nvCxnSpPr>
        <p:spPr>
          <a:xfrm flipV="1">
            <a:off x="7836238" y="2064740"/>
            <a:ext cx="167894" cy="1"/>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26" name="Rak 25">
            <a:extLst>
              <a:ext uri="{FF2B5EF4-FFF2-40B4-BE49-F238E27FC236}">
                <a16:creationId xmlns:a16="http://schemas.microsoft.com/office/drawing/2014/main" id="{B4EE8200-5E49-B47D-C275-092979FCC887}"/>
              </a:ext>
            </a:extLst>
          </p:cNvPr>
          <p:cNvCxnSpPr>
            <a:cxnSpLocks/>
            <a:endCxn id="25" idx="3"/>
          </p:cNvCxnSpPr>
          <p:nvPr/>
        </p:nvCxnSpPr>
        <p:spPr>
          <a:xfrm flipV="1">
            <a:off x="6662281" y="1970325"/>
            <a:ext cx="239589" cy="218685"/>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34" name="Rak 33">
            <a:extLst>
              <a:ext uri="{FF2B5EF4-FFF2-40B4-BE49-F238E27FC236}">
                <a16:creationId xmlns:a16="http://schemas.microsoft.com/office/drawing/2014/main" id="{80BC6E95-3EA6-5663-278C-1E29F7B2CA5C}"/>
              </a:ext>
            </a:extLst>
          </p:cNvPr>
          <p:cNvCxnSpPr>
            <a:cxnSpLocks/>
            <a:endCxn id="32" idx="1"/>
          </p:cNvCxnSpPr>
          <p:nvPr/>
        </p:nvCxnSpPr>
        <p:spPr>
          <a:xfrm>
            <a:off x="3924300" y="4183325"/>
            <a:ext cx="1796954" cy="1225576"/>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8" name="Karta" descr="En bild som visar karta, text, kartbok&#10;&#10;Automatiskt genererad beskrivning" hidden="1">
            <a:extLst>
              <a:ext uri="{FF2B5EF4-FFF2-40B4-BE49-F238E27FC236}">
                <a16:creationId xmlns:a16="http://schemas.microsoft.com/office/drawing/2014/main" id="{55724DDC-83CB-8955-CDCF-742BC3BA7A1C}"/>
              </a:ext>
            </a:extLst>
          </p:cNvPr>
          <p:cNvPicPr>
            <a:picLocks noChangeAspect="1"/>
          </p:cNvPicPr>
          <p:nvPr/>
        </p:nvPicPr>
        <p:blipFill>
          <a:blip r:embed="rId4" cstate="print">
            <a:alphaModFix amt="42000"/>
            <a:extLst>
              <a:ext uri="{28A0092B-C50C-407E-A947-70E740481C1C}">
                <a14:useLocalDpi xmlns:a14="http://schemas.microsoft.com/office/drawing/2010/main"/>
              </a:ext>
            </a:extLst>
          </a:blip>
          <a:stretch>
            <a:fillRect/>
          </a:stretch>
        </p:blipFill>
        <p:spPr>
          <a:xfrm>
            <a:off x="0" y="-194675"/>
            <a:ext cx="12192000" cy="7106679"/>
          </a:xfrm>
          <a:prstGeom prst="rect">
            <a:avLst/>
          </a:prstGeom>
          <a:effectLst/>
        </p:spPr>
      </p:pic>
      <p:grpSp>
        <p:nvGrpSpPr>
          <p:cNvPr id="12" name="Grupp 11">
            <a:extLst>
              <a:ext uri="{FF2B5EF4-FFF2-40B4-BE49-F238E27FC236}">
                <a16:creationId xmlns:a16="http://schemas.microsoft.com/office/drawing/2014/main" id="{E4AD5D99-1817-8F41-AB0B-4098B1D411E0}"/>
              </a:ext>
            </a:extLst>
          </p:cNvPr>
          <p:cNvGrpSpPr/>
          <p:nvPr/>
        </p:nvGrpSpPr>
        <p:grpSpPr>
          <a:xfrm>
            <a:off x="11533523" y="6491688"/>
            <a:ext cx="513567" cy="215444"/>
            <a:chOff x="11518774" y="6432694"/>
            <a:chExt cx="513567" cy="215444"/>
          </a:xfrm>
        </p:grpSpPr>
        <p:cxnSp>
          <p:nvCxnSpPr>
            <p:cNvPr id="10" name="Rak 9">
              <a:extLst>
                <a:ext uri="{FF2B5EF4-FFF2-40B4-BE49-F238E27FC236}">
                  <a16:creationId xmlns:a16="http://schemas.microsoft.com/office/drawing/2014/main" id="{37EC2403-4470-7D0D-E129-4CF9B44D952E}"/>
                </a:ext>
              </a:extLst>
            </p:cNvPr>
            <p:cNvCxnSpPr>
              <a:cxnSpLocks/>
            </p:cNvCxnSpPr>
            <p:nvPr/>
          </p:nvCxnSpPr>
          <p:spPr>
            <a:xfrm>
              <a:off x="11518774" y="6648138"/>
              <a:ext cx="5135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92779608-8C2D-A839-38A2-800DD3761043}"/>
                </a:ext>
              </a:extLst>
            </p:cNvPr>
            <p:cNvSpPr txBox="1"/>
            <p:nvPr/>
          </p:nvSpPr>
          <p:spPr>
            <a:xfrm>
              <a:off x="11570212" y="6432694"/>
              <a:ext cx="410689" cy="215444"/>
            </a:xfrm>
            <a:prstGeom prst="rect">
              <a:avLst/>
            </a:prstGeom>
            <a:noFill/>
          </p:spPr>
          <p:txBody>
            <a:bodyPr wrap="none" rtlCol="0">
              <a:spAutoFit/>
            </a:bodyPr>
            <a:lstStyle/>
            <a:p>
              <a:pPr algn="ctr"/>
              <a:r>
                <a:rPr lang="en-GB" sz="800">
                  <a:solidFill>
                    <a:schemeClr val="accent1"/>
                  </a:solidFill>
                </a:rPr>
                <a:t>2 km</a:t>
              </a:r>
            </a:p>
          </p:txBody>
        </p:sp>
      </p:grpSp>
      <p:sp>
        <p:nvSpPr>
          <p:cNvPr id="14" name="Oval 17">
            <a:extLst>
              <a:ext uri="{FF2B5EF4-FFF2-40B4-BE49-F238E27FC236}">
                <a16:creationId xmlns:a16="http://schemas.microsoft.com/office/drawing/2014/main" id="{7A560531-122F-B8E7-79B9-D2261143EFD1}"/>
              </a:ext>
            </a:extLst>
          </p:cNvPr>
          <p:cNvSpPr>
            <a:spLocks noChangeAspect="1"/>
          </p:cNvSpPr>
          <p:nvPr/>
        </p:nvSpPr>
        <p:spPr>
          <a:xfrm>
            <a:off x="7690185" y="1991714"/>
            <a:ext cx="146053" cy="146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Ellips 14">
            <a:extLst>
              <a:ext uri="{FF2B5EF4-FFF2-40B4-BE49-F238E27FC236}">
                <a16:creationId xmlns:a16="http://schemas.microsoft.com/office/drawing/2014/main" id="{919A04C1-76D1-513F-603B-BB83BC9DCC78}"/>
              </a:ext>
            </a:extLst>
          </p:cNvPr>
          <p:cNvSpPr>
            <a:spLocks noChangeAspect="1"/>
          </p:cNvSpPr>
          <p:nvPr/>
        </p:nvSpPr>
        <p:spPr>
          <a:xfrm>
            <a:off x="8004131" y="1040810"/>
            <a:ext cx="1854243" cy="1851677"/>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60" descr="A picture containing toy&#10;&#10;Description automatically generated">
            <a:extLst>
              <a:ext uri="{FF2B5EF4-FFF2-40B4-BE49-F238E27FC236}">
                <a16:creationId xmlns:a16="http://schemas.microsoft.com/office/drawing/2014/main" id="{58B87423-E332-D699-2ACA-902B3EC42E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88453" y="1468348"/>
            <a:ext cx="1441322" cy="720662"/>
          </a:xfrm>
          <a:prstGeom prst="rect">
            <a:avLst/>
          </a:prstGeom>
        </p:spPr>
      </p:pic>
      <p:sp>
        <p:nvSpPr>
          <p:cNvPr id="16" name="textruta 15">
            <a:extLst>
              <a:ext uri="{FF2B5EF4-FFF2-40B4-BE49-F238E27FC236}">
                <a16:creationId xmlns:a16="http://schemas.microsoft.com/office/drawing/2014/main" id="{CA7F94A8-9371-72F6-60ED-A21CFDCB134B}"/>
              </a:ext>
            </a:extLst>
          </p:cNvPr>
          <p:cNvSpPr txBox="1"/>
          <p:nvPr/>
        </p:nvSpPr>
        <p:spPr>
          <a:xfrm>
            <a:off x="8278093" y="2249881"/>
            <a:ext cx="1268296" cy="307777"/>
          </a:xfrm>
          <a:prstGeom prst="rect">
            <a:avLst/>
          </a:prstGeom>
          <a:noFill/>
        </p:spPr>
        <p:txBody>
          <a:bodyPr wrap="none" rtlCol="0">
            <a:spAutoFit/>
          </a:bodyPr>
          <a:lstStyle/>
          <a:p>
            <a:pPr algn="ctr"/>
            <a:r>
              <a:rPr lang="en-GB" sz="1400">
                <a:solidFill>
                  <a:schemeClr val="accent1"/>
                </a:solidFill>
                <a:latin typeface="+mj-lt"/>
              </a:rPr>
              <a:t>KTH Campus</a:t>
            </a:r>
          </a:p>
        </p:txBody>
      </p:sp>
      <p:sp>
        <p:nvSpPr>
          <p:cNvPr id="25" name="Oval 17">
            <a:extLst>
              <a:ext uri="{FF2B5EF4-FFF2-40B4-BE49-F238E27FC236}">
                <a16:creationId xmlns:a16="http://schemas.microsoft.com/office/drawing/2014/main" id="{2D1A0A30-6AB0-A21B-CFC1-F6DA0AC2E405}"/>
              </a:ext>
            </a:extLst>
          </p:cNvPr>
          <p:cNvSpPr>
            <a:spLocks noChangeAspect="1"/>
          </p:cNvSpPr>
          <p:nvPr/>
        </p:nvSpPr>
        <p:spPr>
          <a:xfrm>
            <a:off x="6880481" y="1845661"/>
            <a:ext cx="146053" cy="146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Ellips 29">
            <a:extLst>
              <a:ext uri="{FF2B5EF4-FFF2-40B4-BE49-F238E27FC236}">
                <a16:creationId xmlns:a16="http://schemas.microsoft.com/office/drawing/2014/main" id="{A9EAA37D-9015-1BE3-9406-5C65D119D83B}"/>
              </a:ext>
            </a:extLst>
          </p:cNvPr>
          <p:cNvSpPr>
            <a:spLocks noChangeAspect="1"/>
          </p:cNvSpPr>
          <p:nvPr/>
        </p:nvSpPr>
        <p:spPr>
          <a:xfrm>
            <a:off x="5335191" y="1947051"/>
            <a:ext cx="1852965" cy="18504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ruta 30">
            <a:extLst>
              <a:ext uri="{FF2B5EF4-FFF2-40B4-BE49-F238E27FC236}">
                <a16:creationId xmlns:a16="http://schemas.microsoft.com/office/drawing/2014/main" id="{DF18C3E2-F339-F55C-5425-A2DA31A24589}"/>
              </a:ext>
            </a:extLst>
          </p:cNvPr>
          <p:cNvSpPr txBox="1"/>
          <p:nvPr/>
        </p:nvSpPr>
        <p:spPr>
          <a:xfrm>
            <a:off x="5721254" y="3099710"/>
            <a:ext cx="1043877" cy="307777"/>
          </a:xfrm>
          <a:prstGeom prst="rect">
            <a:avLst/>
          </a:prstGeom>
          <a:noFill/>
        </p:spPr>
        <p:txBody>
          <a:bodyPr wrap="square" rtlCol="0">
            <a:spAutoFit/>
          </a:bodyPr>
          <a:lstStyle/>
          <a:p>
            <a:pPr algn="ctr"/>
            <a:r>
              <a:rPr lang="en-GB" sz="1400">
                <a:solidFill>
                  <a:schemeClr val="accent1"/>
                </a:solidFill>
                <a:latin typeface="+mj-lt"/>
              </a:rPr>
              <a:t>KTH Solna</a:t>
            </a:r>
          </a:p>
        </p:txBody>
      </p:sp>
      <p:pic>
        <p:nvPicPr>
          <p:cNvPr id="3" name="Picture 62" descr="A picture containing outdoor, building, tall, tower&#10;&#10;Description automatically generated">
            <a:extLst>
              <a:ext uri="{FF2B5EF4-FFF2-40B4-BE49-F238E27FC236}">
                <a16:creationId xmlns:a16="http://schemas.microsoft.com/office/drawing/2014/main" id="{C64D991C-E52B-7ED5-21D6-944DF50F32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36153" y="2290400"/>
            <a:ext cx="1396420" cy="840219"/>
          </a:xfrm>
          <a:prstGeom prst="rect">
            <a:avLst/>
          </a:prstGeom>
        </p:spPr>
      </p:pic>
      <p:sp>
        <p:nvSpPr>
          <p:cNvPr id="32" name="Oval 17">
            <a:extLst>
              <a:ext uri="{FF2B5EF4-FFF2-40B4-BE49-F238E27FC236}">
                <a16:creationId xmlns:a16="http://schemas.microsoft.com/office/drawing/2014/main" id="{B21F20A3-9773-09DF-5F4F-06C4FB0A67F3}"/>
              </a:ext>
            </a:extLst>
          </p:cNvPr>
          <p:cNvSpPr>
            <a:spLocks noChangeAspect="1"/>
          </p:cNvSpPr>
          <p:nvPr/>
        </p:nvSpPr>
        <p:spPr>
          <a:xfrm>
            <a:off x="5699865" y="5387512"/>
            <a:ext cx="146053" cy="146053"/>
          </a:xfrm>
          <a:prstGeom prst="ellipse">
            <a:avLst/>
          </a:prstGeom>
          <a:solidFill>
            <a:srgbClr val="0047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Ellips 34">
            <a:extLst>
              <a:ext uri="{FF2B5EF4-FFF2-40B4-BE49-F238E27FC236}">
                <a16:creationId xmlns:a16="http://schemas.microsoft.com/office/drawing/2014/main" id="{8A99DB04-562F-3217-220B-EBDF0764268E}"/>
              </a:ext>
            </a:extLst>
          </p:cNvPr>
          <p:cNvSpPr>
            <a:spLocks noChangeAspect="1"/>
          </p:cNvSpPr>
          <p:nvPr/>
        </p:nvSpPr>
        <p:spPr>
          <a:xfrm>
            <a:off x="2392289" y="2964848"/>
            <a:ext cx="1852965" cy="18504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ruta 35">
            <a:extLst>
              <a:ext uri="{FF2B5EF4-FFF2-40B4-BE49-F238E27FC236}">
                <a16:creationId xmlns:a16="http://schemas.microsoft.com/office/drawing/2014/main" id="{0D8EF406-7D87-FDB9-9281-E6827DEBA745}"/>
              </a:ext>
            </a:extLst>
          </p:cNvPr>
          <p:cNvSpPr txBox="1"/>
          <p:nvPr/>
        </p:nvSpPr>
        <p:spPr>
          <a:xfrm>
            <a:off x="2478183" y="4076410"/>
            <a:ext cx="1681175" cy="523220"/>
          </a:xfrm>
          <a:prstGeom prst="rect">
            <a:avLst/>
          </a:prstGeom>
          <a:noFill/>
        </p:spPr>
        <p:txBody>
          <a:bodyPr wrap="square" rtlCol="0">
            <a:spAutoFit/>
          </a:bodyPr>
          <a:lstStyle/>
          <a:p>
            <a:pPr algn="ctr"/>
            <a:r>
              <a:rPr lang="en-GB" sz="1400">
                <a:solidFill>
                  <a:schemeClr val="accent1"/>
                </a:solidFill>
                <a:latin typeface="+mj-lt"/>
              </a:rPr>
              <a:t>KTH Flemingsberg</a:t>
            </a:r>
          </a:p>
        </p:txBody>
      </p:sp>
      <p:pic>
        <p:nvPicPr>
          <p:cNvPr id="5" name="Picture 58" descr="A picture containing satellite&#10;&#10;Description automatically generated">
            <a:extLst>
              <a:ext uri="{FF2B5EF4-FFF2-40B4-BE49-F238E27FC236}">
                <a16:creationId xmlns:a16="http://schemas.microsoft.com/office/drawing/2014/main" id="{42CD59E1-2810-0CC9-421C-2E8A8E4FAC2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06936" y="3198807"/>
            <a:ext cx="1240273" cy="911704"/>
          </a:xfrm>
          <a:prstGeom prst="rect">
            <a:avLst/>
          </a:prstGeom>
        </p:spPr>
      </p:pic>
      <p:pic>
        <p:nvPicPr>
          <p:cNvPr id="17" name="Bild 16">
            <a:extLst>
              <a:ext uri="{FF2B5EF4-FFF2-40B4-BE49-F238E27FC236}">
                <a16:creationId xmlns:a16="http://schemas.microsoft.com/office/drawing/2014/main" id="{5E899A83-603C-B2B1-7FE2-BD077CC1F1F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232419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05C67-1268-3530-EF22-61B3850EE880}"/>
              </a:ext>
            </a:extLst>
          </p:cNvPr>
          <p:cNvSpPr>
            <a:spLocks noGrp="1"/>
          </p:cNvSpPr>
          <p:nvPr>
            <p:ph type="title"/>
          </p:nvPr>
        </p:nvSpPr>
        <p:spPr>
          <a:xfrm>
            <a:off x="1099693" y="266957"/>
            <a:ext cx="9420225" cy="568412"/>
          </a:xfrm>
        </p:spPr>
        <p:txBody>
          <a:bodyPr/>
          <a:lstStyle/>
          <a:p>
            <a:r>
              <a:rPr lang="en-GB"/>
              <a:t>KTH:s </a:t>
            </a:r>
            <a:r>
              <a:rPr lang="en-GB" err="1"/>
              <a:t>skolor</a:t>
            </a:r>
            <a:r>
              <a:rPr lang="en-GB"/>
              <a:t> </a:t>
            </a:r>
            <a:r>
              <a:rPr lang="en-GB" err="1"/>
              <a:t>och</a:t>
            </a:r>
            <a:r>
              <a:rPr lang="en-GB"/>
              <a:t> </a:t>
            </a:r>
            <a:r>
              <a:rPr lang="en-GB" err="1"/>
              <a:t>institutioner</a:t>
            </a:r>
            <a:r>
              <a:rPr lang="en-GB"/>
              <a:t> </a:t>
            </a:r>
          </a:p>
        </p:txBody>
      </p:sp>
      <p:sp>
        <p:nvSpPr>
          <p:cNvPr id="3" name="Rektangel 2">
            <a:extLst>
              <a:ext uri="{FF2B5EF4-FFF2-40B4-BE49-F238E27FC236}">
                <a16:creationId xmlns:a16="http://schemas.microsoft.com/office/drawing/2014/main" id="{08016F51-A2CF-3880-1BC9-6789A09DD297}"/>
              </a:ext>
            </a:extLst>
          </p:cNvPr>
          <p:cNvSpPr/>
          <p:nvPr/>
        </p:nvSpPr>
        <p:spPr>
          <a:xfrm>
            <a:off x="600075"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ktangel 3">
            <a:extLst>
              <a:ext uri="{FF2B5EF4-FFF2-40B4-BE49-F238E27FC236}">
                <a16:creationId xmlns:a16="http://schemas.microsoft.com/office/drawing/2014/main" id="{B8EB0EB7-AEA9-EF70-96E9-90BFC5B8F935}"/>
              </a:ext>
            </a:extLst>
          </p:cNvPr>
          <p:cNvSpPr/>
          <p:nvPr/>
        </p:nvSpPr>
        <p:spPr>
          <a:xfrm>
            <a:off x="2840623"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ktangel 4">
            <a:extLst>
              <a:ext uri="{FF2B5EF4-FFF2-40B4-BE49-F238E27FC236}">
                <a16:creationId xmlns:a16="http://schemas.microsoft.com/office/drawing/2014/main" id="{FE30147E-B227-0FBF-EB8A-9BE5FB8D589E}"/>
              </a:ext>
            </a:extLst>
          </p:cNvPr>
          <p:cNvSpPr/>
          <p:nvPr/>
        </p:nvSpPr>
        <p:spPr>
          <a:xfrm>
            <a:off x="5081176"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ktangel 6">
            <a:extLst>
              <a:ext uri="{FF2B5EF4-FFF2-40B4-BE49-F238E27FC236}">
                <a16:creationId xmlns:a16="http://schemas.microsoft.com/office/drawing/2014/main" id="{7AFCC1E7-7ED1-36FB-E53B-A13217A60E89}"/>
              </a:ext>
            </a:extLst>
          </p:cNvPr>
          <p:cNvSpPr/>
          <p:nvPr/>
        </p:nvSpPr>
        <p:spPr>
          <a:xfrm>
            <a:off x="7321727"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ktangel 7">
            <a:extLst>
              <a:ext uri="{FF2B5EF4-FFF2-40B4-BE49-F238E27FC236}">
                <a16:creationId xmlns:a16="http://schemas.microsoft.com/office/drawing/2014/main" id="{96CCBBE6-2008-7FC2-AF00-A6D099CCCC67}"/>
              </a:ext>
            </a:extLst>
          </p:cNvPr>
          <p:cNvSpPr/>
          <p:nvPr/>
        </p:nvSpPr>
        <p:spPr>
          <a:xfrm>
            <a:off x="9562277"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descr="Metal structure">
            <a:extLst>
              <a:ext uri="{FF2B5EF4-FFF2-40B4-BE49-F238E27FC236}">
                <a16:creationId xmlns:a16="http://schemas.microsoft.com/office/drawing/2014/main" id="{24C5B4A7-FAD0-1CDE-85E5-C87A498D12FD}"/>
              </a:ext>
            </a:extLst>
          </p:cNvPr>
          <p:cNvSpPr/>
          <p:nvPr/>
        </p:nvSpPr>
        <p:spPr>
          <a:xfrm>
            <a:off x="1074105" y="1384060"/>
            <a:ext cx="1080000" cy="1080000"/>
          </a:xfrm>
          <a:prstGeom prst="ellipse">
            <a:avLst/>
          </a:prstGeom>
          <a:solidFill>
            <a:schemeClr val="tx2"/>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a:t>ABE</a:t>
            </a:r>
          </a:p>
        </p:txBody>
      </p:sp>
      <p:sp>
        <p:nvSpPr>
          <p:cNvPr id="9" name="Oval 8">
            <a:extLst>
              <a:ext uri="{FF2B5EF4-FFF2-40B4-BE49-F238E27FC236}">
                <a16:creationId xmlns:a16="http://schemas.microsoft.com/office/drawing/2014/main" id="{AC34EE39-79BD-0FE4-35A8-0F7AEC51C0CA}"/>
              </a:ext>
            </a:extLst>
          </p:cNvPr>
          <p:cNvSpPr/>
          <p:nvPr/>
        </p:nvSpPr>
        <p:spPr>
          <a:xfrm>
            <a:off x="3314653"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a:t>EECS</a:t>
            </a:r>
          </a:p>
        </p:txBody>
      </p:sp>
      <p:sp>
        <p:nvSpPr>
          <p:cNvPr id="20" name="Oval 19">
            <a:extLst>
              <a:ext uri="{FF2B5EF4-FFF2-40B4-BE49-F238E27FC236}">
                <a16:creationId xmlns:a16="http://schemas.microsoft.com/office/drawing/2014/main" id="{782D1FDD-1E78-9EB1-F4C0-CAA76268B2B8}"/>
              </a:ext>
            </a:extLst>
          </p:cNvPr>
          <p:cNvSpPr/>
          <p:nvPr/>
        </p:nvSpPr>
        <p:spPr>
          <a:xfrm>
            <a:off x="5555201"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a:t>ITM</a:t>
            </a:r>
          </a:p>
        </p:txBody>
      </p:sp>
      <p:sp>
        <p:nvSpPr>
          <p:cNvPr id="21" name="Oval 20">
            <a:extLst>
              <a:ext uri="{FF2B5EF4-FFF2-40B4-BE49-F238E27FC236}">
                <a16:creationId xmlns:a16="http://schemas.microsoft.com/office/drawing/2014/main" id="{AF34A6AF-9B4A-A624-A524-95AF002D3D43}"/>
              </a:ext>
            </a:extLst>
          </p:cNvPr>
          <p:cNvSpPr/>
          <p:nvPr/>
        </p:nvSpPr>
        <p:spPr>
          <a:xfrm>
            <a:off x="7795757"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a:t>CBH</a:t>
            </a:r>
          </a:p>
        </p:txBody>
      </p:sp>
      <p:sp>
        <p:nvSpPr>
          <p:cNvPr id="22" name="Oval 21">
            <a:extLst>
              <a:ext uri="{FF2B5EF4-FFF2-40B4-BE49-F238E27FC236}">
                <a16:creationId xmlns:a16="http://schemas.microsoft.com/office/drawing/2014/main" id="{33064381-E3B3-F104-4E2F-D3A6020ABF84}"/>
              </a:ext>
            </a:extLst>
          </p:cNvPr>
          <p:cNvSpPr/>
          <p:nvPr/>
        </p:nvSpPr>
        <p:spPr>
          <a:xfrm>
            <a:off x="10037895"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a:t>SCI</a:t>
            </a:r>
          </a:p>
        </p:txBody>
      </p:sp>
      <p:sp>
        <p:nvSpPr>
          <p:cNvPr id="23" name="textruta 9">
            <a:extLst>
              <a:ext uri="{FF2B5EF4-FFF2-40B4-BE49-F238E27FC236}">
                <a16:creationId xmlns:a16="http://schemas.microsoft.com/office/drawing/2014/main" id="{557DED37-4B13-7288-7981-A4AD1773E103}"/>
              </a:ext>
            </a:extLst>
          </p:cNvPr>
          <p:cNvSpPr txBox="1"/>
          <p:nvPr/>
        </p:nvSpPr>
        <p:spPr>
          <a:xfrm>
            <a:off x="508466" y="2650578"/>
            <a:ext cx="2211278" cy="584775"/>
          </a:xfrm>
          <a:prstGeom prst="rect">
            <a:avLst/>
          </a:prstGeom>
          <a:noFill/>
        </p:spPr>
        <p:txBody>
          <a:bodyPr wrap="square" lIns="144000" rIns="144000" rtlCol="0">
            <a:spAutoFit/>
          </a:bodyPr>
          <a:lstStyle/>
          <a:p>
            <a:pPr algn="ctr"/>
            <a:r>
              <a:rPr lang="en-GB" sz="1600" b="1">
                <a:solidFill>
                  <a:schemeClr val="tx2"/>
                </a:solidFill>
                <a:latin typeface="+mj-lt"/>
              </a:rPr>
              <a:t>Arkitektur och </a:t>
            </a:r>
            <a:r>
              <a:rPr lang="en-GB" sz="1600" b="1" err="1">
                <a:solidFill>
                  <a:schemeClr val="tx2"/>
                </a:solidFill>
                <a:latin typeface="+mj-lt"/>
              </a:rPr>
              <a:t>samhällsbyggnad</a:t>
            </a:r>
            <a:endParaRPr lang="en-GB" sz="1600" b="1">
              <a:solidFill>
                <a:schemeClr val="tx2"/>
              </a:solidFill>
              <a:latin typeface="+mj-lt"/>
            </a:endParaRPr>
          </a:p>
        </p:txBody>
      </p:sp>
      <p:sp>
        <p:nvSpPr>
          <p:cNvPr id="24" name="textruta 10">
            <a:extLst>
              <a:ext uri="{FF2B5EF4-FFF2-40B4-BE49-F238E27FC236}">
                <a16:creationId xmlns:a16="http://schemas.microsoft.com/office/drawing/2014/main" id="{5A80F767-A8C8-B2FE-25AF-093E16AA5971}"/>
              </a:ext>
            </a:extLst>
          </p:cNvPr>
          <p:cNvSpPr txBox="1"/>
          <p:nvPr/>
        </p:nvSpPr>
        <p:spPr>
          <a:xfrm>
            <a:off x="2840626" y="2673218"/>
            <a:ext cx="2028062" cy="584775"/>
          </a:xfrm>
          <a:prstGeom prst="rect">
            <a:avLst/>
          </a:prstGeom>
          <a:noFill/>
        </p:spPr>
        <p:txBody>
          <a:bodyPr wrap="square" lIns="144000" rIns="144000" rtlCol="0">
            <a:spAutoFit/>
          </a:bodyPr>
          <a:lstStyle/>
          <a:p>
            <a:pPr algn="ctr"/>
            <a:r>
              <a:rPr lang="en-GB" sz="1600" b="1" err="1">
                <a:solidFill>
                  <a:schemeClr val="tx2"/>
                </a:solidFill>
                <a:latin typeface="+mj-lt"/>
              </a:rPr>
              <a:t>Elektroteknik</a:t>
            </a:r>
            <a:r>
              <a:rPr lang="en-GB" sz="1600" b="1">
                <a:solidFill>
                  <a:schemeClr val="tx2"/>
                </a:solidFill>
                <a:latin typeface="+mj-lt"/>
              </a:rPr>
              <a:t> och </a:t>
            </a:r>
            <a:br>
              <a:rPr lang="en-GB" sz="1600" b="1">
                <a:solidFill>
                  <a:schemeClr val="tx2"/>
                </a:solidFill>
                <a:latin typeface="+mj-lt"/>
              </a:rPr>
            </a:br>
            <a:r>
              <a:rPr lang="en-GB" sz="1600" b="1" err="1">
                <a:solidFill>
                  <a:schemeClr val="tx2"/>
                </a:solidFill>
                <a:latin typeface="+mj-lt"/>
              </a:rPr>
              <a:t>datavetenskap</a:t>
            </a:r>
            <a:endParaRPr lang="en-GB" sz="1600" b="1">
              <a:solidFill>
                <a:schemeClr val="tx2"/>
              </a:solidFill>
              <a:latin typeface="+mj-lt"/>
            </a:endParaRPr>
          </a:p>
        </p:txBody>
      </p:sp>
      <p:sp>
        <p:nvSpPr>
          <p:cNvPr id="25" name="textruta 11">
            <a:extLst>
              <a:ext uri="{FF2B5EF4-FFF2-40B4-BE49-F238E27FC236}">
                <a16:creationId xmlns:a16="http://schemas.microsoft.com/office/drawing/2014/main" id="{1FA22834-3EDC-83F3-5F3E-4E9CFF840697}"/>
              </a:ext>
            </a:extLst>
          </p:cNvPr>
          <p:cNvSpPr txBox="1"/>
          <p:nvPr/>
        </p:nvSpPr>
        <p:spPr>
          <a:xfrm>
            <a:off x="5081177" y="2673218"/>
            <a:ext cx="2028062" cy="584775"/>
          </a:xfrm>
          <a:prstGeom prst="rect">
            <a:avLst/>
          </a:prstGeom>
          <a:noFill/>
        </p:spPr>
        <p:txBody>
          <a:bodyPr wrap="square" lIns="144000" rIns="144000" rtlCol="0">
            <a:spAutoFit/>
          </a:bodyPr>
          <a:lstStyle/>
          <a:p>
            <a:pPr algn="ctr"/>
            <a:r>
              <a:rPr lang="en-GB" sz="1600" b="1" err="1">
                <a:solidFill>
                  <a:schemeClr val="tx2"/>
                </a:solidFill>
                <a:latin typeface="+mj-lt"/>
              </a:rPr>
              <a:t>Industriell</a:t>
            </a:r>
            <a:r>
              <a:rPr lang="en-GB" sz="1600" b="1">
                <a:solidFill>
                  <a:schemeClr val="tx2"/>
                </a:solidFill>
                <a:latin typeface="+mj-lt"/>
              </a:rPr>
              <a:t> </a:t>
            </a:r>
            <a:r>
              <a:rPr lang="en-GB" sz="1600" b="1" err="1">
                <a:solidFill>
                  <a:schemeClr val="tx2"/>
                </a:solidFill>
                <a:latin typeface="+mj-lt"/>
              </a:rPr>
              <a:t>teknik</a:t>
            </a:r>
            <a:r>
              <a:rPr lang="en-GB" sz="1600" b="1">
                <a:solidFill>
                  <a:schemeClr val="tx2"/>
                </a:solidFill>
                <a:latin typeface="+mj-lt"/>
              </a:rPr>
              <a:t> och management</a:t>
            </a:r>
          </a:p>
        </p:txBody>
      </p:sp>
      <p:sp>
        <p:nvSpPr>
          <p:cNvPr id="26" name="textruta 12">
            <a:extLst>
              <a:ext uri="{FF2B5EF4-FFF2-40B4-BE49-F238E27FC236}">
                <a16:creationId xmlns:a16="http://schemas.microsoft.com/office/drawing/2014/main" id="{DF073945-6610-8A23-F17F-69D4CA5A0595}"/>
              </a:ext>
            </a:extLst>
          </p:cNvPr>
          <p:cNvSpPr txBox="1"/>
          <p:nvPr/>
        </p:nvSpPr>
        <p:spPr>
          <a:xfrm>
            <a:off x="7321728" y="2673218"/>
            <a:ext cx="2028062" cy="584775"/>
          </a:xfrm>
          <a:prstGeom prst="rect">
            <a:avLst/>
          </a:prstGeom>
          <a:noFill/>
        </p:spPr>
        <p:txBody>
          <a:bodyPr wrap="square" lIns="108000" rIns="108000" rtlCol="0">
            <a:spAutoFit/>
          </a:bodyPr>
          <a:lstStyle/>
          <a:p>
            <a:pPr algn="ctr"/>
            <a:r>
              <a:rPr lang="en-GB" sz="1600" b="1">
                <a:solidFill>
                  <a:schemeClr val="tx2"/>
                </a:solidFill>
                <a:latin typeface="+mj-lt"/>
              </a:rPr>
              <a:t>Kemi, </a:t>
            </a:r>
            <a:r>
              <a:rPr lang="en-GB" sz="1600" b="1" err="1">
                <a:solidFill>
                  <a:schemeClr val="tx2"/>
                </a:solidFill>
                <a:latin typeface="+mj-lt"/>
              </a:rPr>
              <a:t>bioteknologi</a:t>
            </a:r>
            <a:r>
              <a:rPr lang="en-GB" sz="1600" b="1">
                <a:solidFill>
                  <a:schemeClr val="tx2"/>
                </a:solidFill>
                <a:latin typeface="+mj-lt"/>
              </a:rPr>
              <a:t> och </a:t>
            </a:r>
            <a:r>
              <a:rPr lang="en-GB" sz="1600" b="1" err="1">
                <a:solidFill>
                  <a:schemeClr val="tx2"/>
                </a:solidFill>
                <a:latin typeface="+mj-lt"/>
              </a:rPr>
              <a:t>hälsa</a:t>
            </a:r>
            <a:endParaRPr lang="en-GB" sz="1600" b="1">
              <a:solidFill>
                <a:schemeClr val="tx2"/>
              </a:solidFill>
              <a:latin typeface="+mj-lt"/>
            </a:endParaRPr>
          </a:p>
        </p:txBody>
      </p:sp>
      <p:sp>
        <p:nvSpPr>
          <p:cNvPr id="27" name="textruta 13">
            <a:extLst>
              <a:ext uri="{FF2B5EF4-FFF2-40B4-BE49-F238E27FC236}">
                <a16:creationId xmlns:a16="http://schemas.microsoft.com/office/drawing/2014/main" id="{F2194B56-60DE-6702-DB34-91C240D585D2}"/>
              </a:ext>
            </a:extLst>
          </p:cNvPr>
          <p:cNvSpPr txBox="1"/>
          <p:nvPr/>
        </p:nvSpPr>
        <p:spPr>
          <a:xfrm>
            <a:off x="9562277" y="2673218"/>
            <a:ext cx="2028062" cy="338554"/>
          </a:xfrm>
          <a:prstGeom prst="rect">
            <a:avLst/>
          </a:prstGeom>
          <a:noFill/>
        </p:spPr>
        <p:txBody>
          <a:bodyPr wrap="square" lIns="144000" rIns="144000" rtlCol="0">
            <a:spAutoFit/>
          </a:bodyPr>
          <a:lstStyle/>
          <a:p>
            <a:pPr algn="ctr"/>
            <a:r>
              <a:rPr lang="en-GB" sz="1600" b="1" err="1">
                <a:solidFill>
                  <a:schemeClr val="tx2"/>
                </a:solidFill>
                <a:latin typeface="+mj-lt"/>
              </a:rPr>
              <a:t>Teknikvetenskap</a:t>
            </a:r>
            <a:endParaRPr lang="en-GB" sz="1600" b="1">
              <a:solidFill>
                <a:schemeClr val="tx2"/>
              </a:solidFill>
              <a:latin typeface="+mj-lt"/>
            </a:endParaRPr>
          </a:p>
        </p:txBody>
      </p:sp>
      <p:sp>
        <p:nvSpPr>
          <p:cNvPr id="28" name="Rectangle 9">
            <a:extLst>
              <a:ext uri="{FF2B5EF4-FFF2-40B4-BE49-F238E27FC236}">
                <a16:creationId xmlns:a16="http://schemas.microsoft.com/office/drawing/2014/main" id="{CB919CA2-5B69-91E8-44BF-A6F747086E31}"/>
              </a:ext>
            </a:extLst>
          </p:cNvPr>
          <p:cNvSpPr/>
          <p:nvPr/>
        </p:nvSpPr>
        <p:spPr>
          <a:xfrm>
            <a:off x="600075" y="3533810"/>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sv-SE" sz="1100">
                <a:solidFill>
                  <a:srgbClr val="004791"/>
                </a:solidFill>
              </a:rPr>
              <a:t>Arkitektur</a:t>
            </a:r>
          </a:p>
          <a:p>
            <a:pPr marL="171450" lvl="0" indent="-171450">
              <a:spcBef>
                <a:spcPts val="800"/>
              </a:spcBef>
              <a:buFont typeface="Arial" panose="020B0604020202020204" pitchFamily="34" charset="0"/>
              <a:buChar char="•"/>
              <a:defRPr/>
            </a:pPr>
            <a:r>
              <a:rPr lang="sv-SE" sz="1100">
                <a:solidFill>
                  <a:srgbClr val="004791"/>
                </a:solidFill>
              </a:rPr>
              <a:t>Byggvetenskap</a:t>
            </a:r>
          </a:p>
          <a:p>
            <a:pPr marL="171450" lvl="0" indent="-171450">
              <a:spcBef>
                <a:spcPts val="800"/>
              </a:spcBef>
              <a:buFont typeface="Arial" panose="020B0604020202020204" pitchFamily="34" charset="0"/>
              <a:buChar char="•"/>
              <a:defRPr/>
            </a:pPr>
            <a:r>
              <a:rPr lang="sv-SE" sz="1100">
                <a:solidFill>
                  <a:srgbClr val="004791"/>
                </a:solidFill>
              </a:rPr>
              <a:t>Filosofi och historia</a:t>
            </a:r>
          </a:p>
          <a:p>
            <a:pPr marL="171450" indent="-171450">
              <a:spcBef>
                <a:spcPts val="800"/>
              </a:spcBef>
              <a:buFont typeface="Arial" panose="020B0604020202020204" pitchFamily="34" charset="0"/>
              <a:buChar char="•"/>
              <a:defRPr/>
            </a:pPr>
            <a:r>
              <a:rPr lang="sv-SE" sz="1100">
                <a:solidFill>
                  <a:srgbClr val="004791"/>
                </a:solidFill>
              </a:rPr>
              <a:t>Fastigheter och byggande</a:t>
            </a:r>
          </a:p>
          <a:p>
            <a:pPr marL="171450" lvl="0" indent="-171450">
              <a:spcBef>
                <a:spcPts val="800"/>
              </a:spcBef>
              <a:buFont typeface="Arial" panose="020B0604020202020204" pitchFamily="34" charset="0"/>
              <a:buChar char="•"/>
              <a:defRPr/>
            </a:pPr>
            <a:r>
              <a:rPr lang="sv-SE" sz="1100">
                <a:solidFill>
                  <a:srgbClr val="004791"/>
                </a:solidFill>
              </a:rPr>
              <a:t>Hållbar utveckling, miljövetenskap och teknik (SEED)</a:t>
            </a:r>
          </a:p>
          <a:p>
            <a:pPr marL="171450" lvl="0" indent="-171450">
              <a:spcBef>
                <a:spcPts val="800"/>
              </a:spcBef>
              <a:buFont typeface="Arial" panose="020B0604020202020204" pitchFamily="34" charset="0"/>
              <a:buChar char="•"/>
              <a:defRPr/>
            </a:pPr>
            <a:r>
              <a:rPr lang="sv-SE" sz="1100">
                <a:solidFill>
                  <a:srgbClr val="004791"/>
                </a:solidFill>
              </a:rPr>
              <a:t>Samhällsplanering </a:t>
            </a:r>
            <a:br>
              <a:rPr lang="sv-SE" sz="1100">
                <a:solidFill>
                  <a:srgbClr val="004791"/>
                </a:solidFill>
              </a:rPr>
            </a:br>
            <a:r>
              <a:rPr lang="sv-SE" sz="1100">
                <a:solidFill>
                  <a:srgbClr val="004791"/>
                </a:solidFill>
              </a:rPr>
              <a:t>och miljö</a:t>
            </a:r>
          </a:p>
        </p:txBody>
      </p:sp>
      <p:sp>
        <p:nvSpPr>
          <p:cNvPr id="29" name="Rectangle 10">
            <a:extLst>
              <a:ext uri="{FF2B5EF4-FFF2-40B4-BE49-F238E27FC236}">
                <a16:creationId xmlns:a16="http://schemas.microsoft.com/office/drawing/2014/main" id="{3072A55A-D348-6B18-AACD-6878333A1F6A}"/>
              </a:ext>
            </a:extLst>
          </p:cNvPr>
          <p:cNvSpPr/>
          <p:nvPr/>
        </p:nvSpPr>
        <p:spPr>
          <a:xfrm>
            <a:off x="2840623" y="3533810"/>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sv-SE" sz="1100">
                <a:solidFill>
                  <a:srgbClr val="004791"/>
                </a:solidFill>
              </a:rPr>
              <a:t>Datavetenskap</a:t>
            </a:r>
          </a:p>
          <a:p>
            <a:pPr marL="171450" lvl="0" indent="-171450">
              <a:spcBef>
                <a:spcPts val="800"/>
              </a:spcBef>
              <a:buFont typeface="Arial" panose="020B0604020202020204" pitchFamily="34" charset="0"/>
              <a:buChar char="•"/>
              <a:defRPr/>
            </a:pPr>
            <a:r>
              <a:rPr lang="sv-SE" sz="1100">
                <a:solidFill>
                  <a:srgbClr val="004791"/>
                </a:solidFill>
              </a:rPr>
              <a:t>Elektroteknik</a:t>
            </a:r>
          </a:p>
          <a:p>
            <a:pPr marL="171450" lvl="0" indent="-171450">
              <a:spcBef>
                <a:spcPts val="800"/>
              </a:spcBef>
              <a:buFont typeface="Arial" panose="020B0604020202020204" pitchFamily="34" charset="0"/>
              <a:buChar char="•"/>
              <a:defRPr/>
            </a:pPr>
            <a:r>
              <a:rPr lang="sv-SE" sz="1100">
                <a:solidFill>
                  <a:srgbClr val="004791"/>
                </a:solidFill>
              </a:rPr>
              <a:t>Intelligenta system </a:t>
            </a:r>
          </a:p>
          <a:p>
            <a:pPr marL="171450" lvl="0" indent="-171450">
              <a:spcBef>
                <a:spcPts val="800"/>
              </a:spcBef>
              <a:buFont typeface="Arial" panose="020B0604020202020204" pitchFamily="34" charset="0"/>
              <a:buChar char="•"/>
              <a:defRPr/>
            </a:pPr>
            <a:r>
              <a:rPr lang="sv-SE" sz="1100">
                <a:solidFill>
                  <a:srgbClr val="004791"/>
                </a:solidFill>
              </a:rPr>
              <a:t>Människocentrerad teknik</a:t>
            </a:r>
          </a:p>
          <a:p>
            <a:pPr marL="171450" marR="0" lvl="0" indent="-171450" algn="l"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a:p>
            <a:pPr marL="171450" marR="0" lvl="0" indent="-171450" algn="ctr"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p:txBody>
      </p:sp>
      <p:sp>
        <p:nvSpPr>
          <p:cNvPr id="30" name="Rectangle 11">
            <a:extLst>
              <a:ext uri="{FF2B5EF4-FFF2-40B4-BE49-F238E27FC236}">
                <a16:creationId xmlns:a16="http://schemas.microsoft.com/office/drawing/2014/main" id="{0441378A-541D-79A6-2F68-4F3CA7617648}"/>
              </a:ext>
            </a:extLst>
          </p:cNvPr>
          <p:cNvSpPr/>
          <p:nvPr/>
        </p:nvSpPr>
        <p:spPr>
          <a:xfrm>
            <a:off x="5097629" y="3533810"/>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sv-SE" sz="1100">
                <a:solidFill>
                  <a:srgbClr val="004791"/>
                </a:solidFill>
              </a:rPr>
              <a:t>Energiteknik</a:t>
            </a:r>
          </a:p>
          <a:p>
            <a:pPr marL="171450" lvl="0" indent="-171450">
              <a:spcBef>
                <a:spcPts val="800"/>
              </a:spcBef>
              <a:buFont typeface="Arial" panose="020B0604020202020204" pitchFamily="34" charset="0"/>
              <a:buChar char="•"/>
              <a:defRPr/>
            </a:pPr>
            <a:r>
              <a:rPr lang="sv-SE" sz="1100">
                <a:solidFill>
                  <a:srgbClr val="004791"/>
                </a:solidFill>
              </a:rPr>
              <a:t>Industriell ekonomi och organisation</a:t>
            </a:r>
          </a:p>
          <a:p>
            <a:pPr marL="171450" lvl="0" indent="-171450">
              <a:spcBef>
                <a:spcPts val="800"/>
              </a:spcBef>
              <a:buFont typeface="Arial" panose="020B0604020202020204" pitchFamily="34" charset="0"/>
              <a:buChar char="•"/>
              <a:defRPr/>
            </a:pPr>
            <a:r>
              <a:rPr lang="sv-SE" sz="1100">
                <a:solidFill>
                  <a:srgbClr val="004791"/>
                </a:solidFill>
              </a:rPr>
              <a:t>Lärande</a:t>
            </a:r>
          </a:p>
          <a:p>
            <a:pPr marL="171450" lvl="0" indent="-171450">
              <a:spcBef>
                <a:spcPts val="800"/>
              </a:spcBef>
              <a:buFont typeface="Arial" panose="020B0604020202020204" pitchFamily="34" charset="0"/>
              <a:buChar char="•"/>
              <a:defRPr/>
            </a:pPr>
            <a:r>
              <a:rPr lang="sv-SE" sz="1100">
                <a:solidFill>
                  <a:srgbClr val="004791"/>
                </a:solidFill>
              </a:rPr>
              <a:t>Maskinkonstruktion</a:t>
            </a:r>
          </a:p>
          <a:p>
            <a:pPr marL="171450" lvl="0" indent="-171450">
              <a:spcBef>
                <a:spcPts val="800"/>
              </a:spcBef>
              <a:buFont typeface="Arial" panose="020B0604020202020204" pitchFamily="34" charset="0"/>
              <a:buChar char="•"/>
              <a:defRPr/>
            </a:pPr>
            <a:r>
              <a:rPr lang="sv-SE" sz="1100">
                <a:solidFill>
                  <a:srgbClr val="004791"/>
                </a:solidFill>
              </a:rPr>
              <a:t>Materialvetenskap</a:t>
            </a:r>
          </a:p>
          <a:p>
            <a:pPr marL="171450" lvl="0" indent="-171450">
              <a:spcBef>
                <a:spcPts val="800"/>
              </a:spcBef>
              <a:buFont typeface="Arial" panose="020B0604020202020204" pitchFamily="34" charset="0"/>
              <a:buChar char="•"/>
              <a:defRPr/>
            </a:pPr>
            <a:r>
              <a:rPr lang="sv-SE" sz="1100">
                <a:solidFill>
                  <a:srgbClr val="004791"/>
                </a:solidFill>
              </a:rPr>
              <a:t> Produktionsutveckling</a:t>
            </a:r>
          </a:p>
          <a:p>
            <a:pPr lvl="0">
              <a:spcBef>
                <a:spcPts val="800"/>
              </a:spcBef>
              <a:defRPr/>
            </a:pPr>
            <a:endParaRPr lang="sv-SE" sz="1100">
              <a:solidFill>
                <a:srgbClr val="004791"/>
              </a:solidFill>
            </a:endParaRPr>
          </a:p>
          <a:p>
            <a:pPr marL="171450" marR="0" lvl="0" indent="-171450" algn="l"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a:p>
            <a:pPr marL="171450" marR="0" lvl="0" indent="-171450" algn="ctr"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p:txBody>
      </p:sp>
      <p:sp>
        <p:nvSpPr>
          <p:cNvPr id="31" name="Rectangle 12">
            <a:extLst>
              <a:ext uri="{FF2B5EF4-FFF2-40B4-BE49-F238E27FC236}">
                <a16:creationId xmlns:a16="http://schemas.microsoft.com/office/drawing/2014/main" id="{F96E5BBF-E860-3C53-2CAD-1D2658E7CFB1}"/>
              </a:ext>
            </a:extLst>
          </p:cNvPr>
          <p:cNvSpPr/>
          <p:nvPr/>
        </p:nvSpPr>
        <p:spPr>
          <a:xfrm>
            <a:off x="7321725" y="3533810"/>
            <a:ext cx="2028064"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en-GB" sz="1100" err="1">
                <a:solidFill>
                  <a:srgbClr val="004791"/>
                </a:solidFill>
              </a:rPr>
              <a:t>Medicinteknik</a:t>
            </a:r>
            <a:r>
              <a:rPr lang="en-GB" sz="1100">
                <a:solidFill>
                  <a:srgbClr val="004791"/>
                </a:solidFill>
              </a:rPr>
              <a:t> och </a:t>
            </a:r>
            <a:r>
              <a:rPr lang="en-GB" sz="1100" err="1">
                <a:solidFill>
                  <a:srgbClr val="004791"/>
                </a:solidFill>
              </a:rPr>
              <a:t>hälsosystem</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a:solidFill>
                  <a:srgbClr val="004791"/>
                </a:solidFill>
              </a:rPr>
              <a:t>Kemi</a:t>
            </a:r>
          </a:p>
          <a:p>
            <a:pPr marL="171450" lvl="0" indent="-171450">
              <a:spcBef>
                <a:spcPts val="800"/>
              </a:spcBef>
              <a:buFont typeface="Arial" panose="020B0604020202020204" pitchFamily="34" charset="0"/>
              <a:buChar char="•"/>
              <a:defRPr/>
            </a:pPr>
            <a:r>
              <a:rPr lang="en-GB" sz="1100" err="1">
                <a:solidFill>
                  <a:srgbClr val="004791"/>
                </a:solidFill>
              </a:rPr>
              <a:t>Kemiteknik</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err="1">
                <a:solidFill>
                  <a:srgbClr val="004791"/>
                </a:solidFill>
              </a:rPr>
              <a:t>Fiber</a:t>
            </a:r>
            <a:r>
              <a:rPr lang="en-GB" sz="1100">
                <a:solidFill>
                  <a:srgbClr val="004791"/>
                </a:solidFill>
              </a:rPr>
              <a:t>- och </a:t>
            </a:r>
            <a:r>
              <a:rPr lang="en-GB" sz="1100" err="1">
                <a:solidFill>
                  <a:srgbClr val="004791"/>
                </a:solidFill>
              </a:rPr>
              <a:t>polymerteknik</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err="1">
                <a:solidFill>
                  <a:srgbClr val="004791"/>
                </a:solidFill>
              </a:rPr>
              <a:t>Genteknologi</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err="1">
                <a:solidFill>
                  <a:srgbClr val="004791"/>
                </a:solidFill>
              </a:rPr>
              <a:t>Industriell</a:t>
            </a:r>
            <a:r>
              <a:rPr lang="en-GB" sz="1100">
                <a:solidFill>
                  <a:srgbClr val="004791"/>
                </a:solidFill>
              </a:rPr>
              <a:t> </a:t>
            </a:r>
            <a:r>
              <a:rPr lang="en-GB" sz="1100" err="1">
                <a:solidFill>
                  <a:srgbClr val="004791"/>
                </a:solidFill>
              </a:rPr>
              <a:t>bioteknologi</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err="1">
                <a:solidFill>
                  <a:srgbClr val="004791"/>
                </a:solidFill>
              </a:rPr>
              <a:t>Ingenjörspedagogik</a:t>
            </a:r>
            <a:endParaRPr lang="en-GB" sz="1100">
              <a:solidFill>
                <a:srgbClr val="004791"/>
              </a:solidFill>
            </a:endParaRPr>
          </a:p>
          <a:p>
            <a:pPr marL="171450" lvl="0" indent="-171450">
              <a:spcBef>
                <a:spcPts val="800"/>
              </a:spcBef>
              <a:buFont typeface="Arial" panose="020B0604020202020204" pitchFamily="34" charset="0"/>
              <a:buChar char="•"/>
              <a:defRPr/>
            </a:pPr>
            <a:r>
              <a:rPr lang="en-GB" sz="1100" err="1">
                <a:solidFill>
                  <a:srgbClr val="004791"/>
                </a:solidFill>
              </a:rPr>
              <a:t>Proteinvetenskap</a:t>
            </a:r>
            <a:endParaRPr lang="en-GB" sz="1100">
              <a:solidFill>
                <a:srgbClr val="004791"/>
              </a:solidFill>
            </a:endParaRPr>
          </a:p>
        </p:txBody>
      </p:sp>
      <p:sp>
        <p:nvSpPr>
          <p:cNvPr id="32" name="Rectangle 13">
            <a:extLst>
              <a:ext uri="{FF2B5EF4-FFF2-40B4-BE49-F238E27FC236}">
                <a16:creationId xmlns:a16="http://schemas.microsoft.com/office/drawing/2014/main" id="{B50F5540-FCD4-4E2D-F6A9-19B7DADFAD2D}"/>
              </a:ext>
            </a:extLst>
          </p:cNvPr>
          <p:cNvSpPr/>
          <p:nvPr/>
        </p:nvSpPr>
        <p:spPr>
          <a:xfrm>
            <a:off x="9562277" y="3533810"/>
            <a:ext cx="2028062"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indent="-171450">
              <a:spcBef>
                <a:spcPts val="800"/>
              </a:spcBef>
              <a:buFont typeface="Arial" panose="020B0604020202020204" pitchFamily="34" charset="0"/>
              <a:buChar char="•"/>
              <a:defRPr/>
            </a:pPr>
            <a:r>
              <a:rPr lang="en-GB" sz="1100" err="1">
                <a:solidFill>
                  <a:srgbClr val="004791"/>
                </a:solidFill>
              </a:rPr>
              <a:t>Tillämpad</a:t>
            </a:r>
            <a:r>
              <a:rPr lang="en-GB" sz="1100">
                <a:solidFill>
                  <a:srgbClr val="004791"/>
                </a:solidFill>
              </a:rPr>
              <a:t> </a:t>
            </a:r>
            <a:r>
              <a:rPr lang="en-GB" sz="1100" err="1">
                <a:solidFill>
                  <a:srgbClr val="004791"/>
                </a:solidFill>
              </a:rPr>
              <a:t>fysik</a:t>
            </a:r>
            <a:endParaRPr lang="en-GB" sz="1100">
              <a:solidFill>
                <a:srgbClr val="004791"/>
              </a:solidFill>
            </a:endParaRPr>
          </a:p>
          <a:p>
            <a:pPr marL="171450" indent="-171450">
              <a:spcBef>
                <a:spcPts val="800"/>
              </a:spcBef>
              <a:buFont typeface="Arial" panose="020B0604020202020204" pitchFamily="34" charset="0"/>
              <a:buChar char="•"/>
              <a:defRPr/>
            </a:pPr>
            <a:r>
              <a:rPr lang="en-GB" sz="1100" err="1">
                <a:solidFill>
                  <a:srgbClr val="004791"/>
                </a:solidFill>
              </a:rPr>
              <a:t>Fysik</a:t>
            </a:r>
            <a:endParaRPr lang="en-GB" sz="1100">
              <a:solidFill>
                <a:srgbClr val="004791"/>
              </a:solidFill>
            </a:endParaRPr>
          </a:p>
          <a:p>
            <a:pPr marL="171450" indent="-171450">
              <a:spcBef>
                <a:spcPts val="800"/>
              </a:spcBef>
              <a:buFont typeface="Arial" panose="020B0604020202020204" pitchFamily="34" charset="0"/>
              <a:buChar char="•"/>
              <a:defRPr/>
            </a:pPr>
            <a:r>
              <a:rPr lang="en-GB" sz="1100" err="1">
                <a:solidFill>
                  <a:srgbClr val="004791"/>
                </a:solidFill>
              </a:rPr>
              <a:t>Matematik</a:t>
            </a:r>
            <a:endParaRPr lang="en-GB" sz="1100">
              <a:solidFill>
                <a:srgbClr val="004791"/>
              </a:solidFill>
            </a:endParaRPr>
          </a:p>
          <a:p>
            <a:pPr marL="171450" indent="-171450">
              <a:spcBef>
                <a:spcPts val="800"/>
              </a:spcBef>
              <a:buFont typeface="Arial" panose="020B0604020202020204" pitchFamily="34" charset="0"/>
              <a:buChar char="•"/>
              <a:defRPr/>
            </a:pPr>
            <a:r>
              <a:rPr lang="en-GB" sz="1100" err="1">
                <a:solidFill>
                  <a:srgbClr val="004791"/>
                </a:solidFill>
              </a:rPr>
              <a:t>Teknisk</a:t>
            </a:r>
            <a:r>
              <a:rPr lang="en-GB" sz="1100">
                <a:solidFill>
                  <a:srgbClr val="004791"/>
                </a:solidFill>
              </a:rPr>
              <a:t> </a:t>
            </a:r>
            <a:r>
              <a:rPr lang="en-GB" sz="1100" err="1">
                <a:solidFill>
                  <a:srgbClr val="004791"/>
                </a:solidFill>
              </a:rPr>
              <a:t>mekanik</a:t>
            </a:r>
            <a:endParaRPr lang="en-GB" sz="1100">
              <a:solidFill>
                <a:srgbClr val="004791"/>
              </a:solidFill>
            </a:endParaRPr>
          </a:p>
          <a:p>
            <a:pPr marL="171450" marR="0" lvl="0" indent="-171450" algn="l"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a:p>
            <a:pPr marL="171450" marR="0" lvl="0" indent="-171450" algn="ctr" defTabSz="914400" rtl="0" eaLnBrk="0" fontAlgn="base" latinLnBrk="0" hangingPunct="0">
              <a:lnSpc>
                <a:spcPct val="100000"/>
              </a:lnSpc>
              <a:spcBef>
                <a:spcPts val="800"/>
              </a:spcBef>
              <a:spcAft>
                <a:spcPct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srgbClr val="004791"/>
              </a:solidFill>
              <a:effectLst/>
              <a:uLnTx/>
              <a:uFillTx/>
            </a:endParaRPr>
          </a:p>
        </p:txBody>
      </p:sp>
    </p:spTree>
    <p:extLst>
      <p:ext uri="{BB962C8B-B14F-4D97-AF65-F5344CB8AC3E}">
        <p14:creationId xmlns:p14="http://schemas.microsoft.com/office/powerpoint/2010/main" val="1281756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5689BF-72E4-BF66-4BEF-2D5DD17D65BD}"/>
              </a:ext>
            </a:extLst>
          </p:cNvPr>
          <p:cNvSpPr>
            <a:spLocks noGrp="1"/>
          </p:cNvSpPr>
          <p:nvPr>
            <p:ph type="title"/>
          </p:nvPr>
        </p:nvSpPr>
        <p:spPr/>
        <p:txBody>
          <a:bodyPr/>
          <a:lstStyle/>
          <a:p>
            <a:r>
              <a:rPr lang="en-GB" err="1"/>
              <a:t>Internationell</a:t>
            </a:r>
            <a:r>
              <a:rPr lang="en-GB"/>
              <a:t> ranking</a:t>
            </a:r>
          </a:p>
        </p:txBody>
      </p:sp>
      <p:sp>
        <p:nvSpPr>
          <p:cNvPr id="12" name="Rektangel 11">
            <a:extLst>
              <a:ext uri="{FF2B5EF4-FFF2-40B4-BE49-F238E27FC236}">
                <a16:creationId xmlns:a16="http://schemas.microsoft.com/office/drawing/2014/main" id="{78AEA92A-173D-CC21-3B00-B1E5A48E5272}"/>
              </a:ext>
            </a:extLst>
          </p:cNvPr>
          <p:cNvSpPr/>
          <p:nvPr/>
        </p:nvSpPr>
        <p:spPr>
          <a:xfrm>
            <a:off x="600075"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sp>
        <p:nvSpPr>
          <p:cNvPr id="13" name="Rektangel 12">
            <a:extLst>
              <a:ext uri="{FF2B5EF4-FFF2-40B4-BE49-F238E27FC236}">
                <a16:creationId xmlns:a16="http://schemas.microsoft.com/office/drawing/2014/main" id="{1650607A-80F6-1EC4-D569-4203F638FAF9}"/>
              </a:ext>
            </a:extLst>
          </p:cNvPr>
          <p:cNvSpPr/>
          <p:nvPr/>
        </p:nvSpPr>
        <p:spPr>
          <a:xfrm>
            <a:off x="4383087"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sp>
        <p:nvSpPr>
          <p:cNvPr id="14" name="Rektangel 13">
            <a:extLst>
              <a:ext uri="{FF2B5EF4-FFF2-40B4-BE49-F238E27FC236}">
                <a16:creationId xmlns:a16="http://schemas.microsoft.com/office/drawing/2014/main" id="{E783E580-F836-B691-7C5F-695E9A0D3626}"/>
              </a:ext>
            </a:extLst>
          </p:cNvPr>
          <p:cNvSpPr/>
          <p:nvPr/>
        </p:nvSpPr>
        <p:spPr>
          <a:xfrm>
            <a:off x="8166100"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sp>
        <p:nvSpPr>
          <p:cNvPr id="15" name="textruta 14">
            <a:extLst>
              <a:ext uri="{FF2B5EF4-FFF2-40B4-BE49-F238E27FC236}">
                <a16:creationId xmlns:a16="http://schemas.microsoft.com/office/drawing/2014/main" id="{45190F50-31B2-606F-7C45-DAEC0ED611A0}"/>
              </a:ext>
            </a:extLst>
          </p:cNvPr>
          <p:cNvSpPr txBox="1"/>
          <p:nvPr/>
        </p:nvSpPr>
        <p:spPr>
          <a:xfrm>
            <a:off x="2050578" y="3143689"/>
            <a:ext cx="441146" cy="646331"/>
          </a:xfrm>
          <a:prstGeom prst="rect">
            <a:avLst/>
          </a:prstGeom>
          <a:noFill/>
        </p:spPr>
        <p:txBody>
          <a:bodyPr wrap="none" rtlCol="0">
            <a:spAutoFit/>
          </a:bodyPr>
          <a:lstStyle/>
          <a:p>
            <a:pPr algn="ctr"/>
            <a:r>
              <a:rPr lang="en-GB" sz="3600" b="1">
                <a:solidFill>
                  <a:schemeClr val="tx2"/>
                </a:solidFill>
                <a:latin typeface="+mj-lt"/>
              </a:rPr>
              <a:t>3</a:t>
            </a:r>
          </a:p>
        </p:txBody>
      </p:sp>
      <p:sp>
        <p:nvSpPr>
          <p:cNvPr id="16" name="textruta 15">
            <a:extLst>
              <a:ext uri="{FF2B5EF4-FFF2-40B4-BE49-F238E27FC236}">
                <a16:creationId xmlns:a16="http://schemas.microsoft.com/office/drawing/2014/main" id="{32040829-1F87-202F-47A6-0AAC2391ED8D}"/>
              </a:ext>
            </a:extLst>
          </p:cNvPr>
          <p:cNvSpPr txBox="1"/>
          <p:nvPr/>
        </p:nvSpPr>
        <p:spPr>
          <a:xfrm>
            <a:off x="1868456" y="3616599"/>
            <a:ext cx="752130" cy="276999"/>
          </a:xfrm>
          <a:prstGeom prst="rect">
            <a:avLst/>
          </a:prstGeom>
          <a:noFill/>
        </p:spPr>
        <p:txBody>
          <a:bodyPr wrap="none" rtlCol="0" anchor="t">
            <a:spAutoFit/>
          </a:bodyPr>
          <a:lstStyle/>
          <a:p>
            <a:pPr algn="ctr"/>
            <a:r>
              <a:rPr lang="en-GB" sz="1200">
                <a:solidFill>
                  <a:schemeClr val="tx2"/>
                </a:solidFill>
              </a:rPr>
              <a:t>I </a:t>
            </a:r>
            <a:r>
              <a:rPr lang="en-GB" sz="1200" err="1">
                <a:solidFill>
                  <a:schemeClr val="tx2"/>
                </a:solidFill>
              </a:rPr>
              <a:t>norden</a:t>
            </a:r>
            <a:endParaRPr lang="en-GB" sz="1200">
              <a:solidFill>
                <a:schemeClr val="tx2"/>
              </a:solidFill>
            </a:endParaRPr>
          </a:p>
        </p:txBody>
      </p:sp>
      <p:sp>
        <p:nvSpPr>
          <p:cNvPr id="17" name="textruta 16">
            <a:extLst>
              <a:ext uri="{FF2B5EF4-FFF2-40B4-BE49-F238E27FC236}">
                <a16:creationId xmlns:a16="http://schemas.microsoft.com/office/drawing/2014/main" id="{2F0E2833-8FE3-0D8C-6548-A9A7D0874B49}"/>
              </a:ext>
            </a:extLst>
          </p:cNvPr>
          <p:cNvSpPr txBox="1"/>
          <p:nvPr/>
        </p:nvSpPr>
        <p:spPr>
          <a:xfrm>
            <a:off x="1911117" y="4132384"/>
            <a:ext cx="720070" cy="646331"/>
          </a:xfrm>
          <a:prstGeom prst="rect">
            <a:avLst/>
          </a:prstGeom>
          <a:noFill/>
        </p:spPr>
        <p:txBody>
          <a:bodyPr wrap="none" rtlCol="0">
            <a:spAutoFit/>
          </a:bodyPr>
          <a:lstStyle/>
          <a:p>
            <a:pPr algn="ctr"/>
            <a:r>
              <a:rPr lang="en-GB" sz="3600" b="1">
                <a:solidFill>
                  <a:schemeClr val="tx2"/>
                </a:solidFill>
                <a:latin typeface="+mj-lt"/>
              </a:rPr>
              <a:t>66</a:t>
            </a:r>
          </a:p>
        </p:txBody>
      </p:sp>
      <p:sp>
        <p:nvSpPr>
          <p:cNvPr id="18" name="textruta 17">
            <a:extLst>
              <a:ext uri="{FF2B5EF4-FFF2-40B4-BE49-F238E27FC236}">
                <a16:creationId xmlns:a16="http://schemas.microsoft.com/office/drawing/2014/main" id="{AD2A3F7A-CB4C-1177-8D60-85FC38E0B51D}"/>
              </a:ext>
            </a:extLst>
          </p:cNvPr>
          <p:cNvSpPr txBox="1"/>
          <p:nvPr/>
        </p:nvSpPr>
        <p:spPr>
          <a:xfrm>
            <a:off x="1802110" y="4625862"/>
            <a:ext cx="938078" cy="276999"/>
          </a:xfrm>
          <a:prstGeom prst="rect">
            <a:avLst/>
          </a:prstGeom>
          <a:noFill/>
        </p:spPr>
        <p:txBody>
          <a:bodyPr wrap="none" rtlCol="0" anchor="t">
            <a:spAutoFit/>
          </a:bodyPr>
          <a:lstStyle/>
          <a:p>
            <a:pPr algn="ctr"/>
            <a:r>
              <a:rPr lang="en-GB" sz="1200">
                <a:solidFill>
                  <a:schemeClr val="tx2"/>
                </a:solidFill>
              </a:rPr>
              <a:t>I </a:t>
            </a:r>
            <a:r>
              <a:rPr lang="en-GB" sz="1200" err="1">
                <a:solidFill>
                  <a:schemeClr val="tx2"/>
                </a:solidFill>
              </a:rPr>
              <a:t>hållbarhet</a:t>
            </a:r>
            <a:endParaRPr lang="en-GB" sz="1200">
              <a:solidFill>
                <a:schemeClr val="tx2"/>
              </a:solidFill>
            </a:endParaRPr>
          </a:p>
        </p:txBody>
      </p:sp>
      <p:sp>
        <p:nvSpPr>
          <p:cNvPr id="19" name="textruta 18">
            <a:extLst>
              <a:ext uri="{FF2B5EF4-FFF2-40B4-BE49-F238E27FC236}">
                <a16:creationId xmlns:a16="http://schemas.microsoft.com/office/drawing/2014/main" id="{3C7D08FA-E602-CBA0-6B73-96BE9D41993B}"/>
              </a:ext>
            </a:extLst>
          </p:cNvPr>
          <p:cNvSpPr txBox="1"/>
          <p:nvPr/>
        </p:nvSpPr>
        <p:spPr>
          <a:xfrm>
            <a:off x="1904705" y="5121079"/>
            <a:ext cx="732894" cy="646331"/>
          </a:xfrm>
          <a:prstGeom prst="rect">
            <a:avLst/>
          </a:prstGeom>
          <a:noFill/>
        </p:spPr>
        <p:txBody>
          <a:bodyPr wrap="none" rtlCol="0">
            <a:spAutoFit/>
          </a:bodyPr>
          <a:lstStyle/>
          <a:p>
            <a:pPr algn="ctr"/>
            <a:r>
              <a:rPr lang="en-GB" sz="3600" b="1">
                <a:solidFill>
                  <a:schemeClr val="tx2"/>
                </a:solidFill>
                <a:latin typeface="+mj-lt"/>
              </a:rPr>
              <a:t>74</a:t>
            </a:r>
          </a:p>
        </p:txBody>
      </p:sp>
      <p:sp>
        <p:nvSpPr>
          <p:cNvPr id="20" name="textruta 19">
            <a:extLst>
              <a:ext uri="{FF2B5EF4-FFF2-40B4-BE49-F238E27FC236}">
                <a16:creationId xmlns:a16="http://schemas.microsoft.com/office/drawing/2014/main" id="{C63C3BED-7FA6-FDC7-6BEF-C9CBF010AF11}"/>
              </a:ext>
            </a:extLst>
          </p:cNvPr>
          <p:cNvSpPr txBox="1"/>
          <p:nvPr/>
        </p:nvSpPr>
        <p:spPr>
          <a:xfrm>
            <a:off x="1863648" y="5593989"/>
            <a:ext cx="761747" cy="276999"/>
          </a:xfrm>
          <a:prstGeom prst="rect">
            <a:avLst/>
          </a:prstGeom>
          <a:noFill/>
        </p:spPr>
        <p:txBody>
          <a:bodyPr wrap="none" rtlCol="0" anchor="t">
            <a:spAutoFit/>
          </a:bodyPr>
          <a:lstStyle/>
          <a:p>
            <a:pPr algn="ctr"/>
            <a:r>
              <a:rPr lang="en-GB" sz="1200" err="1">
                <a:solidFill>
                  <a:schemeClr val="tx2"/>
                </a:solidFill>
              </a:rPr>
              <a:t>i</a:t>
            </a:r>
            <a:r>
              <a:rPr lang="en-GB" sz="1200">
                <a:solidFill>
                  <a:schemeClr val="tx2"/>
                </a:solidFill>
              </a:rPr>
              <a:t> </a:t>
            </a:r>
            <a:r>
              <a:rPr lang="en-GB" sz="1200" err="1">
                <a:solidFill>
                  <a:schemeClr val="tx2"/>
                </a:solidFill>
              </a:rPr>
              <a:t>världen</a:t>
            </a:r>
            <a:endParaRPr lang="en-GB" sz="1200">
              <a:solidFill>
                <a:schemeClr val="tx2"/>
              </a:solidFill>
            </a:endParaRPr>
          </a:p>
        </p:txBody>
      </p:sp>
      <p:sp>
        <p:nvSpPr>
          <p:cNvPr id="22" name="textruta 21">
            <a:extLst>
              <a:ext uri="{FF2B5EF4-FFF2-40B4-BE49-F238E27FC236}">
                <a16:creationId xmlns:a16="http://schemas.microsoft.com/office/drawing/2014/main" id="{A8480691-EF6E-27B6-73CD-3CB456460D29}"/>
              </a:ext>
            </a:extLst>
          </p:cNvPr>
          <p:cNvSpPr txBox="1"/>
          <p:nvPr/>
        </p:nvSpPr>
        <p:spPr>
          <a:xfrm>
            <a:off x="9556791" y="3121433"/>
            <a:ext cx="441146" cy="646331"/>
          </a:xfrm>
          <a:prstGeom prst="rect">
            <a:avLst/>
          </a:prstGeom>
          <a:noFill/>
        </p:spPr>
        <p:txBody>
          <a:bodyPr wrap="none" rtlCol="0">
            <a:spAutoFit/>
          </a:bodyPr>
          <a:lstStyle/>
          <a:p>
            <a:pPr algn="ctr"/>
            <a:r>
              <a:rPr lang="en-GB" sz="3600" b="1">
                <a:solidFill>
                  <a:schemeClr val="tx2"/>
                </a:solidFill>
                <a:latin typeface="+mj-lt"/>
              </a:rPr>
              <a:t>7</a:t>
            </a:r>
          </a:p>
        </p:txBody>
      </p:sp>
      <p:sp>
        <p:nvSpPr>
          <p:cNvPr id="23" name="textruta 22">
            <a:extLst>
              <a:ext uri="{FF2B5EF4-FFF2-40B4-BE49-F238E27FC236}">
                <a16:creationId xmlns:a16="http://schemas.microsoft.com/office/drawing/2014/main" id="{00FFB103-5218-57CE-65BB-3FBFBC95BA9D}"/>
              </a:ext>
            </a:extLst>
          </p:cNvPr>
          <p:cNvSpPr txBox="1"/>
          <p:nvPr/>
        </p:nvSpPr>
        <p:spPr>
          <a:xfrm>
            <a:off x="8972503" y="3594343"/>
            <a:ext cx="1609736" cy="276999"/>
          </a:xfrm>
          <a:prstGeom prst="rect">
            <a:avLst/>
          </a:prstGeom>
          <a:noFill/>
        </p:spPr>
        <p:txBody>
          <a:bodyPr wrap="none" rtlCol="0" anchor="t">
            <a:spAutoFit/>
          </a:bodyPr>
          <a:lstStyle/>
          <a:p>
            <a:pPr algn="ctr"/>
            <a:r>
              <a:rPr lang="en-GB" sz="1200">
                <a:solidFill>
                  <a:schemeClr val="tx2"/>
                </a:solidFill>
              </a:rPr>
              <a:t>I </a:t>
            </a:r>
            <a:r>
              <a:rPr lang="en-GB" sz="1200" err="1">
                <a:solidFill>
                  <a:schemeClr val="tx2"/>
                </a:solidFill>
              </a:rPr>
              <a:t>ingenjörsvetenskap</a:t>
            </a:r>
            <a:endParaRPr lang="en-GB" sz="1200">
              <a:solidFill>
                <a:schemeClr val="tx2"/>
              </a:solidFill>
            </a:endParaRPr>
          </a:p>
        </p:txBody>
      </p:sp>
      <p:sp>
        <p:nvSpPr>
          <p:cNvPr id="24" name="textruta 23">
            <a:extLst>
              <a:ext uri="{FF2B5EF4-FFF2-40B4-BE49-F238E27FC236}">
                <a16:creationId xmlns:a16="http://schemas.microsoft.com/office/drawing/2014/main" id="{EA9E9DC1-2D10-2087-DB46-03D161747959}"/>
              </a:ext>
            </a:extLst>
          </p:cNvPr>
          <p:cNvSpPr txBox="1"/>
          <p:nvPr/>
        </p:nvSpPr>
        <p:spPr>
          <a:xfrm>
            <a:off x="9389277" y="4110128"/>
            <a:ext cx="776175" cy="646331"/>
          </a:xfrm>
          <a:prstGeom prst="rect">
            <a:avLst/>
          </a:prstGeom>
          <a:noFill/>
        </p:spPr>
        <p:txBody>
          <a:bodyPr wrap="none" rtlCol="0">
            <a:spAutoFit/>
          </a:bodyPr>
          <a:lstStyle/>
          <a:p>
            <a:pPr algn="ctr"/>
            <a:r>
              <a:rPr lang="en-GB" sz="3600" b="1">
                <a:solidFill>
                  <a:schemeClr val="tx2"/>
                </a:solidFill>
                <a:latin typeface="+mj-lt"/>
              </a:rPr>
              <a:t>40</a:t>
            </a:r>
          </a:p>
        </p:txBody>
      </p:sp>
      <p:sp>
        <p:nvSpPr>
          <p:cNvPr id="25" name="textruta 24">
            <a:extLst>
              <a:ext uri="{FF2B5EF4-FFF2-40B4-BE49-F238E27FC236}">
                <a16:creationId xmlns:a16="http://schemas.microsoft.com/office/drawing/2014/main" id="{2C35580B-706A-DCB3-AFFC-D9C97ACBF9AB}"/>
              </a:ext>
            </a:extLst>
          </p:cNvPr>
          <p:cNvSpPr txBox="1"/>
          <p:nvPr/>
        </p:nvSpPr>
        <p:spPr>
          <a:xfrm>
            <a:off x="8648698" y="4583038"/>
            <a:ext cx="2257349" cy="276999"/>
          </a:xfrm>
          <a:prstGeom prst="rect">
            <a:avLst/>
          </a:prstGeom>
          <a:noFill/>
        </p:spPr>
        <p:txBody>
          <a:bodyPr wrap="none" rtlCol="0" anchor="t">
            <a:spAutoFit/>
          </a:bodyPr>
          <a:lstStyle/>
          <a:p>
            <a:pPr lvl="0" algn="ctr"/>
            <a:r>
              <a:rPr lang="en-GB" sz="1200" err="1">
                <a:solidFill>
                  <a:srgbClr val="000061"/>
                </a:solidFill>
              </a:rPr>
              <a:t>i</a:t>
            </a:r>
            <a:r>
              <a:rPr lang="en-GB" sz="1200">
                <a:solidFill>
                  <a:srgbClr val="000061"/>
                </a:solidFill>
              </a:rPr>
              <a:t> automation &amp; </a:t>
            </a:r>
            <a:r>
              <a:rPr lang="en-GB" sz="1200" err="1">
                <a:solidFill>
                  <a:srgbClr val="000061"/>
                </a:solidFill>
              </a:rPr>
              <a:t>kontrollsystem</a:t>
            </a:r>
            <a:endParaRPr lang="en-GB" sz="1200">
              <a:solidFill>
                <a:srgbClr val="000061"/>
              </a:solidFill>
            </a:endParaRPr>
          </a:p>
        </p:txBody>
      </p:sp>
      <p:sp>
        <p:nvSpPr>
          <p:cNvPr id="26" name="textruta 25">
            <a:extLst>
              <a:ext uri="{FF2B5EF4-FFF2-40B4-BE49-F238E27FC236}">
                <a16:creationId xmlns:a16="http://schemas.microsoft.com/office/drawing/2014/main" id="{DC302EC4-60C1-29F3-36DE-4391DCD5DE76}"/>
              </a:ext>
            </a:extLst>
          </p:cNvPr>
          <p:cNvSpPr txBox="1"/>
          <p:nvPr/>
        </p:nvSpPr>
        <p:spPr>
          <a:xfrm>
            <a:off x="9410918" y="5098823"/>
            <a:ext cx="732894" cy="646331"/>
          </a:xfrm>
          <a:prstGeom prst="rect">
            <a:avLst/>
          </a:prstGeom>
          <a:noFill/>
        </p:spPr>
        <p:txBody>
          <a:bodyPr wrap="none" rtlCol="0">
            <a:spAutoFit/>
          </a:bodyPr>
          <a:lstStyle/>
          <a:p>
            <a:pPr algn="ctr"/>
            <a:r>
              <a:rPr lang="en-GB" sz="3600" b="1">
                <a:solidFill>
                  <a:schemeClr val="tx2"/>
                </a:solidFill>
                <a:latin typeface="+mj-lt"/>
              </a:rPr>
              <a:t>43</a:t>
            </a:r>
          </a:p>
        </p:txBody>
      </p:sp>
      <p:sp>
        <p:nvSpPr>
          <p:cNvPr id="27" name="textruta 26">
            <a:extLst>
              <a:ext uri="{FF2B5EF4-FFF2-40B4-BE49-F238E27FC236}">
                <a16:creationId xmlns:a16="http://schemas.microsoft.com/office/drawing/2014/main" id="{5F40A3E9-9719-2EAB-C13B-4ECC2734C2EB}"/>
              </a:ext>
            </a:extLst>
          </p:cNvPr>
          <p:cNvSpPr txBox="1"/>
          <p:nvPr/>
        </p:nvSpPr>
        <p:spPr>
          <a:xfrm>
            <a:off x="9272266" y="5571733"/>
            <a:ext cx="1010213" cy="276999"/>
          </a:xfrm>
          <a:prstGeom prst="rect">
            <a:avLst/>
          </a:prstGeom>
          <a:noFill/>
        </p:spPr>
        <p:txBody>
          <a:bodyPr wrap="none" rtlCol="0" anchor="t">
            <a:spAutoFit/>
          </a:bodyPr>
          <a:lstStyle/>
          <a:p>
            <a:pPr algn="ctr"/>
            <a:r>
              <a:rPr lang="en-GB" sz="1200">
                <a:solidFill>
                  <a:schemeClr val="tx2"/>
                </a:solidFill>
              </a:rPr>
              <a:t>I </a:t>
            </a:r>
            <a:r>
              <a:rPr lang="en-GB" sz="1200" err="1">
                <a:solidFill>
                  <a:schemeClr val="tx2"/>
                </a:solidFill>
              </a:rPr>
              <a:t>matematik</a:t>
            </a:r>
            <a:endParaRPr lang="en-GB" sz="1200">
              <a:solidFill>
                <a:schemeClr val="tx2"/>
              </a:solidFill>
            </a:endParaRPr>
          </a:p>
        </p:txBody>
      </p:sp>
      <p:sp>
        <p:nvSpPr>
          <p:cNvPr id="28" name="textruta 27">
            <a:extLst>
              <a:ext uri="{FF2B5EF4-FFF2-40B4-BE49-F238E27FC236}">
                <a16:creationId xmlns:a16="http://schemas.microsoft.com/office/drawing/2014/main" id="{268D47FE-5DD8-BF00-ABB8-0D25DA57D6F7}"/>
              </a:ext>
            </a:extLst>
          </p:cNvPr>
          <p:cNvSpPr txBox="1"/>
          <p:nvPr/>
        </p:nvSpPr>
        <p:spPr>
          <a:xfrm>
            <a:off x="5763544" y="3143689"/>
            <a:ext cx="708848" cy="646331"/>
          </a:xfrm>
          <a:prstGeom prst="rect">
            <a:avLst/>
          </a:prstGeom>
          <a:noFill/>
        </p:spPr>
        <p:txBody>
          <a:bodyPr wrap="none" rtlCol="0">
            <a:spAutoFit/>
          </a:bodyPr>
          <a:lstStyle/>
          <a:p>
            <a:pPr algn="ctr"/>
            <a:r>
              <a:rPr lang="en-GB" sz="3600" b="1">
                <a:solidFill>
                  <a:schemeClr val="tx2"/>
                </a:solidFill>
                <a:latin typeface="+mj-lt"/>
              </a:rPr>
              <a:t>32</a:t>
            </a:r>
          </a:p>
        </p:txBody>
      </p:sp>
      <p:sp>
        <p:nvSpPr>
          <p:cNvPr id="29" name="textruta 28">
            <a:extLst>
              <a:ext uri="{FF2B5EF4-FFF2-40B4-BE49-F238E27FC236}">
                <a16:creationId xmlns:a16="http://schemas.microsoft.com/office/drawing/2014/main" id="{008D0326-E171-15BA-81EC-783F92BB0D9D}"/>
              </a:ext>
            </a:extLst>
          </p:cNvPr>
          <p:cNvSpPr txBox="1"/>
          <p:nvPr/>
        </p:nvSpPr>
        <p:spPr>
          <a:xfrm>
            <a:off x="5717682" y="3616599"/>
            <a:ext cx="747320" cy="276999"/>
          </a:xfrm>
          <a:prstGeom prst="rect">
            <a:avLst/>
          </a:prstGeom>
          <a:noFill/>
        </p:spPr>
        <p:txBody>
          <a:bodyPr wrap="none" rtlCol="0" anchor="t">
            <a:spAutoFit/>
          </a:bodyPr>
          <a:lstStyle/>
          <a:p>
            <a:pPr algn="ctr"/>
            <a:r>
              <a:rPr lang="en-GB" sz="1200">
                <a:solidFill>
                  <a:schemeClr val="tx2"/>
                </a:solidFill>
              </a:rPr>
              <a:t>i Europa</a:t>
            </a:r>
          </a:p>
        </p:txBody>
      </p:sp>
      <p:sp>
        <p:nvSpPr>
          <p:cNvPr id="30" name="textruta 29">
            <a:extLst>
              <a:ext uri="{FF2B5EF4-FFF2-40B4-BE49-F238E27FC236}">
                <a16:creationId xmlns:a16="http://schemas.microsoft.com/office/drawing/2014/main" id="{02FE79EC-28B2-32FD-174A-81EC99A793C7}"/>
              </a:ext>
            </a:extLst>
          </p:cNvPr>
          <p:cNvSpPr txBox="1"/>
          <p:nvPr/>
        </p:nvSpPr>
        <p:spPr>
          <a:xfrm>
            <a:off x="5740782" y="4141053"/>
            <a:ext cx="708848" cy="646331"/>
          </a:xfrm>
          <a:prstGeom prst="rect">
            <a:avLst/>
          </a:prstGeom>
          <a:noFill/>
        </p:spPr>
        <p:txBody>
          <a:bodyPr wrap="none" rtlCol="0">
            <a:spAutoFit/>
          </a:bodyPr>
          <a:lstStyle/>
          <a:p>
            <a:pPr algn="ctr"/>
            <a:r>
              <a:rPr lang="en-GB" sz="3600" b="1">
                <a:solidFill>
                  <a:schemeClr val="tx2"/>
                </a:solidFill>
                <a:latin typeface="+mj-lt"/>
              </a:rPr>
              <a:t>72</a:t>
            </a:r>
          </a:p>
        </p:txBody>
      </p:sp>
      <p:sp>
        <p:nvSpPr>
          <p:cNvPr id="31" name="textruta 30">
            <a:extLst>
              <a:ext uri="{FF2B5EF4-FFF2-40B4-BE49-F238E27FC236}">
                <a16:creationId xmlns:a16="http://schemas.microsoft.com/office/drawing/2014/main" id="{36A61977-52C4-AAF9-6802-FE6DE2C26D35}"/>
              </a:ext>
            </a:extLst>
          </p:cNvPr>
          <p:cNvSpPr txBox="1"/>
          <p:nvPr/>
        </p:nvSpPr>
        <p:spPr>
          <a:xfrm>
            <a:off x="5280893" y="4640215"/>
            <a:ext cx="1665841" cy="276999"/>
          </a:xfrm>
          <a:prstGeom prst="rect">
            <a:avLst/>
          </a:prstGeom>
          <a:noFill/>
        </p:spPr>
        <p:txBody>
          <a:bodyPr wrap="none" rtlCol="0" anchor="t">
            <a:spAutoFit/>
          </a:bodyPr>
          <a:lstStyle/>
          <a:p>
            <a:pPr algn="ctr"/>
            <a:r>
              <a:rPr lang="en-GB" sz="1200">
                <a:solidFill>
                  <a:schemeClr val="tx2"/>
                </a:solidFill>
              </a:rPr>
              <a:t>THE Impact Rankings</a:t>
            </a:r>
          </a:p>
        </p:txBody>
      </p:sp>
      <p:sp>
        <p:nvSpPr>
          <p:cNvPr id="32" name="textruta 31">
            <a:extLst>
              <a:ext uri="{FF2B5EF4-FFF2-40B4-BE49-F238E27FC236}">
                <a16:creationId xmlns:a16="http://schemas.microsoft.com/office/drawing/2014/main" id="{D6BD6A56-1842-F34D-C8F7-3C11881673D1}"/>
              </a:ext>
            </a:extLst>
          </p:cNvPr>
          <p:cNvSpPr txBox="1"/>
          <p:nvPr/>
        </p:nvSpPr>
        <p:spPr>
          <a:xfrm>
            <a:off x="5757934" y="5121079"/>
            <a:ext cx="720069" cy="646331"/>
          </a:xfrm>
          <a:prstGeom prst="rect">
            <a:avLst/>
          </a:prstGeom>
          <a:noFill/>
        </p:spPr>
        <p:txBody>
          <a:bodyPr wrap="none" rtlCol="0">
            <a:spAutoFit/>
          </a:bodyPr>
          <a:lstStyle/>
          <a:p>
            <a:pPr algn="ctr"/>
            <a:r>
              <a:rPr lang="en-GB" sz="3600" b="1">
                <a:solidFill>
                  <a:schemeClr val="tx2"/>
                </a:solidFill>
                <a:latin typeface="+mj-lt"/>
              </a:rPr>
              <a:t>95</a:t>
            </a:r>
          </a:p>
        </p:txBody>
      </p:sp>
      <p:sp>
        <p:nvSpPr>
          <p:cNvPr id="33" name="textruta 32">
            <a:extLst>
              <a:ext uri="{FF2B5EF4-FFF2-40B4-BE49-F238E27FC236}">
                <a16:creationId xmlns:a16="http://schemas.microsoft.com/office/drawing/2014/main" id="{432B6DC3-DBED-B705-D864-DE94EBC32668}"/>
              </a:ext>
            </a:extLst>
          </p:cNvPr>
          <p:cNvSpPr txBox="1"/>
          <p:nvPr/>
        </p:nvSpPr>
        <p:spPr>
          <a:xfrm>
            <a:off x="5737098" y="5593989"/>
            <a:ext cx="761747" cy="276999"/>
          </a:xfrm>
          <a:prstGeom prst="rect">
            <a:avLst/>
          </a:prstGeom>
          <a:noFill/>
        </p:spPr>
        <p:txBody>
          <a:bodyPr wrap="none" rtlCol="0" anchor="t">
            <a:spAutoFit/>
          </a:bodyPr>
          <a:lstStyle/>
          <a:p>
            <a:pPr algn="ctr"/>
            <a:r>
              <a:rPr lang="en-GB" sz="1200" err="1">
                <a:solidFill>
                  <a:schemeClr val="tx2"/>
                </a:solidFill>
              </a:rPr>
              <a:t>i</a:t>
            </a:r>
            <a:r>
              <a:rPr lang="en-GB" sz="1200">
                <a:solidFill>
                  <a:schemeClr val="tx2"/>
                </a:solidFill>
              </a:rPr>
              <a:t> </a:t>
            </a:r>
            <a:r>
              <a:rPr lang="en-GB" sz="1200" err="1">
                <a:solidFill>
                  <a:schemeClr val="tx2"/>
                </a:solidFill>
              </a:rPr>
              <a:t>världen</a:t>
            </a:r>
            <a:endParaRPr lang="en-GB" sz="1200">
              <a:solidFill>
                <a:schemeClr val="tx2"/>
              </a:solidFill>
            </a:endParaRPr>
          </a:p>
        </p:txBody>
      </p:sp>
      <p:pic>
        <p:nvPicPr>
          <p:cNvPr id="36" name="Picture 23">
            <a:extLst>
              <a:ext uri="{FF2B5EF4-FFF2-40B4-BE49-F238E27FC236}">
                <a16:creationId xmlns:a16="http://schemas.microsoft.com/office/drawing/2014/main" id="{10C993DA-3D04-BCFB-9921-AC37CD5C462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289213" y="2292180"/>
            <a:ext cx="1361159" cy="566869"/>
          </a:xfrm>
          <a:prstGeom prst="rect">
            <a:avLst/>
          </a:prstGeom>
        </p:spPr>
      </p:pic>
      <p:sp>
        <p:nvSpPr>
          <p:cNvPr id="37" name="textruta 36">
            <a:extLst>
              <a:ext uri="{FF2B5EF4-FFF2-40B4-BE49-F238E27FC236}">
                <a16:creationId xmlns:a16="http://schemas.microsoft.com/office/drawing/2014/main" id="{3947070C-88C5-BDE9-EE7D-7BCD905618F3}"/>
              </a:ext>
            </a:extLst>
          </p:cNvPr>
          <p:cNvSpPr txBox="1"/>
          <p:nvPr/>
        </p:nvSpPr>
        <p:spPr>
          <a:xfrm>
            <a:off x="2074621" y="6006196"/>
            <a:ext cx="393057" cy="200055"/>
          </a:xfrm>
          <a:prstGeom prst="rect">
            <a:avLst/>
          </a:prstGeom>
          <a:noFill/>
        </p:spPr>
        <p:txBody>
          <a:bodyPr wrap="none" rtlCol="0" anchor="t">
            <a:spAutoFit/>
          </a:bodyPr>
          <a:lstStyle/>
          <a:p>
            <a:pPr algn="ctr"/>
            <a:r>
              <a:rPr lang="en-GB" sz="700">
                <a:solidFill>
                  <a:schemeClr val="accent2"/>
                </a:solidFill>
              </a:rPr>
              <a:t>2025</a:t>
            </a:r>
          </a:p>
        </p:txBody>
      </p:sp>
      <p:sp>
        <p:nvSpPr>
          <p:cNvPr id="38" name="textruta 37">
            <a:extLst>
              <a:ext uri="{FF2B5EF4-FFF2-40B4-BE49-F238E27FC236}">
                <a16:creationId xmlns:a16="http://schemas.microsoft.com/office/drawing/2014/main" id="{E13E8600-2BE6-318F-5B63-F12CFBE92ABD}"/>
              </a:ext>
            </a:extLst>
          </p:cNvPr>
          <p:cNvSpPr txBox="1"/>
          <p:nvPr/>
        </p:nvSpPr>
        <p:spPr>
          <a:xfrm>
            <a:off x="9556791" y="5979439"/>
            <a:ext cx="397866" cy="200055"/>
          </a:xfrm>
          <a:prstGeom prst="rect">
            <a:avLst/>
          </a:prstGeom>
          <a:noFill/>
        </p:spPr>
        <p:txBody>
          <a:bodyPr wrap="none" rtlCol="0" anchor="t">
            <a:spAutoFit/>
          </a:bodyPr>
          <a:lstStyle/>
          <a:p>
            <a:pPr algn="ctr"/>
            <a:r>
              <a:rPr lang="en-GB" sz="700">
                <a:solidFill>
                  <a:schemeClr val="accent2"/>
                </a:solidFill>
              </a:rPr>
              <a:t>2024</a:t>
            </a:r>
          </a:p>
        </p:txBody>
      </p:sp>
      <p:sp>
        <p:nvSpPr>
          <p:cNvPr id="39" name="textruta 38">
            <a:extLst>
              <a:ext uri="{FF2B5EF4-FFF2-40B4-BE49-F238E27FC236}">
                <a16:creationId xmlns:a16="http://schemas.microsoft.com/office/drawing/2014/main" id="{412BCC07-2DCF-7E7F-A5BB-8FD8DDE3A36A}"/>
              </a:ext>
            </a:extLst>
          </p:cNvPr>
          <p:cNvSpPr txBox="1"/>
          <p:nvPr/>
        </p:nvSpPr>
        <p:spPr>
          <a:xfrm>
            <a:off x="5894810" y="5979439"/>
            <a:ext cx="393057" cy="200055"/>
          </a:xfrm>
          <a:prstGeom prst="rect">
            <a:avLst/>
          </a:prstGeom>
          <a:noFill/>
        </p:spPr>
        <p:txBody>
          <a:bodyPr wrap="none" rtlCol="0" anchor="t">
            <a:spAutoFit/>
          </a:bodyPr>
          <a:lstStyle/>
          <a:p>
            <a:pPr algn="ctr"/>
            <a:r>
              <a:rPr lang="en-GB" sz="700">
                <a:solidFill>
                  <a:schemeClr val="accent2"/>
                </a:solidFill>
              </a:rPr>
              <a:t>2025</a:t>
            </a:r>
          </a:p>
        </p:txBody>
      </p:sp>
      <p:pic>
        <p:nvPicPr>
          <p:cNvPr id="40" name="Picture 2" descr="Rankings, accreditations and evaluations | University of Vaasa">
            <a:extLst>
              <a:ext uri="{FF2B5EF4-FFF2-40B4-BE49-F238E27FC236}">
                <a16:creationId xmlns:a16="http://schemas.microsoft.com/office/drawing/2014/main" id="{68C6926A-A7E5-037E-B068-B9AEF76363C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1301" y="2302799"/>
            <a:ext cx="1573715" cy="50111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QS World University Rankings: Sustainability 2023">
            <a:extLst>
              <a:ext uri="{FF2B5EF4-FFF2-40B4-BE49-F238E27FC236}">
                <a16:creationId xmlns:a16="http://schemas.microsoft.com/office/drawing/2014/main" id="{47D45BBC-72FA-D5AB-E59C-E887906F9B4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9710" y="2038110"/>
            <a:ext cx="2022881" cy="1061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450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D732E92-D992-2E18-4370-0F4E7A3E9870}"/>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2FE4974-33FD-8C6C-6350-3E3E87C0BD40}"/>
              </a:ext>
            </a:extLst>
          </p:cNvPr>
          <p:cNvCxnSpPr>
            <a:cxnSpLocks/>
          </p:cNvCxnSpPr>
          <p:nvPr/>
        </p:nvCxnSpPr>
        <p:spPr>
          <a:xfrm>
            <a:off x="1180736" y="5958073"/>
            <a:ext cx="10306974"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3DD8CA17-7E7D-2744-BE01-168B61BB23D3}"/>
              </a:ext>
            </a:extLst>
          </p:cNvPr>
          <p:cNvSpPr/>
          <p:nvPr/>
        </p:nvSpPr>
        <p:spPr>
          <a:xfrm>
            <a:off x="2103607" y="5876538"/>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1A10A63-89E4-67D8-9791-BBBBADD5C35C}"/>
              </a:ext>
            </a:extLst>
          </p:cNvPr>
          <p:cNvSpPr/>
          <p:nvPr/>
        </p:nvSpPr>
        <p:spPr>
          <a:xfrm>
            <a:off x="4228181" y="5858680"/>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B480C2B-FDAE-C95E-9732-BCD06FCC2E8B}"/>
              </a:ext>
            </a:extLst>
          </p:cNvPr>
          <p:cNvSpPr/>
          <p:nvPr/>
        </p:nvSpPr>
        <p:spPr>
          <a:xfrm>
            <a:off x="8333217" y="5864395"/>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212973A-68CC-CAD3-72EF-E656326F55D2}"/>
              </a:ext>
            </a:extLst>
          </p:cNvPr>
          <p:cNvSpPr/>
          <p:nvPr/>
        </p:nvSpPr>
        <p:spPr>
          <a:xfrm>
            <a:off x="10456759" y="5855822"/>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9964E128-E866-F38C-1605-908CD44F36CF}"/>
              </a:ext>
            </a:extLst>
          </p:cNvPr>
          <p:cNvCxnSpPr>
            <a:cxnSpLocks/>
          </p:cNvCxnSpPr>
          <p:nvPr/>
        </p:nvCxnSpPr>
        <p:spPr>
          <a:xfrm>
            <a:off x="2190465" y="5296336"/>
            <a:ext cx="10213" cy="5916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B55A9D-5568-7573-D02C-865461F338A3}"/>
              </a:ext>
            </a:extLst>
          </p:cNvPr>
          <p:cNvCxnSpPr>
            <a:cxnSpLocks/>
            <a:endCxn id="13" idx="0"/>
          </p:cNvCxnSpPr>
          <p:nvPr/>
        </p:nvCxnSpPr>
        <p:spPr>
          <a:xfrm>
            <a:off x="4317516" y="5074297"/>
            <a:ext cx="10057" cy="7843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AD16ECC-7C29-BFC9-53F7-7094706C5467}"/>
              </a:ext>
            </a:extLst>
          </p:cNvPr>
          <p:cNvCxnSpPr>
            <a:cxnSpLocks/>
          </p:cNvCxnSpPr>
          <p:nvPr/>
        </p:nvCxnSpPr>
        <p:spPr>
          <a:xfrm>
            <a:off x="8429255" y="4966094"/>
            <a:ext cx="0" cy="9328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AC6E0D-EFEB-2D53-4799-6C194FBEA395}"/>
              </a:ext>
            </a:extLst>
          </p:cNvPr>
          <p:cNvCxnSpPr>
            <a:cxnSpLocks/>
          </p:cNvCxnSpPr>
          <p:nvPr/>
        </p:nvCxnSpPr>
        <p:spPr>
          <a:xfrm>
            <a:off x="10546094" y="5232118"/>
            <a:ext cx="11089" cy="6667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EB3944A7-69BF-0EF9-1314-A8AC9BF39F68}"/>
              </a:ext>
            </a:extLst>
          </p:cNvPr>
          <p:cNvSpPr/>
          <p:nvPr/>
        </p:nvSpPr>
        <p:spPr>
          <a:xfrm>
            <a:off x="1736426" y="4393465"/>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C474BDB-A6DE-85D3-4E42-48B880BC493A}"/>
              </a:ext>
            </a:extLst>
          </p:cNvPr>
          <p:cNvSpPr/>
          <p:nvPr/>
        </p:nvSpPr>
        <p:spPr>
          <a:xfrm>
            <a:off x="6280699" y="5861538"/>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17313390-2B21-BE1F-A983-8C8C6D07482A}"/>
              </a:ext>
            </a:extLst>
          </p:cNvPr>
          <p:cNvCxnSpPr>
            <a:cxnSpLocks/>
          </p:cNvCxnSpPr>
          <p:nvPr/>
        </p:nvCxnSpPr>
        <p:spPr>
          <a:xfrm>
            <a:off x="6376737" y="5353037"/>
            <a:ext cx="0" cy="5371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CC21DC0-CC92-FD8E-968B-F3B2819E6E08}"/>
              </a:ext>
            </a:extLst>
          </p:cNvPr>
          <p:cNvSpPr txBox="1"/>
          <p:nvPr/>
        </p:nvSpPr>
        <p:spPr>
          <a:xfrm>
            <a:off x="1811698" y="6183255"/>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2015</a:t>
            </a:r>
          </a:p>
        </p:txBody>
      </p:sp>
      <p:sp>
        <p:nvSpPr>
          <p:cNvPr id="36" name="TextBox 35">
            <a:extLst>
              <a:ext uri="{FF2B5EF4-FFF2-40B4-BE49-F238E27FC236}">
                <a16:creationId xmlns:a16="http://schemas.microsoft.com/office/drawing/2014/main" id="{867B54EB-6462-DB59-0DFB-79FFEF8AC539}"/>
              </a:ext>
            </a:extLst>
          </p:cNvPr>
          <p:cNvSpPr txBox="1"/>
          <p:nvPr/>
        </p:nvSpPr>
        <p:spPr>
          <a:xfrm>
            <a:off x="10165884" y="6183255"/>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2025</a:t>
            </a:r>
          </a:p>
        </p:txBody>
      </p:sp>
      <p:sp>
        <p:nvSpPr>
          <p:cNvPr id="37" name="TextBox 36">
            <a:extLst>
              <a:ext uri="{FF2B5EF4-FFF2-40B4-BE49-F238E27FC236}">
                <a16:creationId xmlns:a16="http://schemas.microsoft.com/office/drawing/2014/main" id="{EBD25CFA-406D-3B52-B02F-480CDB8CDB65}"/>
              </a:ext>
            </a:extLst>
          </p:cNvPr>
          <p:cNvSpPr txBox="1"/>
          <p:nvPr/>
        </p:nvSpPr>
        <p:spPr>
          <a:xfrm>
            <a:off x="3934961" y="6183652"/>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2019</a:t>
            </a:r>
          </a:p>
        </p:txBody>
      </p:sp>
      <p:sp>
        <p:nvSpPr>
          <p:cNvPr id="38" name="TextBox 37">
            <a:extLst>
              <a:ext uri="{FF2B5EF4-FFF2-40B4-BE49-F238E27FC236}">
                <a16:creationId xmlns:a16="http://schemas.microsoft.com/office/drawing/2014/main" id="{741235E1-FA38-E38B-B066-417298879A3E}"/>
              </a:ext>
            </a:extLst>
          </p:cNvPr>
          <p:cNvSpPr txBox="1"/>
          <p:nvPr/>
        </p:nvSpPr>
        <p:spPr>
          <a:xfrm>
            <a:off x="5988790" y="6204142"/>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2021</a:t>
            </a:r>
          </a:p>
        </p:txBody>
      </p:sp>
      <p:sp>
        <p:nvSpPr>
          <p:cNvPr id="39" name="TextBox 38">
            <a:extLst>
              <a:ext uri="{FF2B5EF4-FFF2-40B4-BE49-F238E27FC236}">
                <a16:creationId xmlns:a16="http://schemas.microsoft.com/office/drawing/2014/main" id="{3ADAB9E5-39F7-DD26-BDF4-713B957AA079}"/>
              </a:ext>
            </a:extLst>
          </p:cNvPr>
          <p:cNvSpPr txBox="1"/>
          <p:nvPr/>
        </p:nvSpPr>
        <p:spPr>
          <a:xfrm>
            <a:off x="8041308" y="6192327"/>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2023</a:t>
            </a:r>
          </a:p>
        </p:txBody>
      </p:sp>
      <p:sp>
        <p:nvSpPr>
          <p:cNvPr id="43" name="TextBox 42">
            <a:extLst>
              <a:ext uri="{FF2B5EF4-FFF2-40B4-BE49-F238E27FC236}">
                <a16:creationId xmlns:a16="http://schemas.microsoft.com/office/drawing/2014/main" id="{631E72E3-BB14-9E79-51E4-5B7A4B424EE6}"/>
              </a:ext>
            </a:extLst>
          </p:cNvPr>
          <p:cNvSpPr txBox="1"/>
          <p:nvPr/>
        </p:nvSpPr>
        <p:spPr>
          <a:xfrm>
            <a:off x="1634092" y="4612632"/>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155</a:t>
            </a:r>
          </a:p>
        </p:txBody>
      </p:sp>
      <p:sp>
        <p:nvSpPr>
          <p:cNvPr id="44" name="Oval 43">
            <a:extLst>
              <a:ext uri="{FF2B5EF4-FFF2-40B4-BE49-F238E27FC236}">
                <a16:creationId xmlns:a16="http://schemas.microsoft.com/office/drawing/2014/main" id="{C6A29FB1-8D8D-0E60-E97E-08941DD22EAA}"/>
              </a:ext>
            </a:extLst>
          </p:cNvPr>
          <p:cNvSpPr/>
          <p:nvPr/>
        </p:nvSpPr>
        <p:spPr>
          <a:xfrm>
            <a:off x="3860179" y="4182409"/>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7DCE5C1-E47E-B0E6-B4CE-E5F360A2BDAD}"/>
              </a:ext>
            </a:extLst>
          </p:cNvPr>
          <p:cNvSpPr txBox="1"/>
          <p:nvPr/>
        </p:nvSpPr>
        <p:spPr>
          <a:xfrm>
            <a:off x="3756725" y="4413849"/>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187</a:t>
            </a:r>
          </a:p>
        </p:txBody>
      </p:sp>
      <p:sp>
        <p:nvSpPr>
          <p:cNvPr id="46" name="Oval 45">
            <a:extLst>
              <a:ext uri="{FF2B5EF4-FFF2-40B4-BE49-F238E27FC236}">
                <a16:creationId xmlns:a16="http://schemas.microsoft.com/office/drawing/2014/main" id="{3A34310F-41DC-D9BE-465F-E7EF62C36C4E}"/>
              </a:ext>
            </a:extLst>
          </p:cNvPr>
          <p:cNvSpPr/>
          <p:nvPr/>
        </p:nvSpPr>
        <p:spPr>
          <a:xfrm>
            <a:off x="5922799" y="4450522"/>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724FBF1-FE4A-BD42-D814-A96AF4A55FAD}"/>
              </a:ext>
            </a:extLst>
          </p:cNvPr>
          <p:cNvSpPr txBox="1"/>
          <p:nvPr/>
        </p:nvSpPr>
        <p:spPr>
          <a:xfrm>
            <a:off x="5829231" y="4718047"/>
            <a:ext cx="1106907" cy="338554"/>
          </a:xfrm>
          <a:prstGeom prst="rect">
            <a:avLst/>
          </a:prstGeom>
          <a:noFill/>
        </p:spPr>
        <p:txBody>
          <a:bodyPr wrap="square" rtlCol="0">
            <a:spAutoFit/>
          </a:bodyPr>
          <a:lstStyle/>
          <a:p>
            <a:pPr algn="ctr"/>
            <a:r>
              <a:rPr lang="sv-SE" sz="1600">
                <a:solidFill>
                  <a:schemeClr val="bg1"/>
                </a:solidFill>
                <a:latin typeface="Figtree ExtraBold" pitchFamily="2" charset="0"/>
              </a:rPr>
              <a:t>201-250</a:t>
            </a:r>
          </a:p>
        </p:txBody>
      </p:sp>
      <p:sp>
        <p:nvSpPr>
          <p:cNvPr id="48" name="Oval 47">
            <a:extLst>
              <a:ext uri="{FF2B5EF4-FFF2-40B4-BE49-F238E27FC236}">
                <a16:creationId xmlns:a16="http://schemas.microsoft.com/office/drawing/2014/main" id="{A1B04F95-AA36-44B4-7916-7102AE4C7BC4}"/>
              </a:ext>
            </a:extLst>
          </p:cNvPr>
          <p:cNvSpPr/>
          <p:nvPr/>
        </p:nvSpPr>
        <p:spPr>
          <a:xfrm>
            <a:off x="7967377" y="4073053"/>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9269117E-480A-83D0-21F5-E7C5D4F04D44}"/>
              </a:ext>
            </a:extLst>
          </p:cNvPr>
          <p:cNvSpPr txBox="1"/>
          <p:nvPr/>
        </p:nvSpPr>
        <p:spPr>
          <a:xfrm>
            <a:off x="7842158" y="4314409"/>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155</a:t>
            </a:r>
          </a:p>
        </p:txBody>
      </p:sp>
      <p:sp>
        <p:nvSpPr>
          <p:cNvPr id="51" name="Oval 50">
            <a:extLst>
              <a:ext uri="{FF2B5EF4-FFF2-40B4-BE49-F238E27FC236}">
                <a16:creationId xmlns:a16="http://schemas.microsoft.com/office/drawing/2014/main" id="{8D58D8ED-9EF3-BA24-B74F-2202490181A9}"/>
              </a:ext>
            </a:extLst>
          </p:cNvPr>
          <p:cNvSpPr/>
          <p:nvPr/>
        </p:nvSpPr>
        <p:spPr>
          <a:xfrm>
            <a:off x="10104971" y="4332118"/>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DEAD23B2-4D67-E2C7-D7D7-A21FAD984A46}"/>
              </a:ext>
            </a:extLst>
          </p:cNvPr>
          <p:cNvSpPr txBox="1"/>
          <p:nvPr/>
        </p:nvSpPr>
        <p:spPr>
          <a:xfrm>
            <a:off x="9992639" y="4546156"/>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95</a:t>
            </a:r>
          </a:p>
        </p:txBody>
      </p:sp>
      <p:cxnSp>
        <p:nvCxnSpPr>
          <p:cNvPr id="66" name="Straight Connector 65">
            <a:extLst>
              <a:ext uri="{FF2B5EF4-FFF2-40B4-BE49-F238E27FC236}">
                <a16:creationId xmlns:a16="http://schemas.microsoft.com/office/drawing/2014/main" id="{3481E307-946E-312B-B46C-BB4CD5A83BDC}"/>
              </a:ext>
            </a:extLst>
          </p:cNvPr>
          <p:cNvCxnSpPr>
            <a:cxnSpLocks/>
          </p:cNvCxnSpPr>
          <p:nvPr/>
        </p:nvCxnSpPr>
        <p:spPr>
          <a:xfrm>
            <a:off x="1180736" y="3172034"/>
            <a:ext cx="10306974"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56C8C776-CE3C-E6B2-306F-F956FBEDC816}"/>
              </a:ext>
            </a:extLst>
          </p:cNvPr>
          <p:cNvSpPr/>
          <p:nvPr/>
        </p:nvSpPr>
        <p:spPr>
          <a:xfrm>
            <a:off x="2103607" y="3090499"/>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853185F0-E8F8-A06F-1A6C-53A564D46B30}"/>
              </a:ext>
            </a:extLst>
          </p:cNvPr>
          <p:cNvSpPr/>
          <p:nvPr/>
        </p:nvSpPr>
        <p:spPr>
          <a:xfrm>
            <a:off x="4228181" y="3072641"/>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8894EE3-0631-45FF-A996-5E1685E46F8D}"/>
              </a:ext>
            </a:extLst>
          </p:cNvPr>
          <p:cNvSpPr/>
          <p:nvPr/>
        </p:nvSpPr>
        <p:spPr>
          <a:xfrm>
            <a:off x="8333217" y="3078356"/>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8105707A-F0D0-E063-90DF-6B1E8E9FF2BA}"/>
              </a:ext>
            </a:extLst>
          </p:cNvPr>
          <p:cNvSpPr/>
          <p:nvPr/>
        </p:nvSpPr>
        <p:spPr>
          <a:xfrm>
            <a:off x="10456759" y="3069783"/>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E13AD2D5-FED3-AFE2-A853-FB6F665CE368}"/>
              </a:ext>
            </a:extLst>
          </p:cNvPr>
          <p:cNvCxnSpPr>
            <a:cxnSpLocks/>
          </p:cNvCxnSpPr>
          <p:nvPr/>
        </p:nvCxnSpPr>
        <p:spPr>
          <a:xfrm>
            <a:off x="2190465" y="2510297"/>
            <a:ext cx="10213" cy="5916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985BD2F-60B1-A358-53F5-A0ACEA67CAAA}"/>
              </a:ext>
            </a:extLst>
          </p:cNvPr>
          <p:cNvCxnSpPr>
            <a:cxnSpLocks/>
            <a:endCxn id="68" idx="0"/>
          </p:cNvCxnSpPr>
          <p:nvPr/>
        </p:nvCxnSpPr>
        <p:spPr>
          <a:xfrm>
            <a:off x="4317516" y="2288258"/>
            <a:ext cx="10057" cy="7843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EC4F95A-CE67-9339-9F22-5681E52E980C}"/>
              </a:ext>
            </a:extLst>
          </p:cNvPr>
          <p:cNvCxnSpPr>
            <a:cxnSpLocks/>
          </p:cNvCxnSpPr>
          <p:nvPr/>
        </p:nvCxnSpPr>
        <p:spPr>
          <a:xfrm>
            <a:off x="8429255" y="2180055"/>
            <a:ext cx="0" cy="9328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8FB9D64-1588-AF41-5F6D-90C5184725C5}"/>
              </a:ext>
            </a:extLst>
          </p:cNvPr>
          <p:cNvCxnSpPr>
            <a:cxnSpLocks/>
          </p:cNvCxnSpPr>
          <p:nvPr/>
        </p:nvCxnSpPr>
        <p:spPr>
          <a:xfrm>
            <a:off x="10546094" y="2446079"/>
            <a:ext cx="11089" cy="6667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BE6FFE5C-7497-8CF4-98FB-F2A585DBCC88}"/>
              </a:ext>
            </a:extLst>
          </p:cNvPr>
          <p:cNvSpPr/>
          <p:nvPr/>
        </p:nvSpPr>
        <p:spPr>
          <a:xfrm>
            <a:off x="1736426" y="1607426"/>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3E4DD909-0DC3-BB31-68BB-C4A70D640FDF}"/>
              </a:ext>
            </a:extLst>
          </p:cNvPr>
          <p:cNvSpPr/>
          <p:nvPr/>
        </p:nvSpPr>
        <p:spPr>
          <a:xfrm>
            <a:off x="6280699" y="3075499"/>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FB8A02DB-121B-6F60-D856-CD9CD79D8828}"/>
              </a:ext>
            </a:extLst>
          </p:cNvPr>
          <p:cNvCxnSpPr>
            <a:cxnSpLocks/>
          </p:cNvCxnSpPr>
          <p:nvPr/>
        </p:nvCxnSpPr>
        <p:spPr>
          <a:xfrm>
            <a:off x="6376737" y="2566998"/>
            <a:ext cx="0" cy="5371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F93AEE24-E3DF-45EB-9D3B-345F12CFD281}"/>
              </a:ext>
            </a:extLst>
          </p:cNvPr>
          <p:cNvSpPr txBox="1"/>
          <p:nvPr/>
        </p:nvSpPr>
        <p:spPr>
          <a:xfrm>
            <a:off x="1811698" y="3397216"/>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2015</a:t>
            </a:r>
          </a:p>
        </p:txBody>
      </p:sp>
      <p:sp>
        <p:nvSpPr>
          <p:cNvPr id="79" name="TextBox 78">
            <a:extLst>
              <a:ext uri="{FF2B5EF4-FFF2-40B4-BE49-F238E27FC236}">
                <a16:creationId xmlns:a16="http://schemas.microsoft.com/office/drawing/2014/main" id="{1DF8BFBC-CE19-3116-CF19-AAB0ACBA58D9}"/>
              </a:ext>
            </a:extLst>
          </p:cNvPr>
          <p:cNvSpPr txBox="1"/>
          <p:nvPr/>
        </p:nvSpPr>
        <p:spPr>
          <a:xfrm>
            <a:off x="10165884" y="3397216"/>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2025</a:t>
            </a:r>
          </a:p>
        </p:txBody>
      </p:sp>
      <p:sp>
        <p:nvSpPr>
          <p:cNvPr id="80" name="TextBox 79">
            <a:extLst>
              <a:ext uri="{FF2B5EF4-FFF2-40B4-BE49-F238E27FC236}">
                <a16:creationId xmlns:a16="http://schemas.microsoft.com/office/drawing/2014/main" id="{10536EFF-3AA0-0D96-39FE-05D5270AD88C}"/>
              </a:ext>
            </a:extLst>
          </p:cNvPr>
          <p:cNvSpPr txBox="1"/>
          <p:nvPr/>
        </p:nvSpPr>
        <p:spPr>
          <a:xfrm>
            <a:off x="3934961" y="3397613"/>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2019</a:t>
            </a:r>
          </a:p>
        </p:txBody>
      </p:sp>
      <p:sp>
        <p:nvSpPr>
          <p:cNvPr id="81" name="TextBox 80">
            <a:extLst>
              <a:ext uri="{FF2B5EF4-FFF2-40B4-BE49-F238E27FC236}">
                <a16:creationId xmlns:a16="http://schemas.microsoft.com/office/drawing/2014/main" id="{2E833F7E-5F74-F65E-57F5-EEE469654344}"/>
              </a:ext>
            </a:extLst>
          </p:cNvPr>
          <p:cNvSpPr txBox="1"/>
          <p:nvPr/>
        </p:nvSpPr>
        <p:spPr>
          <a:xfrm>
            <a:off x="5988790" y="3418103"/>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2021</a:t>
            </a:r>
          </a:p>
        </p:txBody>
      </p:sp>
      <p:sp>
        <p:nvSpPr>
          <p:cNvPr id="82" name="TextBox 81">
            <a:extLst>
              <a:ext uri="{FF2B5EF4-FFF2-40B4-BE49-F238E27FC236}">
                <a16:creationId xmlns:a16="http://schemas.microsoft.com/office/drawing/2014/main" id="{749D1016-6B29-EBB1-084E-62F60F0E0FCB}"/>
              </a:ext>
            </a:extLst>
          </p:cNvPr>
          <p:cNvSpPr txBox="1"/>
          <p:nvPr/>
        </p:nvSpPr>
        <p:spPr>
          <a:xfrm>
            <a:off x="8041308" y="3406288"/>
            <a:ext cx="800356" cy="338554"/>
          </a:xfrm>
          <a:prstGeom prst="rect">
            <a:avLst/>
          </a:prstGeom>
          <a:noFill/>
        </p:spPr>
        <p:txBody>
          <a:bodyPr wrap="square" rtlCol="0">
            <a:spAutoFit/>
          </a:bodyPr>
          <a:lstStyle/>
          <a:p>
            <a:pPr algn="ctr"/>
            <a:r>
              <a:rPr lang="sv-SE" sz="1600">
                <a:solidFill>
                  <a:schemeClr val="accent1"/>
                </a:solidFill>
                <a:latin typeface="Figtree Light ExtraBold" pitchFamily="2" charset="0"/>
              </a:rPr>
              <a:t>2023</a:t>
            </a:r>
          </a:p>
        </p:txBody>
      </p:sp>
      <p:sp>
        <p:nvSpPr>
          <p:cNvPr id="83" name="TextBox 82">
            <a:extLst>
              <a:ext uri="{FF2B5EF4-FFF2-40B4-BE49-F238E27FC236}">
                <a16:creationId xmlns:a16="http://schemas.microsoft.com/office/drawing/2014/main" id="{97E025FC-5FB8-7FFF-0D0D-5CE7430BA4CD}"/>
              </a:ext>
            </a:extLst>
          </p:cNvPr>
          <p:cNvSpPr txBox="1"/>
          <p:nvPr/>
        </p:nvSpPr>
        <p:spPr>
          <a:xfrm>
            <a:off x="1634092" y="1826593"/>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110</a:t>
            </a:r>
          </a:p>
        </p:txBody>
      </p:sp>
      <p:sp>
        <p:nvSpPr>
          <p:cNvPr id="84" name="Oval 83">
            <a:extLst>
              <a:ext uri="{FF2B5EF4-FFF2-40B4-BE49-F238E27FC236}">
                <a16:creationId xmlns:a16="http://schemas.microsoft.com/office/drawing/2014/main" id="{0DF5C384-87C4-964A-8241-EEFD5A22D315}"/>
              </a:ext>
            </a:extLst>
          </p:cNvPr>
          <p:cNvSpPr/>
          <p:nvPr/>
        </p:nvSpPr>
        <p:spPr>
          <a:xfrm>
            <a:off x="3860179" y="1396370"/>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67F097FD-0479-9061-DE5D-0C079A62F6D2}"/>
              </a:ext>
            </a:extLst>
          </p:cNvPr>
          <p:cNvSpPr txBox="1"/>
          <p:nvPr/>
        </p:nvSpPr>
        <p:spPr>
          <a:xfrm>
            <a:off x="3756725" y="1627810"/>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104</a:t>
            </a:r>
          </a:p>
        </p:txBody>
      </p:sp>
      <p:sp>
        <p:nvSpPr>
          <p:cNvPr id="86" name="Oval 85">
            <a:extLst>
              <a:ext uri="{FF2B5EF4-FFF2-40B4-BE49-F238E27FC236}">
                <a16:creationId xmlns:a16="http://schemas.microsoft.com/office/drawing/2014/main" id="{365C058C-B2E5-D123-C308-10A07A7F3FC9}"/>
              </a:ext>
            </a:extLst>
          </p:cNvPr>
          <p:cNvSpPr/>
          <p:nvPr/>
        </p:nvSpPr>
        <p:spPr>
          <a:xfrm>
            <a:off x="5922799" y="1664483"/>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40079FF4-AECE-01CC-BE20-049203F55C40}"/>
              </a:ext>
            </a:extLst>
          </p:cNvPr>
          <p:cNvSpPr/>
          <p:nvPr/>
        </p:nvSpPr>
        <p:spPr>
          <a:xfrm>
            <a:off x="7976255" y="1287014"/>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97F84CF1-1F88-C1E6-3E64-9C7EFE34613E}"/>
              </a:ext>
            </a:extLst>
          </p:cNvPr>
          <p:cNvSpPr txBox="1"/>
          <p:nvPr/>
        </p:nvSpPr>
        <p:spPr>
          <a:xfrm>
            <a:off x="7872448" y="1501923"/>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89</a:t>
            </a:r>
          </a:p>
        </p:txBody>
      </p:sp>
      <p:sp>
        <p:nvSpPr>
          <p:cNvPr id="90" name="Oval 89">
            <a:extLst>
              <a:ext uri="{FF2B5EF4-FFF2-40B4-BE49-F238E27FC236}">
                <a16:creationId xmlns:a16="http://schemas.microsoft.com/office/drawing/2014/main" id="{0BA97CB7-3696-19DE-B945-E123D01C49A9}"/>
              </a:ext>
            </a:extLst>
          </p:cNvPr>
          <p:cNvSpPr/>
          <p:nvPr/>
        </p:nvSpPr>
        <p:spPr>
          <a:xfrm>
            <a:off x="10096093" y="1546079"/>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DFED4502-85D0-992D-C823-67932D837EEC}"/>
              </a:ext>
            </a:extLst>
          </p:cNvPr>
          <p:cNvSpPr txBox="1"/>
          <p:nvPr/>
        </p:nvSpPr>
        <p:spPr>
          <a:xfrm>
            <a:off x="9992639" y="1760117"/>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74</a:t>
            </a:r>
          </a:p>
        </p:txBody>
      </p:sp>
      <p:sp>
        <p:nvSpPr>
          <p:cNvPr id="94" name="Rubrik 1">
            <a:extLst>
              <a:ext uri="{FF2B5EF4-FFF2-40B4-BE49-F238E27FC236}">
                <a16:creationId xmlns:a16="http://schemas.microsoft.com/office/drawing/2014/main" id="{F47A590E-27EE-C570-C935-48C77C5B532C}"/>
              </a:ext>
            </a:extLst>
          </p:cNvPr>
          <p:cNvSpPr txBox="1">
            <a:spLocks/>
          </p:cNvSpPr>
          <p:nvPr/>
        </p:nvSpPr>
        <p:spPr>
          <a:xfrm>
            <a:off x="1101600" y="266400"/>
            <a:ext cx="9148135"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GB"/>
              <a:t>Ranking </a:t>
            </a:r>
            <a:r>
              <a:rPr lang="en-GB" err="1"/>
              <a:t>utveckling</a:t>
            </a:r>
            <a:endParaRPr lang="en-GB"/>
          </a:p>
        </p:txBody>
      </p:sp>
      <p:sp>
        <p:nvSpPr>
          <p:cNvPr id="96" name="Oval 95">
            <a:extLst>
              <a:ext uri="{FF2B5EF4-FFF2-40B4-BE49-F238E27FC236}">
                <a16:creationId xmlns:a16="http://schemas.microsoft.com/office/drawing/2014/main" id="{9CAFB296-2868-ED2E-C1D3-87C6AFE06691}"/>
              </a:ext>
            </a:extLst>
          </p:cNvPr>
          <p:cNvSpPr/>
          <p:nvPr/>
        </p:nvSpPr>
        <p:spPr>
          <a:xfrm>
            <a:off x="305688" y="2101282"/>
            <a:ext cx="1188000" cy="1188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Oval 96">
            <a:extLst>
              <a:ext uri="{FF2B5EF4-FFF2-40B4-BE49-F238E27FC236}">
                <a16:creationId xmlns:a16="http://schemas.microsoft.com/office/drawing/2014/main" id="{E02E0542-53B0-D3AD-5E36-D7E20C90C3D2}"/>
              </a:ext>
            </a:extLst>
          </p:cNvPr>
          <p:cNvSpPr/>
          <p:nvPr/>
        </p:nvSpPr>
        <p:spPr>
          <a:xfrm>
            <a:off x="302412" y="4875178"/>
            <a:ext cx="1188000" cy="1188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8" name="Picture 23">
            <a:extLst>
              <a:ext uri="{FF2B5EF4-FFF2-40B4-BE49-F238E27FC236}">
                <a16:creationId xmlns:a16="http://schemas.microsoft.com/office/drawing/2014/main" id="{94191EA7-FFE0-D35E-2B66-3E4861C9CBD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29227" y="5262958"/>
            <a:ext cx="890857" cy="371007"/>
          </a:xfrm>
          <a:prstGeom prst="rect">
            <a:avLst/>
          </a:prstGeom>
        </p:spPr>
      </p:pic>
      <p:pic>
        <p:nvPicPr>
          <p:cNvPr id="99" name="Picture 4" descr="QS World University Rankings: Sustainability 2023">
            <a:extLst>
              <a:ext uri="{FF2B5EF4-FFF2-40B4-BE49-F238E27FC236}">
                <a16:creationId xmlns:a16="http://schemas.microsoft.com/office/drawing/2014/main" id="{B05ABD7C-1E9F-A6FB-25D8-5191B27006F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1628" y="2433797"/>
            <a:ext cx="1007138" cy="528690"/>
          </a:xfrm>
          <a:prstGeom prst="rect">
            <a:avLst/>
          </a:prstGeom>
          <a:noFill/>
          <a:extLst>
            <a:ext uri="{909E8E84-426E-40DD-AFC4-6F175D3DCCD1}">
              <a14:hiddenFill xmlns:a14="http://schemas.microsoft.com/office/drawing/2010/main">
                <a:solidFill>
                  <a:srgbClr val="FFFFFF"/>
                </a:solidFill>
              </a14:hiddenFill>
            </a:ext>
          </a:extLst>
        </p:spPr>
      </p:pic>
      <p:sp>
        <p:nvSpPr>
          <p:cNvPr id="100" name="TextBox 99">
            <a:extLst>
              <a:ext uri="{FF2B5EF4-FFF2-40B4-BE49-F238E27FC236}">
                <a16:creationId xmlns:a16="http://schemas.microsoft.com/office/drawing/2014/main" id="{E965791B-C2A7-56EB-60AD-BB4F544A0B2F}"/>
              </a:ext>
            </a:extLst>
          </p:cNvPr>
          <p:cNvSpPr txBox="1"/>
          <p:nvPr/>
        </p:nvSpPr>
        <p:spPr>
          <a:xfrm>
            <a:off x="5820884" y="1901198"/>
            <a:ext cx="1106907" cy="461665"/>
          </a:xfrm>
          <a:prstGeom prst="rect">
            <a:avLst/>
          </a:prstGeom>
          <a:noFill/>
        </p:spPr>
        <p:txBody>
          <a:bodyPr wrap="square" rtlCol="0">
            <a:spAutoFit/>
          </a:bodyPr>
          <a:lstStyle/>
          <a:p>
            <a:pPr algn="ctr"/>
            <a:r>
              <a:rPr lang="sv-SE" sz="2400">
                <a:solidFill>
                  <a:schemeClr val="bg1"/>
                </a:solidFill>
                <a:latin typeface="Figtree ExtraBold" pitchFamily="2" charset="0"/>
              </a:rPr>
              <a:t>98</a:t>
            </a:r>
          </a:p>
        </p:txBody>
      </p:sp>
      <p:sp>
        <p:nvSpPr>
          <p:cNvPr id="101" name="Arrow: Chevron 100">
            <a:extLst>
              <a:ext uri="{FF2B5EF4-FFF2-40B4-BE49-F238E27FC236}">
                <a16:creationId xmlns:a16="http://schemas.microsoft.com/office/drawing/2014/main" id="{FD3536D3-3DFD-94C6-C81D-D5EBEBA0E258}"/>
              </a:ext>
            </a:extLst>
          </p:cNvPr>
          <p:cNvSpPr/>
          <p:nvPr/>
        </p:nvSpPr>
        <p:spPr>
          <a:xfrm>
            <a:off x="11217710" y="5719322"/>
            <a:ext cx="540000" cy="471782"/>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02" name="Arrow: Chevron 101">
            <a:extLst>
              <a:ext uri="{FF2B5EF4-FFF2-40B4-BE49-F238E27FC236}">
                <a16:creationId xmlns:a16="http://schemas.microsoft.com/office/drawing/2014/main" id="{7768D287-343B-3161-49E1-2F0C240B849B}"/>
              </a:ext>
            </a:extLst>
          </p:cNvPr>
          <p:cNvSpPr/>
          <p:nvPr/>
        </p:nvSpPr>
        <p:spPr>
          <a:xfrm>
            <a:off x="11217710" y="2933283"/>
            <a:ext cx="540000" cy="471782"/>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2510209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0C5F32-89B6-E5DE-1CC1-EDCD64415CF8}"/>
              </a:ext>
            </a:extLst>
          </p:cNvPr>
          <p:cNvSpPr>
            <a:spLocks noGrp="1"/>
          </p:cNvSpPr>
          <p:nvPr>
            <p:ph type="title"/>
          </p:nvPr>
        </p:nvSpPr>
        <p:spPr>
          <a:xfrm>
            <a:off x="600076" y="1095632"/>
            <a:ext cx="5350248" cy="977612"/>
          </a:xfrm>
        </p:spPr>
        <p:txBody>
          <a:bodyPr/>
          <a:lstStyle/>
          <a:p>
            <a:r>
              <a:rPr lang="en-GB" sz="3200"/>
              <a:t>KTH:s roll i </a:t>
            </a:r>
            <a:r>
              <a:rPr lang="en-GB" sz="3200" err="1"/>
              <a:t>att</a:t>
            </a:r>
            <a:r>
              <a:rPr lang="en-GB" sz="3200"/>
              <a:t> forma </a:t>
            </a:r>
            <a:r>
              <a:rPr lang="en-GB" sz="3200" err="1"/>
              <a:t>dagens</a:t>
            </a:r>
            <a:r>
              <a:rPr lang="en-GB" sz="3200"/>
              <a:t> </a:t>
            </a:r>
            <a:r>
              <a:rPr lang="en-GB" sz="3200" err="1"/>
              <a:t>och</a:t>
            </a:r>
            <a:r>
              <a:rPr lang="en-GB" sz="3200"/>
              <a:t> </a:t>
            </a:r>
            <a:r>
              <a:rPr lang="en-GB" sz="3200" err="1"/>
              <a:t>morgondagens</a:t>
            </a:r>
            <a:r>
              <a:rPr lang="en-GB" sz="3200"/>
              <a:t> </a:t>
            </a:r>
            <a:r>
              <a:rPr lang="en-GB" sz="3200" err="1"/>
              <a:t>samhälle</a:t>
            </a:r>
            <a:endParaRPr lang="en-GB" sz="3200"/>
          </a:p>
        </p:txBody>
      </p:sp>
      <p:sp>
        <p:nvSpPr>
          <p:cNvPr id="5" name="Content Placeholder 4"/>
          <p:cNvSpPr>
            <a:spLocks noGrp="1"/>
          </p:cNvSpPr>
          <p:nvPr>
            <p:ph sz="half" idx="1"/>
          </p:nvPr>
        </p:nvSpPr>
        <p:spPr>
          <a:xfrm>
            <a:off x="600076" y="3429000"/>
            <a:ext cx="4929982" cy="4046300"/>
          </a:xfrm>
        </p:spPr>
        <p:txBody>
          <a:bodyPr vert="horz" lIns="91440" tIns="45720" rIns="91440" bIns="45720" rtlCol="0" anchor="t">
            <a:noAutofit/>
          </a:bodyPr>
          <a:lstStyle/>
          <a:p>
            <a:r>
              <a:rPr lang="sv-SE" sz="1800">
                <a:solidFill>
                  <a:schemeClr val="tx2"/>
                </a:solidFill>
              </a:rPr>
              <a:t>Utbildning</a:t>
            </a:r>
          </a:p>
          <a:p>
            <a:r>
              <a:rPr lang="en-US" sz="1800" err="1">
                <a:solidFill>
                  <a:schemeClr val="tx2"/>
                </a:solidFill>
              </a:rPr>
              <a:t>Forskning</a:t>
            </a:r>
            <a:endParaRPr lang="en-US" sz="1800">
              <a:solidFill>
                <a:schemeClr val="tx2"/>
              </a:solidFill>
            </a:endParaRPr>
          </a:p>
          <a:p>
            <a:r>
              <a:rPr lang="en-US" sz="1800" err="1">
                <a:solidFill>
                  <a:schemeClr val="tx2"/>
                </a:solidFill>
              </a:rPr>
              <a:t>Samverkan</a:t>
            </a:r>
            <a:endParaRPr lang="en-US" sz="1800">
              <a:solidFill>
                <a:schemeClr val="tx2"/>
              </a:solidFill>
            </a:endParaRPr>
          </a:p>
          <a:p>
            <a:r>
              <a:rPr lang="en-US" sz="1800">
                <a:solidFill>
                  <a:schemeClr val="tx2"/>
                </a:solidFill>
              </a:rPr>
              <a:t>Integration </a:t>
            </a:r>
            <a:r>
              <a:rPr lang="en-US" sz="1800" err="1">
                <a:solidFill>
                  <a:schemeClr val="tx2"/>
                </a:solidFill>
              </a:rPr>
              <a:t>och</a:t>
            </a:r>
            <a:r>
              <a:rPr lang="en-US" sz="1800">
                <a:solidFill>
                  <a:schemeClr val="tx2"/>
                </a:solidFill>
              </a:rPr>
              <a:t> </a:t>
            </a:r>
            <a:r>
              <a:rPr lang="en-US" sz="1800" err="1">
                <a:solidFill>
                  <a:schemeClr val="tx2"/>
                </a:solidFill>
              </a:rPr>
              <a:t>arbetsmetod</a:t>
            </a:r>
            <a:endParaRPr lang="en-US" sz="1800">
              <a:solidFill>
                <a:schemeClr val="tx2"/>
              </a:solidFill>
            </a:endParaRPr>
          </a:p>
          <a:p>
            <a:r>
              <a:rPr lang="en-US" sz="1800" err="1">
                <a:solidFill>
                  <a:schemeClr val="tx2"/>
                </a:solidFill>
              </a:rPr>
              <a:t>Resurshantering</a:t>
            </a:r>
            <a:endParaRPr lang="en-US" sz="1800">
              <a:solidFill>
                <a:schemeClr val="tx2"/>
              </a:solidFill>
            </a:endParaRPr>
          </a:p>
          <a:p>
            <a:r>
              <a:rPr lang="en-US" sz="1800" err="1">
                <a:solidFill>
                  <a:schemeClr val="tx2"/>
                </a:solidFill>
                <a:ea typeface="+mn-lt"/>
                <a:cs typeface="+mn-lt"/>
              </a:rPr>
              <a:t>Klimat</a:t>
            </a:r>
            <a:br>
              <a:rPr lang="en-US">
                <a:solidFill>
                  <a:schemeClr val="tx2"/>
                </a:solidFill>
                <a:ea typeface="+mn-lt"/>
                <a:cs typeface="+mn-lt"/>
              </a:rPr>
            </a:br>
            <a:br>
              <a:rPr lang="en-US" sz="1400"/>
            </a:br>
            <a:br>
              <a:rPr lang="en-US" sz="1400"/>
            </a:br>
            <a:endParaRPr lang="sv-SE" sz="1400"/>
          </a:p>
          <a:p>
            <a:endParaRPr lang="sv-SE"/>
          </a:p>
        </p:txBody>
      </p:sp>
      <p:pic>
        <p:nvPicPr>
          <p:cNvPr id="11" name="Content Placeholder 10"/>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tretch>
            <a:fillRect/>
          </a:stretch>
        </p:blipFill>
        <p:spPr>
          <a:xfrm>
            <a:off x="6096000" y="826008"/>
            <a:ext cx="6096000" cy="5205984"/>
          </a:xfrm>
        </p:spPr>
      </p:pic>
      <p:sp>
        <p:nvSpPr>
          <p:cNvPr id="3" name="textruta 2">
            <a:extLst>
              <a:ext uri="{FF2B5EF4-FFF2-40B4-BE49-F238E27FC236}">
                <a16:creationId xmlns:a16="http://schemas.microsoft.com/office/drawing/2014/main" id="{2308794C-5FBA-63AB-126E-3DE3E09E4B62}"/>
              </a:ext>
            </a:extLst>
          </p:cNvPr>
          <p:cNvSpPr txBox="1"/>
          <p:nvPr/>
        </p:nvSpPr>
        <p:spPr>
          <a:xfrm>
            <a:off x="600076" y="2507966"/>
            <a:ext cx="5128372" cy="646331"/>
          </a:xfrm>
          <a:prstGeom prst="rect">
            <a:avLst/>
          </a:prstGeom>
          <a:noFill/>
        </p:spPr>
        <p:txBody>
          <a:bodyPr wrap="square" rtlCol="0">
            <a:spAutoFit/>
          </a:bodyPr>
          <a:lstStyle/>
          <a:p>
            <a:pPr lvl="0">
              <a:defRPr/>
            </a:pPr>
            <a:r>
              <a:rPr lang="sv-SE">
                <a:solidFill>
                  <a:schemeClr val="accent1"/>
                </a:solidFill>
              </a:rPr>
              <a:t>Ansvar och syfte – att bygga ett hållbart samhälle för framtida generationer</a:t>
            </a:r>
            <a:endParaRPr kumimoji="0" lang="en-GB" sz="1800" b="0" i="0" u="none" strike="noStrike" kern="1200" cap="none" spc="0" normalizeH="0" baseline="0" noProof="0">
              <a:ln>
                <a:noFill/>
              </a:ln>
              <a:solidFill>
                <a:schemeClr val="accent1"/>
              </a:solidFill>
              <a:effectLst/>
              <a:uLnTx/>
              <a:uFillTx/>
              <a:latin typeface="Figtree" panose="020F0502020204030204"/>
              <a:ea typeface="+mn-ea"/>
              <a:cs typeface="+mn-cs"/>
            </a:endParaRPr>
          </a:p>
        </p:txBody>
      </p:sp>
    </p:spTree>
    <p:extLst>
      <p:ext uri="{BB962C8B-B14F-4D97-AF65-F5344CB8AC3E}">
        <p14:creationId xmlns:p14="http://schemas.microsoft.com/office/powerpoint/2010/main" val="36397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t">
            <a:noAutofit/>
          </a:bodyPr>
          <a:lstStyle/>
          <a:p>
            <a:r>
              <a:rPr lang="sv-SE" sz="3200"/>
              <a:t>Driver hållbarhet varje dag</a:t>
            </a:r>
          </a:p>
        </p:txBody>
      </p:sp>
      <p:graphicFrame>
        <p:nvGraphicFramePr>
          <p:cNvPr id="13" name="Content Placeholder 9">
            <a:extLst>
              <a:ext uri="{FF2B5EF4-FFF2-40B4-BE49-F238E27FC236}">
                <a16:creationId xmlns:a16="http://schemas.microsoft.com/office/drawing/2014/main" id="{0B0BC0BF-AD35-FA41-C19A-065DFB437C6F}"/>
              </a:ext>
            </a:extLst>
          </p:cNvPr>
          <p:cNvGraphicFramePr>
            <a:graphicFrameLocks noGrp="1"/>
          </p:cNvGraphicFramePr>
          <p:nvPr>
            <p:ph sz="half" idx="1"/>
            <p:extLst>
              <p:ext uri="{D42A27DB-BD31-4B8C-83A1-F6EECF244321}">
                <p14:modId xmlns:p14="http://schemas.microsoft.com/office/powerpoint/2010/main" val="2236117191"/>
              </p:ext>
            </p:extLst>
          </p:nvPr>
        </p:nvGraphicFramePr>
        <p:xfrm>
          <a:off x="600075" y="2281238"/>
          <a:ext cx="4930775" cy="4046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 name="Platshållare för bild 102">
            <a:extLst>
              <a:ext uri="{FF2B5EF4-FFF2-40B4-BE49-F238E27FC236}">
                <a16:creationId xmlns:a16="http://schemas.microsoft.com/office/drawing/2014/main" id="{437C3D71-8A75-DA4E-F4E3-8DE5637A2483}"/>
              </a:ext>
            </a:extLst>
          </p:cNvPr>
          <p:cNvPicPr>
            <a:picLocks noGrp="1" noChangeAspect="1"/>
          </p:cNvPicPr>
          <p:nvPr>
            <p:ph type="pic" sz="quarter" idx="13"/>
          </p:nvPr>
        </p:nvPicPr>
        <p:blipFill>
          <a:blip r:embed="rId8" cstate="print">
            <a:extLst>
              <a:ext uri="{28A0092B-C50C-407E-A947-70E740481C1C}">
                <a14:useLocalDpi xmlns:a14="http://schemas.microsoft.com/office/drawing/2010/main"/>
              </a:ext>
            </a:extLst>
          </a:blip>
          <a:srcRect/>
          <a:stretch>
            <a:fillRect/>
          </a:stretch>
        </p:blipFill>
        <p:spPr>
          <a:xfrm>
            <a:off x="5976000" y="142240"/>
            <a:ext cx="5976000" cy="6573520"/>
          </a:xfrm>
          <a:prstGeom prst="rect">
            <a:avLst/>
          </a:prstGeom>
        </p:spPr>
      </p:pic>
    </p:spTree>
    <p:extLst>
      <p:ext uri="{BB962C8B-B14F-4D97-AF65-F5344CB8AC3E}">
        <p14:creationId xmlns:p14="http://schemas.microsoft.com/office/powerpoint/2010/main" val="3912249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0F39F-F4C8-88FD-314F-259C89C035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52C8803-778D-FBEE-CD78-F7D06E0816A6}"/>
              </a:ext>
            </a:extLst>
          </p:cNvPr>
          <p:cNvPicPr>
            <a:picLocks noChangeAspect="1"/>
          </p:cNvPicPr>
          <p:nvPr/>
        </p:nvPicPr>
        <p:blipFill>
          <a:blip r:embed="rId3"/>
          <a:srcRect/>
          <a:stretch/>
        </p:blipFill>
        <p:spPr>
          <a:xfrm>
            <a:off x="0" y="2321"/>
            <a:ext cx="12192000" cy="6853358"/>
          </a:xfrm>
          <a:prstGeom prst="rect">
            <a:avLst/>
          </a:prstGeom>
        </p:spPr>
      </p:pic>
      <p:pic>
        <p:nvPicPr>
          <p:cNvPr id="5" name="Bild 10">
            <a:extLst>
              <a:ext uri="{FF2B5EF4-FFF2-40B4-BE49-F238E27FC236}">
                <a16:creationId xmlns:a16="http://schemas.microsoft.com/office/drawing/2014/main" id="{818E1ECE-320F-C81F-43C1-06C2FCB4409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6E6A33B9-8CD3-D278-668B-9F1EF48610C9}"/>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err="1">
                <a:ln>
                  <a:noFill/>
                </a:ln>
                <a:solidFill>
                  <a:srgbClr val="FFFFFF"/>
                </a:solidFill>
                <a:effectLst/>
                <a:uLnTx/>
                <a:uFillTx/>
                <a:latin typeface="Figtree" panose="020F0302020204030204"/>
                <a:ea typeface="+mj-ea"/>
                <a:cs typeface="+mj-cs"/>
              </a:rPr>
              <a:t>Utbildning</a:t>
            </a:r>
            <a:br>
              <a:rPr lang="en-GB" sz="6600">
                <a:solidFill>
                  <a:srgbClr val="FFFFFF"/>
                </a:solidFill>
                <a:latin typeface="Figtree" panose="020F0302020204030204"/>
              </a:rPr>
            </a:br>
            <a:r>
              <a:rPr lang="en-GB" sz="6600" err="1">
                <a:solidFill>
                  <a:srgbClr val="FFFFFF"/>
                </a:solidFill>
                <a:latin typeface="Figtree" panose="020F0302020204030204"/>
              </a:rPr>
              <a:t>på</a:t>
            </a:r>
            <a:r>
              <a:rPr lang="en-GB" sz="6600">
                <a:solidFill>
                  <a:srgbClr val="FFFFFF"/>
                </a:solidFill>
                <a:latin typeface="Figtree" panose="020F0302020204030204"/>
              </a:rPr>
              <a:t> KTH</a:t>
            </a:r>
            <a:endPar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endParaRPr>
          </a:p>
        </p:txBody>
      </p:sp>
    </p:spTree>
    <p:extLst>
      <p:ext uri="{BB962C8B-B14F-4D97-AF65-F5344CB8AC3E}">
        <p14:creationId xmlns:p14="http://schemas.microsoft.com/office/powerpoint/2010/main" val="1685709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1 Arkitektur undervisningssal">
            <a:extLst>
              <a:ext uri="{FF2B5EF4-FFF2-40B4-BE49-F238E27FC236}">
                <a16:creationId xmlns:a16="http://schemas.microsoft.com/office/drawing/2014/main" id="{594DC9A0-89B9-1058-7FCD-A76673AA7BE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36" name="2 Biblioteket studenter">
            <a:extLst>
              <a:ext uri="{FF2B5EF4-FFF2-40B4-BE49-F238E27FC236}">
                <a16:creationId xmlns:a16="http://schemas.microsoft.com/office/drawing/2014/main" id="{0BCCFA41-4FAA-7D18-466D-7E9E83CA9EF7}"/>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22" name="3 Undervisningssal" descr="A group of people in a lecture hall&#10;&#10;AI-generated content may be incorrect.">
            <a:extLst>
              <a:ext uri="{FF2B5EF4-FFF2-40B4-BE49-F238E27FC236}">
                <a16:creationId xmlns:a16="http://schemas.microsoft.com/office/drawing/2014/main" id="{02A5F4C1-CB30-FC63-145F-3F79D10D8476}"/>
              </a:ext>
            </a:extLst>
          </p:cNvPr>
          <p:cNvPicPr>
            <a:picLocks noGrp="1" noChangeAspect="1"/>
          </p:cNvPicPr>
          <p:nvPr>
            <p:ph type="pic" sz="quarter" idx="13"/>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p:spPr>
      </p:pic>
      <p:pic>
        <p:nvPicPr>
          <p:cNvPr id="35" name="4 Vicstudion">
            <a:extLst>
              <a:ext uri="{FF2B5EF4-FFF2-40B4-BE49-F238E27FC236}">
                <a16:creationId xmlns:a16="http://schemas.microsoft.com/office/drawing/2014/main" id="{AF31D168-2BA5-3773-42A6-4A3BDA1F27EF}"/>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37" name="5 Biblioteket">
            <a:extLst>
              <a:ext uri="{FF2B5EF4-FFF2-40B4-BE49-F238E27FC236}">
                <a16:creationId xmlns:a16="http://schemas.microsoft.com/office/drawing/2014/main" id="{2E07CC8E-7935-0F3B-18DB-8A87957A254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38" name="6 Studenter som ler">
            <a:extLst>
              <a:ext uri="{FF2B5EF4-FFF2-40B4-BE49-F238E27FC236}">
                <a16:creationId xmlns:a16="http://schemas.microsoft.com/office/drawing/2014/main" id="{761B0569-7C9A-5039-68CE-4EAC03E860A4}"/>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pic>
        <p:nvPicPr>
          <p:cNvPr id="30" name="7 Arkitektur underisningssal 2">
            <a:extLst>
              <a:ext uri="{FF2B5EF4-FFF2-40B4-BE49-F238E27FC236}">
                <a16:creationId xmlns:a16="http://schemas.microsoft.com/office/drawing/2014/main" id="{4BCA52E2-7D77-BB12-A830-F4400BE5316C}"/>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1" name="11 Arkitektur undervisningssal">
            <a:extLst>
              <a:ext uri="{FF2B5EF4-FFF2-40B4-BE49-F238E27FC236}">
                <a16:creationId xmlns:a16="http://schemas.microsoft.com/office/drawing/2014/main" id="{2C579197-AAFE-2E84-57C6-8FC5CCC268C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4" name="12 Biblioteket studenter">
            <a:extLst>
              <a:ext uri="{FF2B5EF4-FFF2-40B4-BE49-F238E27FC236}">
                <a16:creationId xmlns:a16="http://schemas.microsoft.com/office/drawing/2014/main" id="{179D4FE3-9834-15D1-FF6A-9261397B2A2E}"/>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10" name="13 Undervisningssal" descr="A group of people in a lecture hall&#10;&#10;AI-generated content may be incorrect.">
            <a:extLst>
              <a:ext uri="{FF2B5EF4-FFF2-40B4-BE49-F238E27FC236}">
                <a16:creationId xmlns:a16="http://schemas.microsoft.com/office/drawing/2014/main" id="{014A3D2F-E2A6-9DD1-DB30-3029F3636B9E}"/>
              </a:ext>
            </a:extLst>
          </p:cNvPr>
          <p:cNvPicPr>
            <a:picLocks noChangeAspect="1"/>
          </p:cNvPicPr>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a:prstGeom prst="rect">
            <a:avLst/>
          </a:prstGeom>
        </p:spPr>
      </p:pic>
      <p:pic>
        <p:nvPicPr>
          <p:cNvPr id="13" name="14 Vicstudion">
            <a:extLst>
              <a:ext uri="{FF2B5EF4-FFF2-40B4-BE49-F238E27FC236}">
                <a16:creationId xmlns:a16="http://schemas.microsoft.com/office/drawing/2014/main" id="{53AD710E-8E80-0E0B-96E6-7128404CE00A}"/>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5" name="15 Biblioteket">
            <a:extLst>
              <a:ext uri="{FF2B5EF4-FFF2-40B4-BE49-F238E27FC236}">
                <a16:creationId xmlns:a16="http://schemas.microsoft.com/office/drawing/2014/main" id="{5E7867ED-480C-6659-A1C0-31EE964418FA}"/>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6" name="16 Studenter som ler">
            <a:extLst>
              <a:ext uri="{FF2B5EF4-FFF2-40B4-BE49-F238E27FC236}">
                <a16:creationId xmlns:a16="http://schemas.microsoft.com/office/drawing/2014/main" id="{2EB2425E-480D-D4BE-DC53-3F9A6E6A71CE}"/>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pic>
        <p:nvPicPr>
          <p:cNvPr id="28" name="17 Arkitektur underisningssal 2">
            <a:extLst>
              <a:ext uri="{FF2B5EF4-FFF2-40B4-BE49-F238E27FC236}">
                <a16:creationId xmlns:a16="http://schemas.microsoft.com/office/drawing/2014/main" id="{57B677A4-10DD-BE12-A96C-1D1A4A479780}"/>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8" name="21 Arkitektur undervisningssal">
            <a:extLst>
              <a:ext uri="{FF2B5EF4-FFF2-40B4-BE49-F238E27FC236}">
                <a16:creationId xmlns:a16="http://schemas.microsoft.com/office/drawing/2014/main" id="{34F3F851-630D-7E10-8D48-35EA6AF11E1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7" name="22 Undervisningssal" descr="A group of people in a lecture hall&#10;&#10;AI-generated content may be incorrect.">
            <a:extLst>
              <a:ext uri="{FF2B5EF4-FFF2-40B4-BE49-F238E27FC236}">
                <a16:creationId xmlns:a16="http://schemas.microsoft.com/office/drawing/2014/main" id="{F9D3D153-4C3D-8690-FB73-931C72D1FCEB}"/>
              </a:ext>
            </a:extLst>
          </p:cNvPr>
          <p:cNvPicPr>
            <a:picLocks noChangeAspect="1"/>
          </p:cNvPicPr>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a:prstGeom prst="rect">
            <a:avLst/>
          </a:prstGeom>
        </p:spPr>
      </p:pic>
      <p:pic>
        <p:nvPicPr>
          <p:cNvPr id="20" name="23 Vicstudion">
            <a:extLst>
              <a:ext uri="{FF2B5EF4-FFF2-40B4-BE49-F238E27FC236}">
                <a16:creationId xmlns:a16="http://schemas.microsoft.com/office/drawing/2014/main" id="{6DBAD2FC-21FD-7D1C-C7B0-AA73EBD95760}"/>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21" name="24 Biblioteket studenter">
            <a:extLst>
              <a:ext uri="{FF2B5EF4-FFF2-40B4-BE49-F238E27FC236}">
                <a16:creationId xmlns:a16="http://schemas.microsoft.com/office/drawing/2014/main" id="{0042C498-E975-2D8E-08E5-9334958E46A7}"/>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23" name="25 Biblioteket">
            <a:extLst>
              <a:ext uri="{FF2B5EF4-FFF2-40B4-BE49-F238E27FC236}">
                <a16:creationId xmlns:a16="http://schemas.microsoft.com/office/drawing/2014/main" id="{CA99F8F5-47AE-BF88-23F7-E80121A2063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9" name="26 Arkitektur underisningssal 2">
            <a:extLst>
              <a:ext uri="{FF2B5EF4-FFF2-40B4-BE49-F238E27FC236}">
                <a16:creationId xmlns:a16="http://schemas.microsoft.com/office/drawing/2014/main" id="{58D9970C-8D99-CAA3-7F3E-AF03CE1088AC}"/>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24" name="27 Studenter som ler">
            <a:extLst>
              <a:ext uri="{FF2B5EF4-FFF2-40B4-BE49-F238E27FC236}">
                <a16:creationId xmlns:a16="http://schemas.microsoft.com/office/drawing/2014/main" id="{2ADBC4B7-9E46-CB0A-61CD-FF58B0B9486B}"/>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sp>
        <p:nvSpPr>
          <p:cNvPr id="4" name="Platshållare för innehåll 2">
            <a:extLst>
              <a:ext uri="{FF2B5EF4-FFF2-40B4-BE49-F238E27FC236}">
                <a16:creationId xmlns:a16="http://schemas.microsoft.com/office/drawing/2014/main" id="{5ADAF07C-DAF0-93C6-8C87-E20F51337252}"/>
              </a:ext>
            </a:extLst>
          </p:cNvPr>
          <p:cNvSpPr>
            <a:spLocks noGrp="1"/>
          </p:cNvSpPr>
          <p:nvPr>
            <p:ph sz="half" idx="1"/>
          </p:nvPr>
        </p:nvSpPr>
        <p:spPr>
          <a:xfrm>
            <a:off x="600074" y="2767977"/>
            <a:ext cx="4929982" cy="3723721"/>
          </a:xfrm>
        </p:spPr>
        <p:txBody>
          <a:bodyPr/>
          <a:lstStyle/>
          <a:p>
            <a:r>
              <a:rPr lang="sv-SE" dirty="0">
                <a:solidFill>
                  <a:srgbClr val="000061"/>
                </a:solidFill>
              </a:rPr>
              <a:t>KTH utbildar ingenjörer, arkitekter och lärare</a:t>
            </a:r>
          </a:p>
          <a:p>
            <a:r>
              <a:rPr lang="sv-SE" dirty="0">
                <a:solidFill>
                  <a:srgbClr val="000061"/>
                </a:solidFill>
              </a:rPr>
              <a:t>Cirka 100 utbildningsprogram – från behörighetsgivande kurser till livslångt lärande</a:t>
            </a:r>
          </a:p>
          <a:p>
            <a:r>
              <a:rPr lang="sv-SE" dirty="0">
                <a:solidFill>
                  <a:srgbClr val="000061"/>
                </a:solidFill>
              </a:rPr>
              <a:t>Ledande inom innovation och entreprenörskap</a:t>
            </a:r>
          </a:p>
          <a:p>
            <a:r>
              <a:rPr lang="sv-SE" dirty="0">
                <a:solidFill>
                  <a:srgbClr val="000061"/>
                </a:solidFill>
              </a:rPr>
              <a:t>Utmaningsdriven utbildning</a:t>
            </a:r>
          </a:p>
          <a:p>
            <a:r>
              <a:rPr lang="sv-SE" dirty="0">
                <a:solidFill>
                  <a:srgbClr val="000061"/>
                </a:solidFill>
              </a:rPr>
              <a:t>Hållbarhet och jämställdhet integrerat i utbildningarna</a:t>
            </a:r>
          </a:p>
          <a:p>
            <a:r>
              <a:rPr lang="sv-SE" dirty="0">
                <a:solidFill>
                  <a:srgbClr val="000061"/>
                </a:solidFill>
              </a:rPr>
              <a:t>Utmärkta möjligheter till utlandsstudier</a:t>
            </a:r>
          </a:p>
          <a:p>
            <a:r>
              <a:rPr lang="sv-SE" dirty="0">
                <a:solidFill>
                  <a:srgbClr val="000061"/>
                </a:solidFill>
              </a:rPr>
              <a:t>Examinerade är eftertraktade över hela världen</a:t>
            </a:r>
            <a:endParaRPr lang="en-GB" dirty="0">
              <a:solidFill>
                <a:srgbClr val="000061"/>
              </a:solidFill>
            </a:endParaRPr>
          </a:p>
        </p:txBody>
      </p:sp>
      <p:sp>
        <p:nvSpPr>
          <p:cNvPr id="5" name="Rubrik 1">
            <a:extLst>
              <a:ext uri="{FF2B5EF4-FFF2-40B4-BE49-F238E27FC236}">
                <a16:creationId xmlns:a16="http://schemas.microsoft.com/office/drawing/2014/main" id="{09B9CCDA-4787-BCD1-9976-BA0238CEBF46}"/>
              </a:ext>
            </a:extLst>
          </p:cNvPr>
          <p:cNvSpPr>
            <a:spLocks noGrp="1"/>
          </p:cNvSpPr>
          <p:nvPr>
            <p:ph type="title"/>
          </p:nvPr>
        </p:nvSpPr>
        <p:spPr>
          <a:xfrm>
            <a:off x="600076" y="1095632"/>
            <a:ext cx="4929982" cy="977612"/>
          </a:xfrm>
        </p:spPr>
        <p:txBody>
          <a:bodyPr/>
          <a:lstStyle/>
          <a:p>
            <a:r>
              <a:rPr lang="en-GB" err="1"/>
              <a:t>Utbildning</a:t>
            </a:r>
            <a:r>
              <a:rPr lang="en-GB"/>
              <a:t> för </a:t>
            </a:r>
            <a:r>
              <a:rPr lang="en-GB" err="1"/>
              <a:t>framtiden</a:t>
            </a:r>
            <a:endParaRPr lang="en-GB"/>
          </a:p>
        </p:txBody>
      </p:sp>
      <p:sp>
        <p:nvSpPr>
          <p:cNvPr id="6" name="textruta 2">
            <a:extLst>
              <a:ext uri="{FF2B5EF4-FFF2-40B4-BE49-F238E27FC236}">
                <a16:creationId xmlns:a16="http://schemas.microsoft.com/office/drawing/2014/main" id="{FE8F933F-6D72-04ED-00B7-27302771E9C3}"/>
              </a:ext>
            </a:extLst>
          </p:cNvPr>
          <p:cNvSpPr txBox="1"/>
          <p:nvPr/>
        </p:nvSpPr>
        <p:spPr>
          <a:xfrm>
            <a:off x="600074" y="2231119"/>
            <a:ext cx="5156489" cy="369332"/>
          </a:xfrm>
          <a:prstGeom prst="rect">
            <a:avLst/>
          </a:prstGeom>
          <a:noFill/>
        </p:spPr>
        <p:txBody>
          <a:bodyPr wrap="square" rtlCol="0">
            <a:spAutoFit/>
          </a:bodyPr>
          <a:lstStyle/>
          <a:p>
            <a:pPr lvl="0" eaLnBrk="0" fontAlgn="base" hangingPunct="0">
              <a:spcBef>
                <a:spcPct val="30000"/>
              </a:spcBef>
              <a:spcAft>
                <a:spcPct val="0"/>
              </a:spcAft>
              <a:defRPr/>
            </a:pPr>
            <a:r>
              <a:rPr lang="en-GB">
                <a:solidFill>
                  <a:srgbClr val="004791"/>
                </a:solidFill>
              </a:rPr>
              <a:t>KTH </a:t>
            </a:r>
            <a:r>
              <a:rPr lang="en-GB" err="1">
                <a:solidFill>
                  <a:srgbClr val="004791"/>
                </a:solidFill>
              </a:rPr>
              <a:t>är</a:t>
            </a:r>
            <a:r>
              <a:rPr lang="en-GB">
                <a:solidFill>
                  <a:srgbClr val="004791"/>
                </a:solidFill>
              </a:rPr>
              <a:t> </a:t>
            </a:r>
            <a:r>
              <a:rPr lang="en-GB" err="1">
                <a:solidFill>
                  <a:srgbClr val="004791"/>
                </a:solidFill>
              </a:rPr>
              <a:t>Sveriges</a:t>
            </a:r>
            <a:r>
              <a:rPr lang="en-GB">
                <a:solidFill>
                  <a:srgbClr val="004791"/>
                </a:solidFill>
              </a:rPr>
              <a:t> </a:t>
            </a:r>
            <a:r>
              <a:rPr lang="en-GB" err="1">
                <a:solidFill>
                  <a:srgbClr val="004791"/>
                </a:solidFill>
              </a:rPr>
              <a:t>största</a:t>
            </a:r>
            <a:r>
              <a:rPr lang="en-GB">
                <a:solidFill>
                  <a:srgbClr val="004791"/>
                </a:solidFill>
              </a:rPr>
              <a:t> </a:t>
            </a:r>
            <a:r>
              <a:rPr lang="en-GB" err="1">
                <a:solidFill>
                  <a:srgbClr val="004791"/>
                </a:solidFill>
              </a:rPr>
              <a:t>tekniska</a:t>
            </a:r>
            <a:r>
              <a:rPr lang="en-GB">
                <a:solidFill>
                  <a:srgbClr val="004791"/>
                </a:solidFill>
              </a:rPr>
              <a:t> </a:t>
            </a:r>
            <a:r>
              <a:rPr lang="en-GB" err="1">
                <a:solidFill>
                  <a:srgbClr val="004791"/>
                </a:solidFill>
              </a:rPr>
              <a:t>universitet</a:t>
            </a:r>
            <a:endParaRPr lang="en-GB">
              <a:solidFill>
                <a:srgbClr val="004791"/>
              </a:solidFill>
            </a:endParaRPr>
          </a:p>
        </p:txBody>
      </p:sp>
    </p:spTree>
    <p:extLst>
      <p:ext uri="{BB962C8B-B14F-4D97-AF65-F5344CB8AC3E}">
        <p14:creationId xmlns:p14="http://schemas.microsoft.com/office/powerpoint/2010/main" val="320328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250"/>
                                        <p:tgtEl>
                                          <p:spTgt spid="36"/>
                                        </p:tgtEl>
                                      </p:cBhvr>
                                    </p:animEffect>
                                  </p:childTnLst>
                                </p:cTn>
                              </p:par>
                            </p:childTnLst>
                          </p:cTn>
                        </p:par>
                        <p:par>
                          <p:cTn id="11" fill="hold">
                            <p:stCondLst>
                              <p:cond delay="1250"/>
                            </p:stCondLst>
                            <p:childTnLst>
                              <p:par>
                                <p:cTn id="12" presetID="10" presetClass="entr" presetSubtype="0" fill="hold" nodeType="afterEffect">
                                  <p:stCondLst>
                                    <p:cond delay="525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250"/>
                                        <p:tgtEl>
                                          <p:spTgt spid="22"/>
                                        </p:tgtEl>
                                      </p:cBhvr>
                                    </p:animEffect>
                                  </p:childTnLst>
                                </p:cTn>
                              </p:par>
                            </p:childTnLst>
                          </p:cTn>
                        </p:par>
                        <p:par>
                          <p:cTn id="15" fill="hold">
                            <p:stCondLst>
                              <p:cond delay="7750"/>
                            </p:stCondLst>
                            <p:childTnLst>
                              <p:par>
                                <p:cTn id="16" presetID="10" presetClass="entr" presetSubtype="0" fill="hold" nodeType="afterEffect">
                                  <p:stCondLst>
                                    <p:cond delay="525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250"/>
                                        <p:tgtEl>
                                          <p:spTgt spid="35"/>
                                        </p:tgtEl>
                                      </p:cBhvr>
                                    </p:animEffect>
                                  </p:childTnLst>
                                </p:cTn>
                              </p:par>
                            </p:childTnLst>
                          </p:cTn>
                        </p:par>
                        <p:par>
                          <p:cTn id="19" fill="hold">
                            <p:stCondLst>
                              <p:cond delay="14250"/>
                            </p:stCondLst>
                            <p:childTnLst>
                              <p:par>
                                <p:cTn id="20" presetID="10" presetClass="entr" presetSubtype="0" fill="hold" nodeType="afterEffect">
                                  <p:stCondLst>
                                    <p:cond delay="52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250"/>
                                        <p:tgtEl>
                                          <p:spTgt spid="37"/>
                                        </p:tgtEl>
                                      </p:cBhvr>
                                    </p:animEffect>
                                  </p:childTnLst>
                                </p:cTn>
                              </p:par>
                            </p:childTnLst>
                          </p:cTn>
                        </p:par>
                        <p:par>
                          <p:cTn id="23" fill="hold">
                            <p:stCondLst>
                              <p:cond delay="20750"/>
                            </p:stCondLst>
                            <p:childTnLst>
                              <p:par>
                                <p:cTn id="24" presetID="10" presetClass="entr" presetSubtype="0" fill="hold" nodeType="afterEffect">
                                  <p:stCondLst>
                                    <p:cond delay="525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1250"/>
                                        <p:tgtEl>
                                          <p:spTgt spid="38"/>
                                        </p:tgtEl>
                                      </p:cBhvr>
                                    </p:animEffect>
                                  </p:childTnLst>
                                </p:cTn>
                              </p:par>
                            </p:childTnLst>
                          </p:cTn>
                        </p:par>
                        <p:par>
                          <p:cTn id="27" fill="hold">
                            <p:stCondLst>
                              <p:cond delay="27250"/>
                            </p:stCondLst>
                            <p:childTnLst>
                              <p:par>
                                <p:cTn id="28" presetID="10" presetClass="entr" presetSubtype="0" fill="hold" nodeType="afterEffect">
                                  <p:stCondLst>
                                    <p:cond delay="525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250"/>
                                        <p:tgtEl>
                                          <p:spTgt spid="30"/>
                                        </p:tgtEl>
                                      </p:cBhvr>
                                    </p:animEffect>
                                  </p:childTnLst>
                                </p:cTn>
                              </p:par>
                            </p:childTnLst>
                          </p:cTn>
                        </p:par>
                        <p:par>
                          <p:cTn id="31" fill="hold">
                            <p:stCondLst>
                              <p:cond delay="33750"/>
                            </p:stCondLst>
                            <p:childTnLst>
                              <p:par>
                                <p:cTn id="32" presetID="10" presetClass="entr" presetSubtype="0" fill="hold" nodeType="afterEffect">
                                  <p:stCondLst>
                                    <p:cond delay="52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250"/>
                                        <p:tgtEl>
                                          <p:spTgt spid="11"/>
                                        </p:tgtEl>
                                      </p:cBhvr>
                                    </p:animEffect>
                                  </p:childTnLst>
                                </p:cTn>
                              </p:par>
                            </p:childTnLst>
                          </p:cTn>
                        </p:par>
                        <p:par>
                          <p:cTn id="35" fill="hold">
                            <p:stCondLst>
                              <p:cond delay="40250"/>
                            </p:stCondLst>
                            <p:childTnLst>
                              <p:par>
                                <p:cTn id="36" presetID="10" presetClass="entr" presetSubtype="0" fill="hold" nodeType="afterEffect">
                                  <p:stCondLst>
                                    <p:cond delay="52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250"/>
                                        <p:tgtEl>
                                          <p:spTgt spid="14"/>
                                        </p:tgtEl>
                                      </p:cBhvr>
                                    </p:animEffect>
                                  </p:childTnLst>
                                </p:cTn>
                              </p:par>
                            </p:childTnLst>
                          </p:cTn>
                        </p:par>
                        <p:par>
                          <p:cTn id="39" fill="hold">
                            <p:stCondLst>
                              <p:cond delay="46750"/>
                            </p:stCondLst>
                            <p:childTnLst>
                              <p:par>
                                <p:cTn id="40" presetID="10" presetClass="entr" presetSubtype="0" fill="hold" nodeType="afterEffect">
                                  <p:stCondLst>
                                    <p:cond delay="525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250"/>
                                        <p:tgtEl>
                                          <p:spTgt spid="10"/>
                                        </p:tgtEl>
                                      </p:cBhvr>
                                    </p:animEffect>
                                  </p:childTnLst>
                                </p:cTn>
                              </p:par>
                            </p:childTnLst>
                          </p:cTn>
                        </p:par>
                        <p:par>
                          <p:cTn id="43" fill="hold">
                            <p:stCondLst>
                              <p:cond delay="53250"/>
                            </p:stCondLst>
                            <p:childTnLst>
                              <p:par>
                                <p:cTn id="44" presetID="10" presetClass="entr" presetSubtype="0" fill="hold" nodeType="afterEffect">
                                  <p:stCondLst>
                                    <p:cond delay="525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250"/>
                                        <p:tgtEl>
                                          <p:spTgt spid="13"/>
                                        </p:tgtEl>
                                      </p:cBhvr>
                                    </p:animEffect>
                                  </p:childTnLst>
                                </p:cTn>
                              </p:par>
                            </p:childTnLst>
                          </p:cTn>
                        </p:par>
                        <p:par>
                          <p:cTn id="47" fill="hold">
                            <p:stCondLst>
                              <p:cond delay="59750"/>
                            </p:stCondLst>
                            <p:childTnLst>
                              <p:par>
                                <p:cTn id="48" presetID="10" presetClass="entr" presetSubtype="0" fill="hold" nodeType="afterEffect">
                                  <p:stCondLst>
                                    <p:cond delay="5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250"/>
                                        <p:tgtEl>
                                          <p:spTgt spid="15"/>
                                        </p:tgtEl>
                                      </p:cBhvr>
                                    </p:animEffect>
                                  </p:childTnLst>
                                </p:cTn>
                              </p:par>
                            </p:childTnLst>
                          </p:cTn>
                        </p:par>
                        <p:par>
                          <p:cTn id="51" fill="hold">
                            <p:stCondLst>
                              <p:cond delay="66250"/>
                            </p:stCondLst>
                            <p:childTnLst>
                              <p:par>
                                <p:cTn id="52" presetID="10" presetClass="entr" presetSubtype="0" fill="hold" nodeType="afterEffect">
                                  <p:stCondLst>
                                    <p:cond delay="525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250"/>
                                        <p:tgtEl>
                                          <p:spTgt spid="16"/>
                                        </p:tgtEl>
                                      </p:cBhvr>
                                    </p:animEffect>
                                  </p:childTnLst>
                                </p:cTn>
                              </p:par>
                            </p:childTnLst>
                          </p:cTn>
                        </p:par>
                        <p:par>
                          <p:cTn id="55" fill="hold">
                            <p:stCondLst>
                              <p:cond delay="72750"/>
                            </p:stCondLst>
                            <p:childTnLst>
                              <p:par>
                                <p:cTn id="56" presetID="10" presetClass="entr" presetSubtype="0" fill="hold" nodeType="afterEffect">
                                  <p:stCondLst>
                                    <p:cond delay="525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250"/>
                                        <p:tgtEl>
                                          <p:spTgt spid="28"/>
                                        </p:tgtEl>
                                      </p:cBhvr>
                                    </p:animEffect>
                                  </p:childTnLst>
                                </p:cTn>
                              </p:par>
                            </p:childTnLst>
                          </p:cTn>
                        </p:par>
                        <p:par>
                          <p:cTn id="59" fill="hold">
                            <p:stCondLst>
                              <p:cond delay="79250"/>
                            </p:stCondLst>
                            <p:childTnLst>
                              <p:par>
                                <p:cTn id="60" presetID="10" presetClass="entr" presetSubtype="0" fill="hold" nodeType="afterEffect">
                                  <p:stCondLst>
                                    <p:cond delay="525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250"/>
                                        <p:tgtEl>
                                          <p:spTgt spid="18"/>
                                        </p:tgtEl>
                                      </p:cBhvr>
                                    </p:animEffect>
                                  </p:childTnLst>
                                </p:cTn>
                              </p:par>
                            </p:childTnLst>
                          </p:cTn>
                        </p:par>
                        <p:par>
                          <p:cTn id="63" fill="hold">
                            <p:stCondLst>
                              <p:cond delay="85750"/>
                            </p:stCondLst>
                            <p:childTnLst>
                              <p:par>
                                <p:cTn id="64" presetID="10" presetClass="entr" presetSubtype="0" fill="hold" nodeType="afterEffect">
                                  <p:stCondLst>
                                    <p:cond delay="525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250"/>
                                        <p:tgtEl>
                                          <p:spTgt spid="17"/>
                                        </p:tgtEl>
                                      </p:cBhvr>
                                    </p:animEffect>
                                  </p:childTnLst>
                                </p:cTn>
                              </p:par>
                            </p:childTnLst>
                          </p:cTn>
                        </p:par>
                        <p:par>
                          <p:cTn id="67" fill="hold">
                            <p:stCondLst>
                              <p:cond delay="92250"/>
                            </p:stCondLst>
                            <p:childTnLst>
                              <p:par>
                                <p:cTn id="68" presetID="10" presetClass="entr" presetSubtype="0" fill="hold" nodeType="afterEffect">
                                  <p:stCondLst>
                                    <p:cond delay="525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250"/>
                                        <p:tgtEl>
                                          <p:spTgt spid="20"/>
                                        </p:tgtEl>
                                      </p:cBhvr>
                                    </p:animEffect>
                                  </p:childTnLst>
                                </p:cTn>
                              </p:par>
                            </p:childTnLst>
                          </p:cTn>
                        </p:par>
                        <p:par>
                          <p:cTn id="71" fill="hold">
                            <p:stCondLst>
                              <p:cond delay="98750"/>
                            </p:stCondLst>
                            <p:childTnLst>
                              <p:par>
                                <p:cTn id="72" presetID="10" presetClass="entr" presetSubtype="0" fill="hold" nodeType="afterEffect">
                                  <p:stCondLst>
                                    <p:cond delay="525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250"/>
                                        <p:tgtEl>
                                          <p:spTgt spid="21"/>
                                        </p:tgtEl>
                                      </p:cBhvr>
                                    </p:animEffect>
                                  </p:childTnLst>
                                </p:cTn>
                              </p:par>
                            </p:childTnLst>
                          </p:cTn>
                        </p:par>
                        <p:par>
                          <p:cTn id="75" fill="hold">
                            <p:stCondLst>
                              <p:cond delay="105250"/>
                            </p:stCondLst>
                            <p:childTnLst>
                              <p:par>
                                <p:cTn id="76" presetID="10" presetClass="entr" presetSubtype="0" fill="hold" nodeType="afterEffect">
                                  <p:stCondLst>
                                    <p:cond delay="525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1250"/>
                                        <p:tgtEl>
                                          <p:spTgt spid="23"/>
                                        </p:tgtEl>
                                      </p:cBhvr>
                                    </p:animEffect>
                                  </p:childTnLst>
                                </p:cTn>
                              </p:par>
                            </p:childTnLst>
                          </p:cTn>
                        </p:par>
                        <p:par>
                          <p:cTn id="79" fill="hold">
                            <p:stCondLst>
                              <p:cond delay="111750"/>
                            </p:stCondLst>
                            <p:childTnLst>
                              <p:par>
                                <p:cTn id="80" presetID="10" presetClass="entr" presetSubtype="0" fill="hold" nodeType="afterEffect">
                                  <p:stCondLst>
                                    <p:cond delay="525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250"/>
                                        <p:tgtEl>
                                          <p:spTgt spid="19"/>
                                        </p:tgtEl>
                                      </p:cBhvr>
                                    </p:animEffect>
                                  </p:childTnLst>
                                </p:cTn>
                              </p:par>
                            </p:childTnLst>
                          </p:cTn>
                        </p:par>
                        <p:par>
                          <p:cTn id="83" fill="hold">
                            <p:stCondLst>
                              <p:cond delay="118250"/>
                            </p:stCondLst>
                            <p:childTnLst>
                              <p:par>
                                <p:cTn id="84" presetID="10" presetClass="entr" presetSubtype="0" fill="hold" nodeType="afterEffect">
                                  <p:stCondLst>
                                    <p:cond delay="525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2">
            <a:extLst>
              <a:ext uri="{FF2B5EF4-FFF2-40B4-BE49-F238E27FC236}">
                <a16:creationId xmlns:a16="http://schemas.microsoft.com/office/drawing/2014/main" id="{873F37C6-4E1B-81B1-F6E1-449F4054DF7F}"/>
              </a:ext>
            </a:extLst>
          </p:cNvPr>
          <p:cNvSpPr/>
          <p:nvPr/>
        </p:nvSpPr>
        <p:spPr>
          <a:xfrm>
            <a:off x="6298551" y="4623239"/>
            <a:ext cx="5291787" cy="2677656"/>
          </a:xfrm>
          <a:prstGeom prst="rect">
            <a:avLst/>
          </a:prstGeom>
        </p:spPr>
        <p:txBody>
          <a:bodyPr wrap="square">
            <a:spAutoFit/>
          </a:bodyPr>
          <a:lstStyle/>
          <a:p>
            <a:pPr lvl="0" eaLnBrk="0" fontAlgn="base" hangingPunct="0">
              <a:spcBef>
                <a:spcPct val="0"/>
              </a:spcBef>
              <a:spcAft>
                <a:spcPts val="1200"/>
              </a:spcAft>
              <a:defRPr/>
            </a:pPr>
            <a:r>
              <a:rPr lang="sv-SE" sz="1400">
                <a:solidFill>
                  <a:schemeClr val="tx2"/>
                </a:solidFill>
              </a:rPr>
              <a:t>När jag började på KTH hade jag inte självförtroendet att tro att jag skulle ha den typ av position jag har idag. Nu kan jag se tillbaka och säga att min tid på KTH förberedde mig på ett fantastiskt sätt för arbetslivet.</a:t>
            </a:r>
            <a:b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br>
            <a:b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br>
            <a:br>
              <a:rPr lang="en-GB" sz="1600">
                <a:solidFill>
                  <a:srgbClr val="000061"/>
                </a:solidFill>
                <a:latin typeface="Figtree" panose="020F0502020204030204"/>
              </a:rPr>
            </a:br>
            <a:r>
              <a:rPr kumimoji="0" lang="en-GB" sz="1400" b="1" i="0" u="none" strike="noStrike" kern="1200" cap="none" spc="0" normalizeH="0" baseline="0" noProof="0">
                <a:ln>
                  <a:noFill/>
                </a:ln>
                <a:solidFill>
                  <a:srgbClr val="000061"/>
                </a:solidFill>
                <a:effectLst/>
                <a:uLnTx/>
                <a:uFillTx/>
                <a:latin typeface="Figtree" panose="020F0502020204030204"/>
                <a:ea typeface="+mn-ea"/>
                <a:cs typeface="+mn-cs"/>
              </a:rPr>
              <a:t>Karin </a:t>
            </a:r>
            <a:r>
              <a:rPr kumimoji="0" lang="en-GB" sz="1400" b="1" i="0" u="none" strike="noStrike" kern="1200" cap="none" spc="0" normalizeH="0" baseline="0" noProof="0" err="1">
                <a:ln>
                  <a:noFill/>
                </a:ln>
                <a:solidFill>
                  <a:srgbClr val="000061"/>
                </a:solidFill>
                <a:effectLst/>
                <a:uLnTx/>
                <a:uFillTx/>
                <a:latin typeface="Figtree" panose="020F0502020204030204"/>
                <a:ea typeface="+mn-ea"/>
                <a:cs typeface="+mn-cs"/>
              </a:rPr>
              <a:t>Rådström</a:t>
            </a:r>
            <a:r>
              <a:rPr kumimoji="0" lang="en-GB" sz="1400" b="1" i="0" u="none" strike="noStrike" kern="1200" cap="none" spc="0" normalizeH="0" baseline="0" noProof="0">
                <a:ln>
                  <a:noFill/>
                </a:ln>
                <a:solidFill>
                  <a:srgbClr val="000061"/>
                </a:solidFill>
                <a:effectLst/>
                <a:uLnTx/>
                <a:uFillTx/>
                <a:latin typeface="Figtree" panose="020F0502020204030204"/>
                <a:ea typeface="+mn-ea"/>
                <a:cs typeface="+mn-cs"/>
              </a:rPr>
              <a:t> </a:t>
            </a:r>
            <a:b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br>
            <a:r>
              <a:rPr lang="sv-SE" sz="1400">
                <a:solidFill>
                  <a:schemeClr val="tx2"/>
                </a:solidFill>
              </a:rPr>
              <a:t>VD för Daimler Truck – världens största lastbilstillverkare</a:t>
            </a:r>
            <a:br>
              <a:rPr lang="sv-SE" sz="1400">
                <a:solidFill>
                  <a:schemeClr val="tx2"/>
                </a:solidFill>
              </a:rPr>
            </a:br>
            <a:r>
              <a:rPr lang="sv-SE" sz="1400">
                <a:solidFill>
                  <a:schemeClr val="tx2"/>
                </a:solidFill>
              </a:rPr>
              <a:t>Årets alumn 2025</a:t>
            </a:r>
            <a:endParaRPr kumimoji="0" lang="sv-SE" sz="1400" b="0" i="0" u="none" strike="noStrike" kern="1200" cap="none" spc="0" normalizeH="0" baseline="0" noProof="0">
              <a:ln>
                <a:noFill/>
              </a:ln>
              <a:solidFill>
                <a:schemeClr val="tx2"/>
              </a:solidFill>
              <a:effectLst/>
              <a:uLnTx/>
              <a:uFillTx/>
              <a:latin typeface="Figtree" panose="020F0502020204030204"/>
              <a:ea typeface="+mn-ea"/>
              <a:cs typeface="+mn-cs"/>
            </a:endParaRP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a:ln>
                <a:noFill/>
              </a:ln>
              <a:solidFill>
                <a:srgbClr val="000061"/>
              </a:solidFill>
              <a:effectLst/>
              <a:uLnTx/>
              <a:uFillTx/>
              <a:latin typeface="Figtree" panose="020F0502020204030204"/>
              <a:ea typeface="+mn-ea"/>
              <a:cs typeface="+mn-cs"/>
            </a:endParaRP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18" name="Title 1"/>
          <p:cNvSpPr>
            <a:spLocks noGrp="1"/>
          </p:cNvSpPr>
          <p:nvPr>
            <p:ph type="title"/>
          </p:nvPr>
        </p:nvSpPr>
        <p:spPr>
          <a:xfrm>
            <a:off x="1006764" y="326841"/>
            <a:ext cx="10583574" cy="591127"/>
          </a:xfrm>
        </p:spPr>
        <p:txBody>
          <a:bodyPr/>
          <a:lstStyle/>
          <a:p>
            <a:r>
              <a:rPr lang="sv-SE" sz="3600"/>
              <a:t>En lovande start på karriären</a:t>
            </a:r>
          </a:p>
        </p:txBody>
      </p:sp>
      <p:pic>
        <p:nvPicPr>
          <p:cNvPr id="3" name="Picture 2" descr="A person smiling at camera&#10;&#10;AI-generated content may be incorrect.">
            <a:extLst>
              <a:ext uri="{FF2B5EF4-FFF2-40B4-BE49-F238E27FC236}">
                <a16:creationId xmlns:a16="http://schemas.microsoft.com/office/drawing/2014/main" id="{1853AC44-D828-5484-8B8D-D47A75AE7A9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203079" y="1151982"/>
            <a:ext cx="3168000" cy="317754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7" name="Picture 6" descr="A person in black shirt&#10;&#10;AI-generated content may be incorrect.">
            <a:extLst>
              <a:ext uri="{FF2B5EF4-FFF2-40B4-BE49-F238E27FC236}">
                <a16:creationId xmlns:a16="http://schemas.microsoft.com/office/drawing/2014/main" id="{6227532C-DF4B-6F11-762F-40F09136F162}"/>
              </a:ext>
            </a:extLst>
          </p:cNvPr>
          <p:cNvPicPr preferRelativeResize="0">
            <a:picLocks/>
          </p:cNvPicPr>
          <p:nvPr/>
        </p:nvPicPr>
        <p:blipFill>
          <a:blip r:embed="rId4" cstate="print">
            <a:extLst>
              <a:ext uri="{28A0092B-C50C-407E-A947-70E740481C1C}">
                <a14:useLocalDpi xmlns:a14="http://schemas.microsoft.com/office/drawing/2010/main"/>
              </a:ext>
            </a:extLst>
          </a:blip>
          <a:srcRect b="-253"/>
          <a:stretch>
            <a:fillRect/>
          </a:stretch>
        </p:blipFill>
        <p:spPr>
          <a:xfrm>
            <a:off x="1820923" y="1150722"/>
            <a:ext cx="3168000" cy="317880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8" name="Rectangle 22">
            <a:extLst>
              <a:ext uri="{FF2B5EF4-FFF2-40B4-BE49-F238E27FC236}">
                <a16:creationId xmlns:a16="http://schemas.microsoft.com/office/drawing/2014/main" id="{D256D855-11FF-43A4-DC1A-703F51994AD9}"/>
              </a:ext>
            </a:extLst>
          </p:cNvPr>
          <p:cNvSpPr/>
          <p:nvPr/>
        </p:nvSpPr>
        <p:spPr>
          <a:xfrm>
            <a:off x="759029" y="4623239"/>
            <a:ext cx="5291787" cy="2369880"/>
          </a:xfrm>
          <a:prstGeom prst="rect">
            <a:avLst/>
          </a:prstGeom>
        </p:spPr>
        <p:txBody>
          <a:bodyPr wrap="square">
            <a:spAutoFit/>
          </a:bodyPr>
          <a:lstStyle/>
          <a:p>
            <a:pPr lvl="0" eaLnBrk="0" fontAlgn="base" hangingPunct="0">
              <a:spcBef>
                <a:spcPct val="0"/>
              </a:spcBef>
              <a:spcAft>
                <a:spcPts val="1200"/>
              </a:spcAft>
              <a:defRPr/>
            </a:pPr>
            <a:r>
              <a:rPr lang="sv-SE" sz="1400">
                <a:solidFill>
                  <a:schemeClr val="tx2"/>
                </a:solidFill>
              </a:rPr>
              <a:t>Mina studier vid KTH gav mig en djup förståelse för hur städer byggs upp och hur vi kan planera för mer effektiva städer och liv i framtiden. Denna kunskap hjälpte mig att utveckla idén om hur vi kan leva mer hållbart när det gäller energianvändning, vilket ledde till </a:t>
            </a:r>
            <a:r>
              <a:rPr lang="sv-SE" sz="1400" err="1">
                <a:solidFill>
                  <a:schemeClr val="tx2"/>
                </a:solidFill>
              </a:rPr>
              <a:t>Greenely</a:t>
            </a:r>
            <a:r>
              <a:rPr lang="sv-SE" sz="1400">
                <a:solidFill>
                  <a:schemeClr val="tx2"/>
                </a:solidFill>
              </a:rPr>
              <a:t>, företaget jag startade.</a:t>
            </a:r>
            <a:br>
              <a:rPr kumimoji="0" lang="en-GB" sz="1600" b="1" i="0" u="none" strike="noStrike" kern="1200" cap="none" spc="0" normalizeH="0" baseline="0" noProof="0">
                <a:ln>
                  <a:noFill/>
                </a:ln>
                <a:solidFill>
                  <a:srgbClr val="000061"/>
                </a:solidFill>
                <a:effectLst/>
                <a:uLnTx/>
                <a:uFillTx/>
                <a:latin typeface="Figtree" panose="020F0502020204030204"/>
                <a:ea typeface="+mn-ea"/>
                <a:cs typeface="+mn-cs"/>
              </a:rPr>
            </a:br>
            <a:br>
              <a:rPr kumimoji="0" lang="en-GB" sz="1600" b="1" i="0" u="none" strike="noStrike" kern="1200" cap="none" spc="0" normalizeH="0" baseline="0" noProof="0">
                <a:ln>
                  <a:noFill/>
                </a:ln>
                <a:solidFill>
                  <a:srgbClr val="000061"/>
                </a:solidFill>
                <a:effectLst/>
                <a:uLnTx/>
                <a:uFillTx/>
                <a:latin typeface="Figtree" panose="020F0502020204030204"/>
                <a:ea typeface="+mn-ea"/>
                <a:cs typeface="+mn-cs"/>
              </a:rPr>
            </a:br>
            <a:r>
              <a:rPr kumimoji="0" lang="en-GB" sz="1400" b="1" i="0" u="none" strike="noStrike" kern="1200" cap="none" spc="0" normalizeH="0" baseline="0" noProof="0" err="1">
                <a:ln>
                  <a:noFill/>
                </a:ln>
                <a:solidFill>
                  <a:srgbClr val="000061"/>
                </a:solidFill>
                <a:effectLst/>
                <a:uLnTx/>
                <a:uFillTx/>
                <a:latin typeface="Figtree" panose="020F0502020204030204"/>
                <a:ea typeface="+mn-ea"/>
                <a:cs typeface="+mn-cs"/>
              </a:rPr>
              <a:t>Tanmoi</a:t>
            </a:r>
            <a:r>
              <a:rPr kumimoji="0" lang="en-GB" sz="1400" b="1" i="0" u="none" strike="noStrike" kern="1200" cap="none" spc="0" normalizeH="0" baseline="0" noProof="0">
                <a:ln>
                  <a:noFill/>
                </a:ln>
                <a:solidFill>
                  <a:srgbClr val="000061"/>
                </a:solidFill>
                <a:effectLst/>
                <a:uLnTx/>
                <a:uFillTx/>
                <a:latin typeface="Figtree" panose="020F0502020204030204"/>
                <a:ea typeface="+mn-ea"/>
                <a:cs typeface="+mn-cs"/>
              </a:rPr>
              <a:t> Bari</a:t>
            </a:r>
            <a:br>
              <a:rPr kumimoji="0" lang="en-GB" sz="1400" b="0" i="0" u="none" strike="noStrike" kern="1200" cap="none" spc="0" normalizeH="0" baseline="0" noProof="0">
                <a:ln>
                  <a:noFill/>
                </a:ln>
                <a:solidFill>
                  <a:srgbClr val="000061"/>
                </a:solidFill>
                <a:effectLst/>
                <a:uLnTx/>
                <a:uFillTx/>
                <a:latin typeface="Figtree" panose="020F0502020204030204"/>
                <a:ea typeface="+mn-ea"/>
                <a:cs typeface="+mn-cs"/>
              </a:rPr>
            </a:br>
            <a:r>
              <a:rPr kumimoji="0" lang="sv-SE" sz="1400" b="0" i="0" u="none" strike="noStrike" kern="1200" cap="none" spc="0" normalizeH="0" baseline="0" noProof="0">
                <a:ln>
                  <a:noFill/>
                </a:ln>
                <a:solidFill>
                  <a:schemeClr val="tx2"/>
                </a:solidFill>
                <a:effectLst/>
                <a:uLnTx/>
                <a:uFillTx/>
                <a:latin typeface="Figtree" panose="020F0502020204030204"/>
                <a:ea typeface="+mn-ea"/>
                <a:cs typeface="+mn-cs"/>
              </a:rPr>
              <a:t>M</a:t>
            </a:r>
            <a:r>
              <a:rPr lang="sv-SE" sz="1400" err="1">
                <a:solidFill>
                  <a:schemeClr val="tx2"/>
                </a:solidFill>
              </a:rPr>
              <a:t>edgrundare</a:t>
            </a:r>
            <a:r>
              <a:rPr lang="sv-SE" sz="1400">
                <a:solidFill>
                  <a:schemeClr val="tx2"/>
                </a:solidFill>
              </a:rPr>
              <a:t> av </a:t>
            </a:r>
            <a:r>
              <a:rPr lang="sv-SE" sz="1400" err="1">
                <a:solidFill>
                  <a:schemeClr val="tx2"/>
                </a:solidFill>
              </a:rPr>
              <a:t>Greenely</a:t>
            </a:r>
            <a:r>
              <a:rPr lang="sv-SE" sz="1400">
                <a:solidFill>
                  <a:schemeClr val="tx2"/>
                </a:solidFill>
              </a:rPr>
              <a:t> – en digital energileverantör</a:t>
            </a:r>
            <a:br>
              <a:rPr lang="sv-SE" sz="1400">
                <a:solidFill>
                  <a:schemeClr val="tx2"/>
                </a:solidFill>
                <a:latin typeface="Figtree" panose="020F0502020204030204"/>
              </a:rPr>
            </a:br>
            <a:r>
              <a:rPr kumimoji="0" lang="sv-SE" sz="1400" b="0" i="0" u="none" strike="noStrike" kern="1200" cap="none" spc="0" normalizeH="0" baseline="0" noProof="0">
                <a:ln>
                  <a:noFill/>
                </a:ln>
                <a:solidFill>
                  <a:schemeClr val="tx2"/>
                </a:solidFill>
                <a:effectLst/>
                <a:uLnTx/>
                <a:uFillTx/>
                <a:latin typeface="Figtree" panose="020F0502020204030204"/>
                <a:ea typeface="+mn-ea"/>
                <a:cs typeface="+mn-cs"/>
              </a:rPr>
              <a:t>Årets alumn 2024</a:t>
            </a: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a:ln>
                <a:noFill/>
              </a:ln>
              <a:solidFill>
                <a:srgbClr val="000061"/>
              </a:solidFill>
              <a:effectLst/>
              <a:uLnTx/>
              <a:uFillTx/>
              <a:latin typeface="Figtree" panose="020F0502020204030204"/>
              <a:ea typeface="+mn-ea"/>
              <a:cs typeface="+mn-cs"/>
            </a:endParaRPr>
          </a:p>
        </p:txBody>
      </p:sp>
      <p:sp>
        <p:nvSpPr>
          <p:cNvPr id="5" name="Rectangle 4">
            <a:extLst>
              <a:ext uri="{FF2B5EF4-FFF2-40B4-BE49-F238E27FC236}">
                <a16:creationId xmlns:a16="http://schemas.microsoft.com/office/drawing/2014/main" id="{BC04BDAD-5F42-6BA6-8328-1376E590972C}"/>
              </a:ext>
            </a:extLst>
          </p:cNvPr>
          <p:cNvSpPr/>
          <p:nvPr/>
        </p:nvSpPr>
        <p:spPr>
          <a:xfrm>
            <a:off x="430412" y="4397254"/>
            <a:ext cx="409500"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w="0"/>
                <a:solidFill>
                  <a:srgbClr val="004791"/>
                </a:solidFill>
                <a:effectLst>
                  <a:outerShdw blurRad="38100" dist="25400" dir="5400000" algn="ctr" rotWithShape="0">
                    <a:srgbClr val="6E747A">
                      <a:alpha val="43000"/>
                    </a:srgbClr>
                  </a:outerShdw>
                </a:effectLst>
                <a:uLnTx/>
                <a:uFillTx/>
                <a:latin typeface="Figtree" panose="020F0502020204030204"/>
                <a:ea typeface="+mn-ea"/>
                <a:cs typeface="+mn-cs"/>
              </a:rPr>
              <a:t>“</a:t>
            </a:r>
          </a:p>
        </p:txBody>
      </p:sp>
      <p:sp>
        <p:nvSpPr>
          <p:cNvPr id="6" name="Rectangle 5">
            <a:extLst>
              <a:ext uri="{FF2B5EF4-FFF2-40B4-BE49-F238E27FC236}">
                <a16:creationId xmlns:a16="http://schemas.microsoft.com/office/drawing/2014/main" id="{E1E39BBC-A7E0-17CE-953D-8C9F8F988D77}"/>
              </a:ext>
            </a:extLst>
          </p:cNvPr>
          <p:cNvSpPr/>
          <p:nvPr/>
        </p:nvSpPr>
        <p:spPr>
          <a:xfrm>
            <a:off x="6050816" y="4414628"/>
            <a:ext cx="409500"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w="0"/>
                <a:solidFill>
                  <a:srgbClr val="004791"/>
                </a:solidFill>
                <a:effectLst>
                  <a:outerShdw blurRad="38100" dist="25400" dir="5400000" algn="ctr" rotWithShape="0">
                    <a:srgbClr val="6E747A">
                      <a:alpha val="43000"/>
                    </a:srgbClr>
                  </a:outerShdw>
                </a:effectLst>
                <a:uLnTx/>
                <a:uFillTx/>
                <a:latin typeface="Figtree" panose="020F0502020204030204"/>
                <a:ea typeface="+mn-ea"/>
                <a:cs typeface="+mn-cs"/>
              </a:rPr>
              <a:t>“</a:t>
            </a:r>
          </a:p>
        </p:txBody>
      </p:sp>
    </p:spTree>
    <p:extLst>
      <p:ext uri="{BB962C8B-B14F-4D97-AF65-F5344CB8AC3E}">
        <p14:creationId xmlns:p14="http://schemas.microsoft.com/office/powerpoint/2010/main" val="3681845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2">
            <a:extLst>
              <a:ext uri="{FF2B5EF4-FFF2-40B4-BE49-F238E27FC236}">
                <a16:creationId xmlns:a16="http://schemas.microsoft.com/office/drawing/2014/main" id="{3206CA79-0867-0B78-0D22-D80DEE4D24D1}"/>
              </a:ext>
            </a:extLst>
          </p:cNvPr>
          <p:cNvSpPr/>
          <p:nvPr/>
        </p:nvSpPr>
        <p:spPr>
          <a:xfrm>
            <a:off x="1725925"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dirty="0">
                <a:solidFill>
                  <a:schemeClr val="tx2"/>
                </a:solidFill>
                <a:latin typeface="Figtree SemiBold" pitchFamily="2" charset="0"/>
              </a:rPr>
              <a:t>Tekniskt basår</a:t>
            </a:r>
            <a:endParaRPr sz="1600" b="1" dirty="0">
              <a:solidFill>
                <a:schemeClr val="tx2"/>
              </a:solidFill>
              <a:latin typeface="Figtree SemiBold" pitchFamily="2" charset="0"/>
            </a:endParaRPr>
          </a:p>
          <a:p>
            <a:pPr algn="ctr"/>
            <a:r>
              <a:rPr sz="1600" dirty="0">
                <a:solidFill>
                  <a:schemeClr val="tx2"/>
                </a:solidFill>
                <a:latin typeface="Figtree SemiBold" pitchFamily="2" charset="0"/>
              </a:rPr>
              <a:t>60 </a:t>
            </a:r>
            <a:r>
              <a:rPr lang="sv-SE" sz="1600" dirty="0" err="1">
                <a:solidFill>
                  <a:schemeClr val="tx2"/>
                </a:solidFill>
                <a:latin typeface="Figtree SemiBold" pitchFamily="2" charset="0"/>
              </a:rPr>
              <a:t>fup</a:t>
            </a:r>
            <a:endParaRPr sz="1600" dirty="0">
              <a:solidFill>
                <a:schemeClr val="tx2"/>
              </a:solidFill>
              <a:latin typeface="Figtree SemiBold" pitchFamily="2" charset="0"/>
            </a:endParaRPr>
          </a:p>
        </p:txBody>
      </p:sp>
      <p:sp>
        <p:nvSpPr>
          <p:cNvPr id="6" name="Rounded Rectangle 3">
            <a:extLst>
              <a:ext uri="{FF2B5EF4-FFF2-40B4-BE49-F238E27FC236}">
                <a16:creationId xmlns:a16="http://schemas.microsoft.com/office/drawing/2014/main" id="{50945065-02FA-D805-1B95-98ED2784EB33}"/>
              </a:ext>
            </a:extLst>
          </p:cNvPr>
          <p:cNvSpPr/>
          <p:nvPr/>
        </p:nvSpPr>
        <p:spPr>
          <a:xfrm>
            <a:off x="4671253"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a:solidFill>
                  <a:schemeClr val="tx2"/>
                </a:solidFill>
                <a:latin typeface="Figtree SemiBold" pitchFamily="2" charset="0"/>
              </a:rPr>
              <a:t>Högskoleingenjör</a:t>
            </a:r>
            <a:endParaRPr sz="1600" b="1">
              <a:solidFill>
                <a:schemeClr val="tx2"/>
              </a:solidFill>
              <a:latin typeface="Figtree SemiBold" pitchFamily="2" charset="0"/>
            </a:endParaRPr>
          </a:p>
          <a:p>
            <a:pPr algn="ctr"/>
            <a:r>
              <a:rPr sz="1600">
                <a:solidFill>
                  <a:schemeClr val="tx2"/>
                </a:solidFill>
                <a:latin typeface="Figtree SemiBold" pitchFamily="2" charset="0"/>
              </a:rPr>
              <a:t>180 </a:t>
            </a:r>
            <a:r>
              <a:rPr lang="sv-SE" sz="1600" err="1">
                <a:solidFill>
                  <a:schemeClr val="tx2"/>
                </a:solidFill>
                <a:latin typeface="Figtree SemiBold" pitchFamily="2" charset="0"/>
              </a:rPr>
              <a:t>hp</a:t>
            </a:r>
            <a:endParaRPr sz="1600">
              <a:solidFill>
                <a:schemeClr val="tx2"/>
              </a:solidFill>
              <a:latin typeface="Figtree SemiBold" pitchFamily="2" charset="0"/>
            </a:endParaRPr>
          </a:p>
        </p:txBody>
      </p:sp>
      <p:sp>
        <p:nvSpPr>
          <p:cNvPr id="7" name="Rounded Rectangle 4">
            <a:extLst>
              <a:ext uri="{FF2B5EF4-FFF2-40B4-BE49-F238E27FC236}">
                <a16:creationId xmlns:a16="http://schemas.microsoft.com/office/drawing/2014/main" id="{BB69D5F0-4A7D-2627-DD03-49EB7E07CFE2}"/>
              </a:ext>
            </a:extLst>
          </p:cNvPr>
          <p:cNvSpPr/>
          <p:nvPr/>
        </p:nvSpPr>
        <p:spPr>
          <a:xfrm>
            <a:off x="7616582"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a:solidFill>
                  <a:schemeClr val="tx2"/>
                </a:solidFill>
                <a:latin typeface="Figtree SemiBold" pitchFamily="2" charset="0"/>
              </a:rPr>
              <a:t>Civilingenjörsexamen</a:t>
            </a:r>
            <a:endParaRPr sz="1600" b="1">
              <a:solidFill>
                <a:schemeClr val="tx2"/>
              </a:solidFill>
              <a:latin typeface="Figtree SemiBold" pitchFamily="2" charset="0"/>
            </a:endParaRPr>
          </a:p>
          <a:p>
            <a:pPr algn="ctr"/>
            <a:r>
              <a:rPr sz="1600">
                <a:solidFill>
                  <a:schemeClr val="tx2"/>
                </a:solidFill>
                <a:latin typeface="Figtree SemiBold" pitchFamily="2" charset="0"/>
              </a:rPr>
              <a:t>300 </a:t>
            </a:r>
            <a:r>
              <a:rPr lang="sv-SE" sz="1600" err="1">
                <a:solidFill>
                  <a:schemeClr val="tx2"/>
                </a:solidFill>
                <a:latin typeface="Figtree SemiBold" pitchFamily="2" charset="0"/>
              </a:rPr>
              <a:t>hp</a:t>
            </a:r>
            <a:endParaRPr sz="1600">
              <a:solidFill>
                <a:schemeClr val="tx2"/>
              </a:solidFill>
              <a:latin typeface="Figtree SemiBold" pitchFamily="2" charset="0"/>
            </a:endParaRPr>
          </a:p>
        </p:txBody>
      </p:sp>
      <p:sp>
        <p:nvSpPr>
          <p:cNvPr id="8" name="Rounded Rectangle 5">
            <a:extLst>
              <a:ext uri="{FF2B5EF4-FFF2-40B4-BE49-F238E27FC236}">
                <a16:creationId xmlns:a16="http://schemas.microsoft.com/office/drawing/2014/main" id="{6733B5D2-3DA6-86E5-EA7E-E1267899615E}"/>
              </a:ext>
            </a:extLst>
          </p:cNvPr>
          <p:cNvSpPr/>
          <p:nvPr/>
        </p:nvSpPr>
        <p:spPr>
          <a:xfrm>
            <a:off x="1725925" y="491585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err="1">
                <a:solidFill>
                  <a:schemeClr val="tx2"/>
                </a:solidFill>
                <a:latin typeface="Figtree SemiBold" pitchFamily="2" charset="0"/>
              </a:rPr>
              <a:t>Masterprogram</a:t>
            </a:r>
            <a:endParaRPr sz="1600" b="1">
              <a:solidFill>
                <a:schemeClr val="tx2"/>
              </a:solidFill>
              <a:latin typeface="Figtree SemiBold" pitchFamily="2" charset="0"/>
            </a:endParaRPr>
          </a:p>
          <a:p>
            <a:pPr algn="ctr"/>
            <a:r>
              <a:rPr sz="1600">
                <a:solidFill>
                  <a:schemeClr val="tx2"/>
                </a:solidFill>
                <a:latin typeface="Figtree SemiBold" pitchFamily="2" charset="0"/>
              </a:rPr>
              <a:t>120 </a:t>
            </a:r>
            <a:r>
              <a:rPr lang="sv-SE" sz="1600" err="1">
                <a:solidFill>
                  <a:schemeClr val="tx2"/>
                </a:solidFill>
                <a:latin typeface="Figtree SemiBold" pitchFamily="2" charset="0"/>
              </a:rPr>
              <a:t>hp</a:t>
            </a:r>
            <a:endParaRPr sz="1600">
              <a:solidFill>
                <a:schemeClr val="tx2"/>
              </a:solidFill>
              <a:latin typeface="Figtree SemiBold" pitchFamily="2" charset="0"/>
            </a:endParaRPr>
          </a:p>
        </p:txBody>
      </p:sp>
      <p:sp>
        <p:nvSpPr>
          <p:cNvPr id="11" name="Rounded Rectangle 6">
            <a:extLst>
              <a:ext uri="{FF2B5EF4-FFF2-40B4-BE49-F238E27FC236}">
                <a16:creationId xmlns:a16="http://schemas.microsoft.com/office/drawing/2014/main" id="{DB1299CC-39FF-79F1-5477-0B93ED67EB1F}"/>
              </a:ext>
            </a:extLst>
          </p:cNvPr>
          <p:cNvSpPr/>
          <p:nvPr/>
        </p:nvSpPr>
        <p:spPr>
          <a:xfrm>
            <a:off x="4671252" y="491585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a:solidFill>
                  <a:schemeClr val="tx2"/>
                </a:solidFill>
                <a:latin typeface="Figtree SemiBold" pitchFamily="2" charset="0"/>
              </a:rPr>
              <a:t>Forskarutbildning</a:t>
            </a:r>
            <a:endParaRPr sz="1600" b="1">
              <a:solidFill>
                <a:schemeClr val="tx2"/>
              </a:solidFill>
              <a:latin typeface="Figtree SemiBold" pitchFamily="2" charset="0"/>
            </a:endParaRPr>
          </a:p>
          <a:p>
            <a:pPr algn="ctr"/>
            <a:r>
              <a:rPr sz="1600">
                <a:solidFill>
                  <a:schemeClr val="tx2"/>
                </a:solidFill>
                <a:latin typeface="Figtree SemiBold" pitchFamily="2" charset="0"/>
              </a:rPr>
              <a:t>240 </a:t>
            </a:r>
            <a:r>
              <a:rPr lang="sv-SE" sz="1600" err="1">
                <a:solidFill>
                  <a:schemeClr val="tx2"/>
                </a:solidFill>
                <a:latin typeface="Figtree SemiBold" pitchFamily="2" charset="0"/>
              </a:rPr>
              <a:t>hp</a:t>
            </a:r>
            <a:endParaRPr sz="1600">
              <a:solidFill>
                <a:schemeClr val="tx2"/>
              </a:solidFill>
              <a:latin typeface="Figtree SemiBold" pitchFamily="2" charset="0"/>
            </a:endParaRPr>
          </a:p>
        </p:txBody>
      </p:sp>
      <p:sp>
        <p:nvSpPr>
          <p:cNvPr id="12" name="Rounded Rectangle 6">
            <a:extLst>
              <a:ext uri="{FF2B5EF4-FFF2-40B4-BE49-F238E27FC236}">
                <a16:creationId xmlns:a16="http://schemas.microsoft.com/office/drawing/2014/main" id="{4B4BC028-1B03-065C-6FAD-4F5D5B4253CE}"/>
              </a:ext>
            </a:extLst>
          </p:cNvPr>
          <p:cNvSpPr/>
          <p:nvPr/>
        </p:nvSpPr>
        <p:spPr>
          <a:xfrm>
            <a:off x="7616579" y="4935747"/>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err="1">
                <a:solidFill>
                  <a:schemeClr val="tx2"/>
                </a:solidFill>
              </a:rPr>
              <a:t>MOOC:ar</a:t>
            </a:r>
            <a:r>
              <a:rPr lang="sv-SE" sz="1600" b="1">
                <a:solidFill>
                  <a:schemeClr val="tx2"/>
                </a:solidFill>
              </a:rPr>
              <a:t> och </a:t>
            </a:r>
            <a:r>
              <a:rPr lang="sv-SE" sz="1600" b="1">
                <a:solidFill>
                  <a:schemeClr val="tx2"/>
                </a:solidFill>
                <a:latin typeface="Figtree SemiBold" pitchFamily="2" charset="0"/>
              </a:rPr>
              <a:t>uppdragsutbildning</a:t>
            </a:r>
            <a:endParaRPr sz="1600" b="1">
              <a:solidFill>
                <a:schemeClr val="tx2"/>
              </a:solidFill>
              <a:latin typeface="Figtree SemiBold" pitchFamily="2" charset="0"/>
            </a:endParaRPr>
          </a:p>
        </p:txBody>
      </p:sp>
      <p:grpSp>
        <p:nvGrpSpPr>
          <p:cNvPr id="22" name="Group 21">
            <a:extLst>
              <a:ext uri="{FF2B5EF4-FFF2-40B4-BE49-F238E27FC236}">
                <a16:creationId xmlns:a16="http://schemas.microsoft.com/office/drawing/2014/main" id="{E26CB506-6F0A-6915-5724-FCFE18985EDB}"/>
              </a:ext>
            </a:extLst>
          </p:cNvPr>
          <p:cNvGrpSpPr/>
          <p:nvPr/>
        </p:nvGrpSpPr>
        <p:grpSpPr>
          <a:xfrm>
            <a:off x="2192312" y="4292203"/>
            <a:ext cx="7507054" cy="475200"/>
            <a:chOff x="2343953" y="3940344"/>
            <a:chExt cx="7507054" cy="348426"/>
          </a:xfrm>
        </p:grpSpPr>
        <p:sp>
          <p:nvSpPr>
            <p:cNvPr id="23" name="Freeform: Shape 22">
              <a:extLst>
                <a:ext uri="{FF2B5EF4-FFF2-40B4-BE49-F238E27FC236}">
                  <a16:creationId xmlns:a16="http://schemas.microsoft.com/office/drawing/2014/main" id="{3335C48B-3E5C-8DD9-6D6F-56BF256447A7}"/>
                </a:ext>
              </a:extLst>
            </p:cNvPr>
            <p:cNvSpPr/>
            <p:nvPr/>
          </p:nvSpPr>
          <p:spPr>
            <a:xfrm>
              <a:off x="2343953"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Avancerad nivå</a:t>
              </a:r>
            </a:p>
          </p:txBody>
        </p:sp>
        <p:sp>
          <p:nvSpPr>
            <p:cNvPr id="24" name="Freeform: Shape 23">
              <a:extLst>
                <a:ext uri="{FF2B5EF4-FFF2-40B4-BE49-F238E27FC236}">
                  <a16:creationId xmlns:a16="http://schemas.microsoft.com/office/drawing/2014/main" id="{090702FE-3F24-C4FC-7FE9-047AC786F7C6}"/>
                </a:ext>
              </a:extLst>
            </p:cNvPr>
            <p:cNvSpPr/>
            <p:nvPr/>
          </p:nvSpPr>
          <p:spPr>
            <a:xfrm>
              <a:off x="4292520" y="3988681"/>
              <a:ext cx="704379" cy="251750"/>
            </a:xfrm>
            <a:custGeom>
              <a:avLst/>
              <a:gdLst>
                <a:gd name="connsiteX0" fmla="*/ 0 w 704379"/>
                <a:gd name="connsiteY0" fmla="*/ 50350 h 251750"/>
                <a:gd name="connsiteX1" fmla="*/ 578504 w 704379"/>
                <a:gd name="connsiteY1" fmla="*/ 50350 h 251750"/>
                <a:gd name="connsiteX2" fmla="*/ 578504 w 704379"/>
                <a:gd name="connsiteY2" fmla="*/ 0 h 251750"/>
                <a:gd name="connsiteX3" fmla="*/ 704379 w 704379"/>
                <a:gd name="connsiteY3" fmla="*/ 125875 h 251750"/>
                <a:gd name="connsiteX4" fmla="*/ 578504 w 704379"/>
                <a:gd name="connsiteY4" fmla="*/ 251750 h 251750"/>
                <a:gd name="connsiteX5" fmla="*/ 578504 w 704379"/>
                <a:gd name="connsiteY5" fmla="*/ 201400 h 251750"/>
                <a:gd name="connsiteX6" fmla="*/ 0 w 704379"/>
                <a:gd name="connsiteY6" fmla="*/ 201400 h 251750"/>
                <a:gd name="connsiteX7" fmla="*/ 0 w 704379"/>
                <a:gd name="connsiteY7" fmla="*/ 50350 h 25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379" h="251750">
                  <a:moveTo>
                    <a:pt x="0" y="50350"/>
                  </a:moveTo>
                  <a:lnTo>
                    <a:pt x="578504" y="50350"/>
                  </a:lnTo>
                  <a:lnTo>
                    <a:pt x="578504" y="0"/>
                  </a:lnTo>
                  <a:lnTo>
                    <a:pt x="704379" y="125875"/>
                  </a:lnTo>
                  <a:lnTo>
                    <a:pt x="578504" y="251750"/>
                  </a:lnTo>
                  <a:lnTo>
                    <a:pt x="578504" y="201400"/>
                  </a:lnTo>
                  <a:lnTo>
                    <a:pt x="0" y="201400"/>
                  </a:lnTo>
                  <a:lnTo>
                    <a:pt x="0" y="5035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50" rIns="75525" bIns="50350"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25" name="Freeform: Shape 24">
              <a:extLst>
                <a:ext uri="{FF2B5EF4-FFF2-40B4-BE49-F238E27FC236}">
                  <a16:creationId xmlns:a16="http://schemas.microsoft.com/office/drawing/2014/main" id="{717CAFE8-373E-6E8F-3B02-AEBCA9460E32}"/>
                </a:ext>
              </a:extLst>
            </p:cNvPr>
            <p:cNvSpPr/>
            <p:nvPr/>
          </p:nvSpPr>
          <p:spPr>
            <a:xfrm>
              <a:off x="5289282"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Forskarnivå</a:t>
              </a:r>
              <a:endParaRPr lang="sv-SE" sz="1600" kern="1200"/>
            </a:p>
          </p:txBody>
        </p:sp>
        <p:sp>
          <p:nvSpPr>
            <p:cNvPr id="26" name="Freeform: Shape 25">
              <a:extLst>
                <a:ext uri="{FF2B5EF4-FFF2-40B4-BE49-F238E27FC236}">
                  <a16:creationId xmlns:a16="http://schemas.microsoft.com/office/drawing/2014/main" id="{37EED1A9-DE5C-54C7-C5D8-F0E79440C974}"/>
                </a:ext>
              </a:extLst>
            </p:cNvPr>
            <p:cNvSpPr/>
            <p:nvPr/>
          </p:nvSpPr>
          <p:spPr>
            <a:xfrm>
              <a:off x="7234966" y="3988681"/>
              <a:ext cx="704379" cy="251750"/>
            </a:xfrm>
            <a:custGeom>
              <a:avLst/>
              <a:gdLst>
                <a:gd name="connsiteX0" fmla="*/ 0 w 704379"/>
                <a:gd name="connsiteY0" fmla="*/ 50350 h 251750"/>
                <a:gd name="connsiteX1" fmla="*/ 578504 w 704379"/>
                <a:gd name="connsiteY1" fmla="*/ 50350 h 251750"/>
                <a:gd name="connsiteX2" fmla="*/ 578504 w 704379"/>
                <a:gd name="connsiteY2" fmla="*/ 0 h 251750"/>
                <a:gd name="connsiteX3" fmla="*/ 704379 w 704379"/>
                <a:gd name="connsiteY3" fmla="*/ 125875 h 251750"/>
                <a:gd name="connsiteX4" fmla="*/ 578504 w 704379"/>
                <a:gd name="connsiteY4" fmla="*/ 251750 h 251750"/>
                <a:gd name="connsiteX5" fmla="*/ 578504 w 704379"/>
                <a:gd name="connsiteY5" fmla="*/ 201400 h 251750"/>
                <a:gd name="connsiteX6" fmla="*/ 0 w 704379"/>
                <a:gd name="connsiteY6" fmla="*/ 201400 h 251750"/>
                <a:gd name="connsiteX7" fmla="*/ 0 w 704379"/>
                <a:gd name="connsiteY7" fmla="*/ 50350 h 25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379" h="251750">
                  <a:moveTo>
                    <a:pt x="0" y="50350"/>
                  </a:moveTo>
                  <a:lnTo>
                    <a:pt x="578504" y="50350"/>
                  </a:lnTo>
                  <a:lnTo>
                    <a:pt x="578504" y="0"/>
                  </a:lnTo>
                  <a:lnTo>
                    <a:pt x="704379" y="125875"/>
                  </a:lnTo>
                  <a:lnTo>
                    <a:pt x="578504" y="251750"/>
                  </a:lnTo>
                  <a:lnTo>
                    <a:pt x="578504" y="201400"/>
                  </a:lnTo>
                  <a:lnTo>
                    <a:pt x="0" y="201400"/>
                  </a:lnTo>
                  <a:lnTo>
                    <a:pt x="0" y="5035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50" rIns="75525" bIns="50350"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27" name="Freeform: Shape 26">
              <a:extLst>
                <a:ext uri="{FF2B5EF4-FFF2-40B4-BE49-F238E27FC236}">
                  <a16:creationId xmlns:a16="http://schemas.microsoft.com/office/drawing/2014/main" id="{DF56B195-811D-8AB9-D852-0BD3C0412E2C}"/>
                </a:ext>
              </a:extLst>
            </p:cNvPr>
            <p:cNvSpPr/>
            <p:nvPr/>
          </p:nvSpPr>
          <p:spPr>
            <a:xfrm>
              <a:off x="8234607"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Livslångt lärande</a:t>
              </a:r>
            </a:p>
          </p:txBody>
        </p:sp>
      </p:grpSp>
      <p:grpSp>
        <p:nvGrpSpPr>
          <p:cNvPr id="32" name="Group 31">
            <a:extLst>
              <a:ext uri="{FF2B5EF4-FFF2-40B4-BE49-F238E27FC236}">
                <a16:creationId xmlns:a16="http://schemas.microsoft.com/office/drawing/2014/main" id="{A1D9DDB4-A29D-11A0-2350-D4EEB8F31D14}"/>
              </a:ext>
            </a:extLst>
          </p:cNvPr>
          <p:cNvGrpSpPr/>
          <p:nvPr/>
        </p:nvGrpSpPr>
        <p:grpSpPr>
          <a:xfrm>
            <a:off x="2191528" y="1608961"/>
            <a:ext cx="7947948" cy="478181"/>
            <a:chOff x="2343171" y="1515778"/>
            <a:chExt cx="7947948" cy="478181"/>
          </a:xfrm>
        </p:grpSpPr>
        <p:sp>
          <p:nvSpPr>
            <p:cNvPr id="33" name="Freeform: Shape 32">
              <a:extLst>
                <a:ext uri="{FF2B5EF4-FFF2-40B4-BE49-F238E27FC236}">
                  <a16:creationId xmlns:a16="http://schemas.microsoft.com/office/drawing/2014/main" id="{B74CC90A-F905-7D49-DA87-446AA7EB3B28}"/>
                </a:ext>
              </a:extLst>
            </p:cNvPr>
            <p:cNvSpPr/>
            <p:nvPr/>
          </p:nvSpPr>
          <p:spPr>
            <a:xfrm>
              <a:off x="2343171" y="1517349"/>
              <a:ext cx="1615006"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Förberedande</a:t>
              </a:r>
            </a:p>
          </p:txBody>
        </p:sp>
        <p:sp>
          <p:nvSpPr>
            <p:cNvPr id="34" name="Freeform: Shape 33">
              <a:extLst>
                <a:ext uri="{FF2B5EF4-FFF2-40B4-BE49-F238E27FC236}">
                  <a16:creationId xmlns:a16="http://schemas.microsoft.com/office/drawing/2014/main" id="{C562A313-4BBA-26C8-B472-00845B89FFC5}"/>
                </a:ext>
              </a:extLst>
            </p:cNvPr>
            <p:cNvSpPr/>
            <p:nvPr/>
          </p:nvSpPr>
          <p:spPr>
            <a:xfrm>
              <a:off x="4290757" y="1629656"/>
              <a:ext cx="705068" cy="342000"/>
            </a:xfrm>
            <a:custGeom>
              <a:avLst/>
              <a:gdLst>
                <a:gd name="connsiteX0" fmla="*/ 0 w 705068"/>
                <a:gd name="connsiteY0" fmla="*/ 50399 h 251996"/>
                <a:gd name="connsiteX1" fmla="*/ 579070 w 705068"/>
                <a:gd name="connsiteY1" fmla="*/ 50399 h 251996"/>
                <a:gd name="connsiteX2" fmla="*/ 579070 w 705068"/>
                <a:gd name="connsiteY2" fmla="*/ 0 h 251996"/>
                <a:gd name="connsiteX3" fmla="*/ 705068 w 705068"/>
                <a:gd name="connsiteY3" fmla="*/ 125998 h 251996"/>
                <a:gd name="connsiteX4" fmla="*/ 579070 w 705068"/>
                <a:gd name="connsiteY4" fmla="*/ 251996 h 251996"/>
                <a:gd name="connsiteX5" fmla="*/ 579070 w 705068"/>
                <a:gd name="connsiteY5" fmla="*/ 201597 h 251996"/>
                <a:gd name="connsiteX6" fmla="*/ 0 w 705068"/>
                <a:gd name="connsiteY6" fmla="*/ 201597 h 251996"/>
                <a:gd name="connsiteX7" fmla="*/ 0 w 705068"/>
                <a:gd name="connsiteY7" fmla="*/ 50399 h 25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068" h="251996">
                  <a:moveTo>
                    <a:pt x="0" y="50399"/>
                  </a:moveTo>
                  <a:lnTo>
                    <a:pt x="579070" y="50399"/>
                  </a:lnTo>
                  <a:lnTo>
                    <a:pt x="579070" y="0"/>
                  </a:lnTo>
                  <a:lnTo>
                    <a:pt x="705068" y="125998"/>
                  </a:lnTo>
                  <a:lnTo>
                    <a:pt x="579070" y="251996"/>
                  </a:lnTo>
                  <a:lnTo>
                    <a:pt x="579070" y="201597"/>
                  </a:lnTo>
                  <a:lnTo>
                    <a:pt x="0" y="201597"/>
                  </a:lnTo>
                  <a:lnTo>
                    <a:pt x="0" y="5039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99" rIns="75599" bIns="50399"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35" name="Freeform: Shape 34">
              <a:extLst>
                <a:ext uri="{FF2B5EF4-FFF2-40B4-BE49-F238E27FC236}">
                  <a16:creationId xmlns:a16="http://schemas.microsoft.com/office/drawing/2014/main" id="{4A739C3A-BCDF-2DEE-046F-5212F7B538F8}"/>
                </a:ext>
              </a:extLst>
            </p:cNvPr>
            <p:cNvSpPr/>
            <p:nvPr/>
          </p:nvSpPr>
          <p:spPr>
            <a:xfrm>
              <a:off x="5288494" y="1517349"/>
              <a:ext cx="1615006"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Grundnivå</a:t>
              </a:r>
              <a:endParaRPr lang="sv-SE" sz="1600" kern="1200"/>
            </a:p>
          </p:txBody>
        </p:sp>
        <p:sp>
          <p:nvSpPr>
            <p:cNvPr id="36" name="Freeform: Shape 35">
              <a:extLst>
                <a:ext uri="{FF2B5EF4-FFF2-40B4-BE49-F238E27FC236}">
                  <a16:creationId xmlns:a16="http://schemas.microsoft.com/office/drawing/2014/main" id="{0ADC8BF4-E407-0154-5F7B-2B9E9FB33890}"/>
                </a:ext>
              </a:extLst>
            </p:cNvPr>
            <p:cNvSpPr/>
            <p:nvPr/>
          </p:nvSpPr>
          <p:spPr>
            <a:xfrm>
              <a:off x="7038454" y="1616061"/>
              <a:ext cx="705068" cy="342000"/>
            </a:xfrm>
            <a:custGeom>
              <a:avLst/>
              <a:gdLst>
                <a:gd name="connsiteX0" fmla="*/ 0 w 705068"/>
                <a:gd name="connsiteY0" fmla="*/ 50399 h 251996"/>
                <a:gd name="connsiteX1" fmla="*/ 579070 w 705068"/>
                <a:gd name="connsiteY1" fmla="*/ 50399 h 251996"/>
                <a:gd name="connsiteX2" fmla="*/ 579070 w 705068"/>
                <a:gd name="connsiteY2" fmla="*/ 0 h 251996"/>
                <a:gd name="connsiteX3" fmla="*/ 705068 w 705068"/>
                <a:gd name="connsiteY3" fmla="*/ 125998 h 251996"/>
                <a:gd name="connsiteX4" fmla="*/ 579070 w 705068"/>
                <a:gd name="connsiteY4" fmla="*/ 251996 h 251996"/>
                <a:gd name="connsiteX5" fmla="*/ 579070 w 705068"/>
                <a:gd name="connsiteY5" fmla="*/ 201597 h 251996"/>
                <a:gd name="connsiteX6" fmla="*/ 0 w 705068"/>
                <a:gd name="connsiteY6" fmla="*/ 201597 h 251996"/>
                <a:gd name="connsiteX7" fmla="*/ 0 w 705068"/>
                <a:gd name="connsiteY7" fmla="*/ 50399 h 25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068" h="251996">
                  <a:moveTo>
                    <a:pt x="0" y="50399"/>
                  </a:moveTo>
                  <a:lnTo>
                    <a:pt x="579070" y="50399"/>
                  </a:lnTo>
                  <a:lnTo>
                    <a:pt x="579070" y="0"/>
                  </a:lnTo>
                  <a:lnTo>
                    <a:pt x="705068" y="125998"/>
                  </a:lnTo>
                  <a:lnTo>
                    <a:pt x="579070" y="251996"/>
                  </a:lnTo>
                  <a:lnTo>
                    <a:pt x="579070" y="201597"/>
                  </a:lnTo>
                  <a:lnTo>
                    <a:pt x="0" y="201597"/>
                  </a:lnTo>
                  <a:lnTo>
                    <a:pt x="0" y="5039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99" rIns="75599" bIns="50399"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37" name="Freeform: Shape 36">
              <a:extLst>
                <a:ext uri="{FF2B5EF4-FFF2-40B4-BE49-F238E27FC236}">
                  <a16:creationId xmlns:a16="http://schemas.microsoft.com/office/drawing/2014/main" id="{4BB1CDDE-1A0F-921D-8206-B936C0B583A6}"/>
                </a:ext>
              </a:extLst>
            </p:cNvPr>
            <p:cNvSpPr/>
            <p:nvPr/>
          </p:nvSpPr>
          <p:spPr>
            <a:xfrm>
              <a:off x="7878476" y="1515778"/>
              <a:ext cx="2412643"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a:solidFill>
                    <a:schemeClr val="tx2"/>
                  </a:solidFill>
                </a:rPr>
                <a:t>Civilingenjörsprogram</a:t>
              </a:r>
            </a:p>
          </p:txBody>
        </p:sp>
      </p:grpSp>
      <p:sp>
        <p:nvSpPr>
          <p:cNvPr id="31" name="Rubrik 1">
            <a:extLst>
              <a:ext uri="{FF2B5EF4-FFF2-40B4-BE49-F238E27FC236}">
                <a16:creationId xmlns:a16="http://schemas.microsoft.com/office/drawing/2014/main" id="{DB168504-5AD5-1D63-C9DD-4F13F0966D83}"/>
              </a:ext>
            </a:extLst>
          </p:cNvPr>
          <p:cNvSpPr txBox="1">
            <a:spLocks/>
          </p:cNvSpPr>
          <p:nvPr/>
        </p:nvSpPr>
        <p:spPr>
          <a:xfrm>
            <a:off x="1101600" y="266400"/>
            <a:ext cx="9148135"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GB" err="1">
                <a:solidFill>
                  <a:schemeClr val="bg1"/>
                </a:solidFill>
              </a:rPr>
              <a:t>Utbildningsstruktur</a:t>
            </a:r>
            <a:endParaRPr lang="en-GB">
              <a:solidFill>
                <a:schemeClr val="bg1"/>
              </a:solidFill>
            </a:endParaRPr>
          </a:p>
        </p:txBody>
      </p:sp>
    </p:spTree>
    <p:extLst>
      <p:ext uri="{BB962C8B-B14F-4D97-AF65-F5344CB8AC3E}">
        <p14:creationId xmlns:p14="http://schemas.microsoft.com/office/powerpoint/2010/main" val="22609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ubrik 1">
            <a:extLst>
              <a:ext uri="{FF2B5EF4-FFF2-40B4-BE49-F238E27FC236}">
                <a16:creationId xmlns:a16="http://schemas.microsoft.com/office/drawing/2014/main" id="{BA0C5F32-89B6-E5DE-1CC1-EDCD64415CF8}"/>
              </a:ext>
            </a:extLst>
          </p:cNvPr>
          <p:cNvSpPr>
            <a:spLocks noGrp="1"/>
          </p:cNvSpPr>
          <p:nvPr>
            <p:ph type="title"/>
          </p:nvPr>
        </p:nvSpPr>
        <p:spPr>
          <a:xfrm>
            <a:off x="600075" y="1095632"/>
            <a:ext cx="10990263" cy="568412"/>
          </a:xfrm>
        </p:spPr>
        <p:txBody>
          <a:bodyPr/>
          <a:lstStyle/>
          <a:p>
            <a:r>
              <a:rPr lang="sv-SE" sz="3600"/>
              <a:t>Utbildningar på grundnivå och avancerad nivå</a:t>
            </a:r>
            <a:endParaRPr lang="en-GB" sz="3600"/>
          </a:p>
        </p:txBody>
      </p:sp>
      <p:sp>
        <p:nvSpPr>
          <p:cNvPr id="23" name="textruta 2">
            <a:extLst>
              <a:ext uri="{FF2B5EF4-FFF2-40B4-BE49-F238E27FC236}">
                <a16:creationId xmlns:a16="http://schemas.microsoft.com/office/drawing/2014/main" id="{2308794C-5FBA-63AB-126E-3DE3E09E4B62}"/>
              </a:ext>
            </a:extLst>
          </p:cNvPr>
          <p:cNvSpPr txBox="1"/>
          <p:nvPr/>
        </p:nvSpPr>
        <p:spPr>
          <a:xfrm>
            <a:off x="642605" y="1675324"/>
            <a:ext cx="10990263" cy="369332"/>
          </a:xfrm>
          <a:prstGeom prst="rect">
            <a:avLst/>
          </a:prstGeom>
          <a:noFill/>
        </p:spPr>
        <p:txBody>
          <a:bodyPr wrap="square" rtlCol="0">
            <a:spAutoFit/>
          </a:bodyPr>
          <a:lstStyle/>
          <a:p>
            <a:r>
              <a:rPr lang="sv-SE" dirty="0">
                <a:solidFill>
                  <a:schemeClr val="accent1"/>
                </a:solidFill>
              </a:rPr>
              <a:t>30 utbildningar på grundnivå och 60 </a:t>
            </a:r>
            <a:r>
              <a:rPr lang="sv-SE" dirty="0" err="1">
                <a:solidFill>
                  <a:schemeClr val="accent1"/>
                </a:solidFill>
              </a:rPr>
              <a:t>masterprogram</a:t>
            </a:r>
            <a:r>
              <a:rPr lang="sv-SE" dirty="0">
                <a:solidFill>
                  <a:schemeClr val="accent1"/>
                </a:solidFill>
              </a:rPr>
              <a:t> inom:</a:t>
            </a:r>
            <a:endParaRPr lang="en-GB" dirty="0">
              <a:solidFill>
                <a:schemeClr val="accent1"/>
              </a:solidFill>
            </a:endParaRPr>
          </a:p>
        </p:txBody>
      </p:sp>
      <p:sp>
        <p:nvSpPr>
          <p:cNvPr id="24" name="Ellips 4">
            <a:extLst>
              <a:ext uri="{FF2B5EF4-FFF2-40B4-BE49-F238E27FC236}">
                <a16:creationId xmlns:a16="http://schemas.microsoft.com/office/drawing/2014/main" id="{6346DB0B-9581-BE01-982B-15AB0873A044}"/>
              </a:ext>
            </a:extLst>
          </p:cNvPr>
          <p:cNvSpPr/>
          <p:nvPr/>
        </p:nvSpPr>
        <p:spPr>
          <a:xfrm>
            <a:off x="600074" y="2911905"/>
            <a:ext cx="2035234" cy="203523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a:solidFill>
                  <a:schemeClr val="bg1"/>
                </a:solidFill>
              </a:rPr>
              <a:t>Arkitektur </a:t>
            </a:r>
            <a:br>
              <a:rPr lang="en-GB" sz="1600">
                <a:solidFill>
                  <a:schemeClr val="bg1"/>
                </a:solidFill>
              </a:rPr>
            </a:br>
            <a:r>
              <a:rPr lang="en-GB" sz="1600">
                <a:solidFill>
                  <a:schemeClr val="bg1"/>
                </a:solidFill>
              </a:rPr>
              <a:t>och </a:t>
            </a:r>
            <a:r>
              <a:rPr lang="en-GB" sz="1600" err="1">
                <a:solidFill>
                  <a:schemeClr val="bg1"/>
                </a:solidFill>
              </a:rPr>
              <a:t>samhälls-byggnad</a:t>
            </a:r>
            <a:endParaRPr lang="en-GB" sz="1600">
              <a:solidFill>
                <a:schemeClr val="bg1"/>
              </a:solidFill>
            </a:endParaRPr>
          </a:p>
        </p:txBody>
      </p:sp>
      <p:sp>
        <p:nvSpPr>
          <p:cNvPr id="25" name="Ellips 5">
            <a:extLst>
              <a:ext uri="{FF2B5EF4-FFF2-40B4-BE49-F238E27FC236}">
                <a16:creationId xmlns:a16="http://schemas.microsoft.com/office/drawing/2014/main" id="{81B51A89-E992-0DA9-3039-E782F0104041}"/>
              </a:ext>
            </a:extLst>
          </p:cNvPr>
          <p:cNvSpPr/>
          <p:nvPr/>
        </p:nvSpPr>
        <p:spPr>
          <a:xfrm>
            <a:off x="2838831" y="2911905"/>
            <a:ext cx="2035234" cy="203523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err="1">
                <a:solidFill>
                  <a:schemeClr val="bg1"/>
                </a:solidFill>
              </a:rPr>
              <a:t>Elektroteknik</a:t>
            </a:r>
            <a:r>
              <a:rPr lang="en-GB" sz="1600">
                <a:solidFill>
                  <a:schemeClr val="bg1"/>
                </a:solidFill>
              </a:rPr>
              <a:t> och </a:t>
            </a:r>
            <a:br>
              <a:rPr lang="en-GB" sz="1600">
                <a:solidFill>
                  <a:schemeClr val="bg1"/>
                </a:solidFill>
              </a:rPr>
            </a:br>
            <a:r>
              <a:rPr lang="en-GB" sz="1600" err="1">
                <a:solidFill>
                  <a:schemeClr val="bg1"/>
                </a:solidFill>
              </a:rPr>
              <a:t>datavetenskap</a:t>
            </a:r>
            <a:endParaRPr lang="en-GB" sz="1600">
              <a:solidFill>
                <a:schemeClr val="bg1"/>
              </a:solidFill>
            </a:endParaRPr>
          </a:p>
        </p:txBody>
      </p:sp>
      <p:sp>
        <p:nvSpPr>
          <p:cNvPr id="26" name="Ellips 6">
            <a:extLst>
              <a:ext uri="{FF2B5EF4-FFF2-40B4-BE49-F238E27FC236}">
                <a16:creationId xmlns:a16="http://schemas.microsoft.com/office/drawing/2014/main" id="{AFCACFC0-2F0B-C5A1-F448-759DE2765297}"/>
              </a:ext>
            </a:extLst>
          </p:cNvPr>
          <p:cNvSpPr/>
          <p:nvPr/>
        </p:nvSpPr>
        <p:spPr>
          <a:xfrm>
            <a:off x="5077589" y="2911905"/>
            <a:ext cx="2035234" cy="203523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a:solidFill>
                  <a:schemeClr val="bg1"/>
                </a:solidFill>
              </a:rPr>
              <a:t>Industriell teknik och management</a:t>
            </a:r>
          </a:p>
        </p:txBody>
      </p:sp>
      <p:sp>
        <p:nvSpPr>
          <p:cNvPr id="27" name="Ellips 7">
            <a:extLst>
              <a:ext uri="{FF2B5EF4-FFF2-40B4-BE49-F238E27FC236}">
                <a16:creationId xmlns:a16="http://schemas.microsoft.com/office/drawing/2014/main" id="{56FCC6FD-A887-D342-8254-EA1F25C2D8A3}"/>
              </a:ext>
            </a:extLst>
          </p:cNvPr>
          <p:cNvSpPr/>
          <p:nvPr/>
        </p:nvSpPr>
        <p:spPr>
          <a:xfrm>
            <a:off x="7316346" y="2911905"/>
            <a:ext cx="2035234" cy="203523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a:solidFill>
                  <a:schemeClr val="bg1"/>
                </a:solidFill>
              </a:rPr>
              <a:t>Kemi, </a:t>
            </a:r>
            <a:r>
              <a:rPr lang="en-GB" sz="1600" err="1">
                <a:solidFill>
                  <a:schemeClr val="bg1"/>
                </a:solidFill>
              </a:rPr>
              <a:t>bioteknologi</a:t>
            </a:r>
            <a:r>
              <a:rPr lang="en-GB" sz="1600">
                <a:solidFill>
                  <a:schemeClr val="bg1"/>
                </a:solidFill>
              </a:rPr>
              <a:t> och </a:t>
            </a:r>
            <a:r>
              <a:rPr lang="en-GB" sz="1600" err="1">
                <a:solidFill>
                  <a:schemeClr val="bg1"/>
                </a:solidFill>
              </a:rPr>
              <a:t>hälsa</a:t>
            </a:r>
            <a:endParaRPr lang="en-GB" sz="1600">
              <a:solidFill>
                <a:schemeClr val="bg1"/>
              </a:solidFill>
            </a:endParaRPr>
          </a:p>
        </p:txBody>
      </p:sp>
      <p:sp>
        <p:nvSpPr>
          <p:cNvPr id="28" name="Ellips 8">
            <a:extLst>
              <a:ext uri="{FF2B5EF4-FFF2-40B4-BE49-F238E27FC236}">
                <a16:creationId xmlns:a16="http://schemas.microsoft.com/office/drawing/2014/main" id="{9DC0CD86-12D8-FCFD-69DA-D9CE98CB39D6}"/>
              </a:ext>
            </a:extLst>
          </p:cNvPr>
          <p:cNvSpPr/>
          <p:nvPr/>
        </p:nvSpPr>
        <p:spPr>
          <a:xfrm>
            <a:off x="9555103" y="2911905"/>
            <a:ext cx="2035234" cy="203523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sv-SE"/>
              <a:t>Teknik-vetenskap</a:t>
            </a:r>
            <a:endParaRPr lang="en-GB" sz="1600">
              <a:solidFill>
                <a:schemeClr val="bg1"/>
              </a:solidFill>
            </a:endParaRPr>
          </a:p>
        </p:txBody>
      </p:sp>
    </p:spTree>
    <p:extLst>
      <p:ext uri="{BB962C8B-B14F-4D97-AF65-F5344CB8AC3E}">
        <p14:creationId xmlns:p14="http://schemas.microsoft.com/office/powerpoint/2010/main" val="78882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4DB094-05F4-5D53-653A-AC65CE01CC55}"/>
              </a:ext>
            </a:extLst>
          </p:cNvPr>
          <p:cNvSpPr>
            <a:spLocks noGrp="1"/>
          </p:cNvSpPr>
          <p:nvPr>
            <p:ph type="title"/>
          </p:nvPr>
        </p:nvSpPr>
        <p:spPr>
          <a:xfrm>
            <a:off x="600076" y="1095632"/>
            <a:ext cx="5194668" cy="977612"/>
          </a:xfrm>
        </p:spPr>
        <p:txBody>
          <a:bodyPr/>
          <a:lstStyle/>
          <a:p>
            <a:r>
              <a:rPr lang="sv-SE"/>
              <a:t>Utbildning på forskarnivå</a:t>
            </a:r>
            <a:endParaRPr lang="en-GB"/>
          </a:p>
        </p:txBody>
      </p:sp>
      <p:sp>
        <p:nvSpPr>
          <p:cNvPr id="4" name="Platshållare för innehåll 3">
            <a:extLst>
              <a:ext uri="{FF2B5EF4-FFF2-40B4-BE49-F238E27FC236}">
                <a16:creationId xmlns:a16="http://schemas.microsoft.com/office/drawing/2014/main" id="{B5EEB588-AA7E-CEB2-070A-4D8937A30F8F}"/>
              </a:ext>
            </a:extLst>
          </p:cNvPr>
          <p:cNvSpPr>
            <a:spLocks noGrp="1"/>
          </p:cNvSpPr>
          <p:nvPr>
            <p:ph sz="half" idx="1"/>
          </p:nvPr>
        </p:nvSpPr>
        <p:spPr>
          <a:xfrm>
            <a:off x="600076" y="2296615"/>
            <a:ext cx="4217584" cy="4100376"/>
          </a:xfrm>
        </p:spPr>
        <p:txBody>
          <a:bodyPr/>
          <a:lstStyle/>
          <a:p>
            <a:pPr marL="0" indent="0">
              <a:buNone/>
            </a:pPr>
            <a:r>
              <a:rPr lang="en-GB" sz="1800" dirty="0">
                <a:solidFill>
                  <a:srgbClr val="004791"/>
                </a:solidFill>
              </a:rPr>
              <a:t>Under 2025 hade KTH:</a:t>
            </a:r>
          </a:p>
          <a:p>
            <a:r>
              <a:rPr lang="en-GB" sz="2400" b="1" dirty="0">
                <a:solidFill>
                  <a:srgbClr val="000061"/>
                </a:solidFill>
              </a:rPr>
              <a:t>270</a:t>
            </a:r>
            <a:br>
              <a:rPr lang="en-US" sz="3200" dirty="0">
                <a:solidFill>
                  <a:srgbClr val="000061"/>
                </a:solidFill>
              </a:rPr>
            </a:br>
            <a:r>
              <a:rPr lang="en-US" dirty="0" err="1">
                <a:solidFill>
                  <a:srgbClr val="000061"/>
                </a:solidFill>
              </a:rPr>
              <a:t>annonserade</a:t>
            </a:r>
            <a:r>
              <a:rPr lang="en-US" dirty="0">
                <a:solidFill>
                  <a:srgbClr val="000061"/>
                </a:solidFill>
              </a:rPr>
              <a:t> </a:t>
            </a:r>
            <a:r>
              <a:rPr lang="en-US" dirty="0" err="1">
                <a:solidFill>
                  <a:srgbClr val="000061"/>
                </a:solidFill>
              </a:rPr>
              <a:t>doktorandplatser</a:t>
            </a:r>
            <a:r>
              <a:rPr lang="en-US" dirty="0">
                <a:solidFill>
                  <a:srgbClr val="000061"/>
                </a:solidFill>
              </a:rPr>
              <a:t> med </a:t>
            </a:r>
            <a:r>
              <a:rPr lang="en-US" dirty="0" err="1">
                <a:solidFill>
                  <a:srgbClr val="000061"/>
                </a:solidFill>
              </a:rPr>
              <a:t>över</a:t>
            </a:r>
            <a:r>
              <a:rPr lang="en-US" dirty="0">
                <a:solidFill>
                  <a:srgbClr val="000061"/>
                </a:solidFill>
              </a:rPr>
              <a:t> 26 000 </a:t>
            </a:r>
            <a:r>
              <a:rPr lang="en-US" dirty="0" err="1">
                <a:solidFill>
                  <a:srgbClr val="000061"/>
                </a:solidFill>
              </a:rPr>
              <a:t>sökande</a:t>
            </a:r>
            <a:endParaRPr lang="en-US" dirty="0">
              <a:solidFill>
                <a:srgbClr val="000061"/>
              </a:solidFill>
            </a:endParaRPr>
          </a:p>
          <a:p>
            <a:r>
              <a:rPr lang="en-GB" sz="2400" b="1" dirty="0">
                <a:solidFill>
                  <a:srgbClr val="000061"/>
                </a:solidFill>
              </a:rPr>
              <a:t>240</a:t>
            </a:r>
            <a:br>
              <a:rPr lang="en-US" dirty="0">
                <a:solidFill>
                  <a:srgbClr val="000061"/>
                </a:solidFill>
              </a:rPr>
            </a:br>
            <a:r>
              <a:rPr lang="sv-SE" dirty="0">
                <a:solidFill>
                  <a:srgbClr val="000061"/>
                </a:solidFill>
              </a:rPr>
              <a:t>nyantagna doktorander som påbörjade studier på forskarnivå varav andelen kvinnor var 38% och andelen män 66%</a:t>
            </a:r>
            <a:endParaRPr lang="en-US" dirty="0">
              <a:solidFill>
                <a:srgbClr val="000061"/>
              </a:solidFill>
            </a:endParaRPr>
          </a:p>
          <a:p>
            <a:r>
              <a:rPr lang="sv-SE" sz="2400" b="1" dirty="0">
                <a:solidFill>
                  <a:srgbClr val="000061"/>
                </a:solidFill>
              </a:rPr>
              <a:t>1 670</a:t>
            </a:r>
            <a:br>
              <a:rPr lang="sv-SE" sz="1800" b="1" dirty="0">
                <a:solidFill>
                  <a:srgbClr val="000061"/>
                </a:solidFill>
              </a:rPr>
            </a:br>
            <a:r>
              <a:rPr lang="sv-SE" dirty="0">
                <a:solidFill>
                  <a:srgbClr val="000061"/>
                </a:solidFill>
              </a:rPr>
              <a:t>unika registrerade doktorander med någon aktivitet inom utbildning på forskarnivå</a:t>
            </a:r>
            <a:endParaRPr lang="en-US" dirty="0">
              <a:solidFill>
                <a:srgbClr val="000061"/>
              </a:solidFill>
            </a:endParaRPr>
          </a:p>
          <a:p>
            <a:endParaRPr lang="en-US" dirty="0">
              <a:solidFill>
                <a:srgbClr val="000061"/>
              </a:solidFill>
            </a:endParaRPr>
          </a:p>
          <a:p>
            <a:endParaRPr lang="en-GB" dirty="0"/>
          </a:p>
        </p:txBody>
      </p:sp>
      <p:pic>
        <p:nvPicPr>
          <p:cNvPr id="6" name="Picture Placeholder 5"/>
          <p:cNvPicPr>
            <a:picLocks noGrp="1" noChangeAspect="1"/>
          </p:cNvPicPr>
          <p:nvPr>
            <p:ph type="pic" sz="quarter" idx="13"/>
          </p:nvPr>
        </p:nvPicPr>
        <p:blipFill>
          <a:blip r:embed="rId3"/>
          <a:srcRect/>
          <a:stretch>
            <a:fillRect/>
          </a:stretch>
        </p:blipFill>
        <p:spPr>
          <a:prstGeom prst="rect">
            <a:avLst/>
          </a:prstGeom>
        </p:spPr>
      </p:pic>
    </p:spTree>
    <p:extLst>
      <p:ext uri="{BB962C8B-B14F-4D97-AF65-F5344CB8AC3E}">
        <p14:creationId xmlns:p14="http://schemas.microsoft.com/office/powerpoint/2010/main" val="2415529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Studentmobilitet</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709896246"/>
              </p:ext>
            </p:extLst>
          </p:nvPr>
        </p:nvGraphicFramePr>
        <p:xfrm>
          <a:off x="600075" y="2421463"/>
          <a:ext cx="5314950" cy="4148137"/>
        </p:xfrm>
        <a:graphic>
          <a:graphicData uri="http://schemas.openxmlformats.org/drawingml/2006/chart">
            <c:chart xmlns:c="http://schemas.openxmlformats.org/drawingml/2006/chart" xmlns:r="http://schemas.openxmlformats.org/officeDocument/2006/relationships" r:id="rId3"/>
          </a:graphicData>
        </a:graphic>
      </p:graphicFrame>
      <p:sp>
        <p:nvSpPr>
          <p:cNvPr id="11" name="Platshållare för text 20">
            <a:extLst>
              <a:ext uri="{FF2B5EF4-FFF2-40B4-BE49-F238E27FC236}">
                <a16:creationId xmlns:a16="http://schemas.microsoft.com/office/drawing/2014/main" id="{EC11281F-8148-C064-114C-FCDFEDA8D938}"/>
              </a:ext>
            </a:extLst>
          </p:cNvPr>
          <p:cNvSpPr txBox="1">
            <a:spLocks/>
          </p:cNvSpPr>
          <p:nvPr/>
        </p:nvSpPr>
        <p:spPr>
          <a:xfrm>
            <a:off x="600075" y="2047876"/>
            <a:ext cx="5314950" cy="3199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b="1" kern="1200">
                <a:solidFill>
                  <a:schemeClr val="accent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1"/>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sv-SE" sz="1200" b="0">
                <a:solidFill>
                  <a:schemeClr val="tx2"/>
                </a:solidFill>
              </a:rPr>
              <a:t>Antal studenter som påbörjade utbytesstudier under året: de tio mest populära länderna dit KTH-studenter reser</a:t>
            </a:r>
            <a:endParaRPr lang="en-GB" sz="1200" b="0">
              <a:solidFill>
                <a:schemeClr val="tx2"/>
              </a:solidFill>
              <a:latin typeface="+mn-lt"/>
            </a:endParaRPr>
          </a:p>
        </p:txBody>
      </p:sp>
      <p:sp>
        <p:nvSpPr>
          <p:cNvPr id="12" name="Platshållare för text 21">
            <a:extLst>
              <a:ext uri="{FF2B5EF4-FFF2-40B4-BE49-F238E27FC236}">
                <a16:creationId xmlns:a16="http://schemas.microsoft.com/office/drawing/2014/main" id="{9A7ABDB6-70CA-6DE4-9983-66F6488B82C7}"/>
              </a:ext>
            </a:extLst>
          </p:cNvPr>
          <p:cNvSpPr txBox="1">
            <a:spLocks/>
          </p:cNvSpPr>
          <p:nvPr/>
        </p:nvSpPr>
        <p:spPr>
          <a:xfrm>
            <a:off x="6275388" y="2047876"/>
            <a:ext cx="5314950" cy="3199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b="1" kern="1200">
                <a:solidFill>
                  <a:schemeClr val="accent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1"/>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sv-SE" sz="1200" b="0">
                <a:solidFill>
                  <a:schemeClr val="tx2"/>
                </a:solidFill>
              </a:rPr>
              <a:t>Antal studenter som påbörjade utbytesstudier under året: de mest populära länderna som utbytesstudenter kommer ifrån</a:t>
            </a:r>
            <a:endParaRPr lang="en-GB" sz="1200" b="0">
              <a:solidFill>
                <a:schemeClr val="tx2"/>
              </a:solidFill>
              <a:latin typeface="+mn-lt"/>
            </a:endParaRPr>
          </a:p>
        </p:txBody>
      </p:sp>
      <p:sp>
        <p:nvSpPr>
          <p:cNvPr id="13" name="textruta 5">
            <a:extLst>
              <a:ext uri="{FF2B5EF4-FFF2-40B4-BE49-F238E27FC236}">
                <a16:creationId xmlns:a16="http://schemas.microsoft.com/office/drawing/2014/main" id="{8CA76ABF-51C9-A236-6678-8446E06781FF}"/>
              </a:ext>
            </a:extLst>
          </p:cNvPr>
          <p:cNvSpPr txBox="1"/>
          <p:nvPr/>
        </p:nvSpPr>
        <p:spPr>
          <a:xfrm>
            <a:off x="600075" y="1675324"/>
            <a:ext cx="10990263" cy="369332"/>
          </a:xfrm>
          <a:prstGeom prst="rect">
            <a:avLst/>
          </a:prstGeom>
          <a:noFill/>
        </p:spPr>
        <p:txBody>
          <a:bodyPr wrap="square" rtlCol="0">
            <a:spAutoFit/>
          </a:bodyPr>
          <a:lstStyle/>
          <a:p>
            <a:r>
              <a:rPr lang="en-GB" err="1">
                <a:solidFill>
                  <a:schemeClr val="accent1"/>
                </a:solidFill>
              </a:rPr>
              <a:t>Populäraste</a:t>
            </a:r>
            <a:r>
              <a:rPr lang="en-GB">
                <a:solidFill>
                  <a:schemeClr val="accent1"/>
                </a:solidFill>
              </a:rPr>
              <a:t> </a:t>
            </a:r>
            <a:r>
              <a:rPr lang="en-GB" err="1">
                <a:solidFill>
                  <a:schemeClr val="accent1"/>
                </a:solidFill>
              </a:rPr>
              <a:t>länderna</a:t>
            </a:r>
            <a:r>
              <a:rPr lang="en-GB">
                <a:solidFill>
                  <a:schemeClr val="accent1"/>
                </a:solidFill>
              </a:rPr>
              <a:t> 2024</a:t>
            </a:r>
          </a:p>
        </p:txBody>
      </p:sp>
      <p:graphicFrame>
        <p:nvGraphicFramePr>
          <p:cNvPr id="20" name="Content Placeholder 19"/>
          <p:cNvGraphicFramePr>
            <a:graphicFrameLocks noGrp="1"/>
          </p:cNvGraphicFramePr>
          <p:nvPr>
            <p:ph sz="quarter" idx="4"/>
            <p:extLst>
              <p:ext uri="{D42A27DB-BD31-4B8C-83A1-F6EECF244321}">
                <p14:modId xmlns:p14="http://schemas.microsoft.com/office/powerpoint/2010/main" val="2120055706"/>
              </p:ext>
            </p:extLst>
          </p:nvPr>
        </p:nvGraphicFramePr>
        <p:xfrm>
          <a:off x="6275388" y="2421463"/>
          <a:ext cx="5314950" cy="41481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12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err="1"/>
              <a:t>Masterstudenters</a:t>
            </a:r>
            <a:r>
              <a:rPr lang="sv-SE"/>
              <a:t> ursprungsland</a:t>
            </a:r>
          </a:p>
        </p:txBody>
      </p:sp>
      <p:sp>
        <p:nvSpPr>
          <p:cNvPr id="13" name="textruta 5">
            <a:extLst>
              <a:ext uri="{FF2B5EF4-FFF2-40B4-BE49-F238E27FC236}">
                <a16:creationId xmlns:a16="http://schemas.microsoft.com/office/drawing/2014/main" id="{8CA76ABF-51C9-A236-6678-8446E06781FF}"/>
              </a:ext>
            </a:extLst>
          </p:cNvPr>
          <p:cNvSpPr txBox="1"/>
          <p:nvPr/>
        </p:nvSpPr>
        <p:spPr>
          <a:xfrm>
            <a:off x="600075" y="1675324"/>
            <a:ext cx="10990263" cy="369332"/>
          </a:xfrm>
          <a:prstGeom prst="rect">
            <a:avLst/>
          </a:prstGeom>
          <a:noFill/>
        </p:spPr>
        <p:txBody>
          <a:bodyPr wrap="square" rtlCol="0">
            <a:spAutoFit/>
          </a:bodyPr>
          <a:lstStyle/>
          <a:p>
            <a:r>
              <a:rPr lang="en-GB">
                <a:solidFill>
                  <a:schemeClr val="accent1"/>
                </a:solidFill>
              </a:rPr>
              <a:t>Nya </a:t>
            </a:r>
            <a:r>
              <a:rPr lang="en-GB" err="1">
                <a:solidFill>
                  <a:schemeClr val="accent1"/>
                </a:solidFill>
              </a:rPr>
              <a:t>masterstudenter</a:t>
            </a:r>
            <a:r>
              <a:rPr lang="en-GB">
                <a:solidFill>
                  <a:schemeClr val="accent1"/>
                </a:solidFill>
              </a:rPr>
              <a:t> 2022-2024</a:t>
            </a:r>
          </a:p>
        </p:txBody>
      </p:sp>
      <p:graphicFrame>
        <p:nvGraphicFramePr>
          <p:cNvPr id="10" name="Content Placeholder 5"/>
          <p:cNvGraphicFramePr>
            <a:graphicFrameLocks/>
          </p:cNvGraphicFramePr>
          <p:nvPr>
            <p:extLst>
              <p:ext uri="{D42A27DB-BD31-4B8C-83A1-F6EECF244321}">
                <p14:modId xmlns:p14="http://schemas.microsoft.com/office/powerpoint/2010/main" val="3317745486"/>
              </p:ext>
            </p:extLst>
          </p:nvPr>
        </p:nvGraphicFramePr>
        <p:xfrm>
          <a:off x="785355" y="1963492"/>
          <a:ext cx="10793412" cy="47640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4580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20C4EA-2E6C-1168-0BC5-8946A4685EE4}"/>
              </a:ext>
            </a:extLst>
          </p:cNvPr>
          <p:cNvPicPr>
            <a:picLocks noChangeAspect="1"/>
          </p:cNvPicPr>
          <p:nvPr/>
        </p:nvPicPr>
        <p:blipFill>
          <a:blip r:embed="rId3"/>
          <a:stretch>
            <a:fillRect/>
          </a:stretch>
        </p:blipFill>
        <p:spPr>
          <a:xfrm>
            <a:off x="7776" y="4975"/>
            <a:ext cx="12176448" cy="6848049"/>
          </a:xfrm>
          <a:prstGeom prst="rect">
            <a:avLst/>
          </a:prstGeom>
        </p:spPr>
      </p:pic>
      <p:pic>
        <p:nvPicPr>
          <p:cNvPr id="5" name="Bild 10">
            <a:extLst>
              <a:ext uri="{FF2B5EF4-FFF2-40B4-BE49-F238E27FC236}">
                <a16:creationId xmlns:a16="http://schemas.microsoft.com/office/drawing/2014/main" id="{0C36EF8C-32FA-5E0A-53AA-D525BECC23B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3D1ACF71-4677-0642-E6AF-0ADBC0704549}"/>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endParaRPr lang="en-GB" sz="6600">
              <a:solidFill>
                <a:schemeClr val="bg1"/>
              </a:solidFill>
            </a:endParaRPr>
          </a:p>
          <a:p>
            <a:r>
              <a:rPr lang="en-GB" sz="6600" err="1">
                <a:solidFill>
                  <a:schemeClr val="bg1"/>
                </a:solidFill>
              </a:rPr>
              <a:t>Forskning</a:t>
            </a:r>
            <a:r>
              <a:rPr lang="en-GB" sz="6600">
                <a:solidFill>
                  <a:schemeClr val="bg1"/>
                </a:solidFill>
              </a:rPr>
              <a:t> </a:t>
            </a:r>
            <a:br>
              <a:rPr lang="en-GB" sz="6600">
                <a:solidFill>
                  <a:schemeClr val="bg1"/>
                </a:solidFill>
              </a:rPr>
            </a:br>
            <a:r>
              <a:rPr lang="en-GB" sz="6600" err="1">
                <a:solidFill>
                  <a:schemeClr val="bg1"/>
                </a:solidFill>
              </a:rPr>
              <a:t>på</a:t>
            </a:r>
            <a:r>
              <a:rPr lang="en-GB" sz="6600">
                <a:solidFill>
                  <a:schemeClr val="bg1"/>
                </a:solidFill>
              </a:rPr>
              <a:t> KTH</a:t>
            </a:r>
          </a:p>
        </p:txBody>
      </p:sp>
    </p:spTree>
    <p:extLst>
      <p:ext uri="{BB962C8B-B14F-4D97-AF65-F5344CB8AC3E}">
        <p14:creationId xmlns:p14="http://schemas.microsoft.com/office/powerpoint/2010/main" val="2012243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2716-21AA-4FB2-4267-8094F1F5B2B4}"/>
              </a:ext>
            </a:extLst>
          </p:cNvPr>
          <p:cNvSpPr>
            <a:spLocks noGrp="1"/>
          </p:cNvSpPr>
          <p:nvPr>
            <p:ph type="title"/>
          </p:nvPr>
        </p:nvSpPr>
        <p:spPr/>
        <p:txBody>
          <a:bodyPr/>
          <a:lstStyle/>
          <a:p>
            <a:r>
              <a:rPr lang="sv-SE"/>
              <a:t>Från grundforskning till samhällsnytta</a:t>
            </a:r>
          </a:p>
        </p:txBody>
      </p:sp>
      <p:sp>
        <p:nvSpPr>
          <p:cNvPr id="4" name="Text Placeholder 3">
            <a:extLst>
              <a:ext uri="{FF2B5EF4-FFF2-40B4-BE49-F238E27FC236}">
                <a16:creationId xmlns:a16="http://schemas.microsoft.com/office/drawing/2014/main" id="{C295264F-4B95-2AA9-0D6B-22CEC87FC3C5}"/>
              </a:ext>
            </a:extLst>
          </p:cNvPr>
          <p:cNvSpPr>
            <a:spLocks noGrp="1"/>
          </p:cNvSpPr>
          <p:nvPr>
            <p:ph type="body" sz="quarter" idx="16"/>
          </p:nvPr>
        </p:nvSpPr>
        <p:spPr/>
        <p:txBody>
          <a:bodyPr/>
          <a:lstStyle/>
          <a:p>
            <a:r>
              <a:rPr lang="sv-SE" sz="2400">
                <a:solidFill>
                  <a:srgbClr val="000061"/>
                </a:solidFill>
                <a:latin typeface="Figtree Light SemiBold" pitchFamily="2" charset="0"/>
                <a:ea typeface="Georgia" panose="02040502050405020303" pitchFamily="18" charset="0"/>
                <a:cs typeface="Times New Roman" panose="02020603050405020304" pitchFamily="18" charset="0"/>
              </a:rPr>
              <a:t>Världen vi lever i</a:t>
            </a:r>
          </a:p>
          <a:p>
            <a:endParaRPr lang="sv-SE">
              <a:solidFill>
                <a:srgbClr val="000061"/>
              </a:solidFill>
              <a:latin typeface="Figtree Light SemiBold" pitchFamily="2" charset="0"/>
            </a:endParaRPr>
          </a:p>
        </p:txBody>
      </p:sp>
      <p:sp>
        <p:nvSpPr>
          <p:cNvPr id="6" name="Text Placeholder 5">
            <a:extLst>
              <a:ext uri="{FF2B5EF4-FFF2-40B4-BE49-F238E27FC236}">
                <a16:creationId xmlns:a16="http://schemas.microsoft.com/office/drawing/2014/main" id="{F86855E8-F0ED-48A9-E30D-1C20FBA8BB77}"/>
              </a:ext>
            </a:extLst>
          </p:cNvPr>
          <p:cNvSpPr>
            <a:spLocks noGrp="1"/>
          </p:cNvSpPr>
          <p:nvPr>
            <p:ph type="body" sz="quarter" idx="17"/>
          </p:nvPr>
        </p:nvSpPr>
        <p:spPr/>
        <p:txBody>
          <a:bodyPr/>
          <a:lstStyle/>
          <a:p>
            <a:pPr>
              <a:spcAft>
                <a:spcPts val="0"/>
              </a:spcAft>
            </a:pPr>
            <a:r>
              <a:rPr lang="sv-SE" sz="2400">
                <a:solidFill>
                  <a:srgbClr val="000061"/>
                </a:solidFill>
                <a:latin typeface="Figtree Light SemiBold" pitchFamily="2" charset="0"/>
                <a:ea typeface="Georgia" panose="02040502050405020303" pitchFamily="18" charset="0"/>
                <a:cs typeface="Times New Roman" panose="02020603050405020304" pitchFamily="18" charset="0"/>
              </a:rPr>
              <a:t>Hållbar och säker samhällsutveckling</a:t>
            </a:r>
          </a:p>
        </p:txBody>
      </p:sp>
      <p:pic>
        <p:nvPicPr>
          <p:cNvPr id="11" name="Picture Placeholder 10">
            <a:extLst>
              <a:ext uri="{FF2B5EF4-FFF2-40B4-BE49-F238E27FC236}">
                <a16:creationId xmlns:a16="http://schemas.microsoft.com/office/drawing/2014/main" id="{6D9714F3-17CF-72C7-78AE-78AB4B9196BB}"/>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a:stretch>
            <a:fillRect/>
          </a:stretch>
        </p:blipFill>
        <p:spPr>
          <a:prstGeom prst="rect">
            <a:avLst/>
          </a:prstGeom>
        </p:spPr>
      </p:pic>
      <p:sp>
        <p:nvSpPr>
          <p:cNvPr id="8" name="Text Placeholder 7">
            <a:extLst>
              <a:ext uri="{FF2B5EF4-FFF2-40B4-BE49-F238E27FC236}">
                <a16:creationId xmlns:a16="http://schemas.microsoft.com/office/drawing/2014/main" id="{85355662-B61F-272E-4C34-6EBA39DB6574}"/>
              </a:ext>
            </a:extLst>
          </p:cNvPr>
          <p:cNvSpPr>
            <a:spLocks noGrp="1"/>
          </p:cNvSpPr>
          <p:nvPr>
            <p:ph type="body" sz="quarter" idx="18"/>
          </p:nvPr>
        </p:nvSpPr>
        <p:spPr/>
        <p:txBody>
          <a:bodyPr/>
          <a:lstStyle/>
          <a:p>
            <a:pPr>
              <a:spcAft>
                <a:spcPts val="0"/>
              </a:spcAft>
            </a:pPr>
            <a:r>
              <a:rPr lang="sv-SE" sz="2400">
                <a:solidFill>
                  <a:srgbClr val="000061"/>
                </a:solidFill>
                <a:latin typeface="Figtree Light SemiBold" pitchFamily="2" charset="0"/>
                <a:ea typeface="Georgia" panose="02040502050405020303" pitchFamily="18" charset="0"/>
                <a:cs typeface="Times New Roman" panose="02020603050405020304" pitchFamily="18" charset="0"/>
              </a:rPr>
              <a:t>Människors liv och hälsa</a:t>
            </a:r>
          </a:p>
        </p:txBody>
      </p:sp>
      <p:pic>
        <p:nvPicPr>
          <p:cNvPr id="14" name="Picture Placeholder 13">
            <a:extLst>
              <a:ext uri="{FF2B5EF4-FFF2-40B4-BE49-F238E27FC236}">
                <a16:creationId xmlns:a16="http://schemas.microsoft.com/office/drawing/2014/main" id="{63470A83-DDA9-6F65-9D28-A890A4C5EEAA}"/>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a:prstGeom prst="rect">
            <a:avLst/>
          </a:prstGeom>
        </p:spPr>
      </p:pic>
      <p:pic>
        <p:nvPicPr>
          <p:cNvPr id="17" name="Picture Placeholder 16">
            <a:extLst>
              <a:ext uri="{FF2B5EF4-FFF2-40B4-BE49-F238E27FC236}">
                <a16:creationId xmlns:a16="http://schemas.microsoft.com/office/drawing/2014/main" id="{4E3E8624-2033-57B1-2977-3F35ADD6B992}"/>
              </a:ext>
            </a:extLst>
          </p:cNvPr>
          <p:cNvPicPr>
            <a:picLocks noGrp="1" noChangeAspect="1"/>
          </p:cNvPicPr>
          <p:nvPr>
            <p:ph type="pic" sz="quarter" idx="14"/>
          </p:nvPr>
        </p:nvPicPr>
        <p:blipFill>
          <a:blip r:embed="rId6"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3292923741"/>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B28A-E114-D069-7D66-848A24E4DAA5}"/>
              </a:ext>
            </a:extLst>
          </p:cNvPr>
          <p:cNvSpPr>
            <a:spLocks noGrp="1"/>
          </p:cNvSpPr>
          <p:nvPr>
            <p:ph type="title"/>
          </p:nvPr>
        </p:nvSpPr>
        <p:spPr/>
        <p:txBody>
          <a:bodyPr/>
          <a:lstStyle/>
          <a:p>
            <a:r>
              <a:rPr lang="en-GB" dirty="0" err="1"/>
              <a:t>Forskningsmiljöer</a:t>
            </a:r>
            <a:endParaRPr lang="sv-SE" dirty="0"/>
          </a:p>
        </p:txBody>
      </p:sp>
      <p:sp>
        <p:nvSpPr>
          <p:cNvPr id="4" name="Title 1">
            <a:extLst>
              <a:ext uri="{FF2B5EF4-FFF2-40B4-BE49-F238E27FC236}">
                <a16:creationId xmlns:a16="http://schemas.microsoft.com/office/drawing/2014/main" id="{C462EEA0-E7CA-1C9D-B568-BBBB2C5F83C2}"/>
              </a:ext>
            </a:extLst>
          </p:cNvPr>
          <p:cNvSpPr txBox="1">
            <a:spLocks/>
          </p:cNvSpPr>
          <p:nvPr/>
        </p:nvSpPr>
        <p:spPr>
          <a:xfrm>
            <a:off x="1006764" y="775711"/>
            <a:ext cx="10583574" cy="591127"/>
          </a:xfrm>
          <a:prstGeom prst="rect">
            <a:avLst/>
          </a:prstGeom>
        </p:spPr>
        <p:txBody>
          <a:bodyPr vert="horz" lIns="91440" tIns="108000" rIns="91440" bIns="45720" rtlCol="0" anchor="ctr">
            <a:noAutofit/>
          </a:bodyPr>
          <a:lst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sv-SE" sz="2000" b="0">
                <a:solidFill>
                  <a:schemeClr val="accent1"/>
                </a:solidFill>
              </a:rPr>
              <a:t>Ekosystem </a:t>
            </a:r>
            <a:r>
              <a:rPr lang="sv-SE" sz="2000" b="0" dirty="0">
                <a:solidFill>
                  <a:schemeClr val="accent1"/>
                </a:solidFill>
              </a:rPr>
              <a:t>för samverkan och samarbeten</a:t>
            </a:r>
            <a:endParaRPr lang="en-US" sz="2000" b="0" dirty="0">
              <a:solidFill>
                <a:schemeClr val="accent1"/>
              </a:solidFill>
            </a:endParaRPr>
          </a:p>
        </p:txBody>
      </p:sp>
      <p:pic>
        <p:nvPicPr>
          <p:cNvPr id="5" name="Content Placeholder 4">
            <a:extLst>
              <a:ext uri="{FF2B5EF4-FFF2-40B4-BE49-F238E27FC236}">
                <a16:creationId xmlns:a16="http://schemas.microsoft.com/office/drawing/2014/main" id="{B0C79CB9-E765-B04B-203A-BB3560D632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2116121" y="1366838"/>
            <a:ext cx="8318119" cy="4815753"/>
          </a:xfrm>
          <a:prstGeom prst="rect">
            <a:avLst/>
          </a:prstGeom>
        </p:spPr>
      </p:pic>
      <p:sp>
        <p:nvSpPr>
          <p:cNvPr id="7" name="TextBox 6">
            <a:extLst>
              <a:ext uri="{FF2B5EF4-FFF2-40B4-BE49-F238E27FC236}">
                <a16:creationId xmlns:a16="http://schemas.microsoft.com/office/drawing/2014/main" id="{DC13C8F9-5997-35F4-DB6B-63DF71FB8C47}"/>
              </a:ext>
            </a:extLst>
          </p:cNvPr>
          <p:cNvSpPr txBox="1"/>
          <p:nvPr/>
        </p:nvSpPr>
        <p:spPr>
          <a:xfrm>
            <a:off x="5253522" y="3302667"/>
            <a:ext cx="2090058" cy="430887"/>
          </a:xfrm>
          <a:prstGeom prst="rect">
            <a:avLst/>
          </a:prstGeom>
          <a:solidFill>
            <a:srgbClr val="FFFFFF"/>
          </a:solidFill>
        </p:spPr>
        <p:txBody>
          <a:bodyPr wrap="square">
            <a:spAutoFit/>
          </a:bodyPr>
          <a:lstStyle/>
          <a:p>
            <a:pPr algn="ctr" defTabSz="685800">
              <a:defRPr/>
            </a:pPr>
            <a:r>
              <a:rPr kumimoji="0" lang="en-US" sz="2200" b="1" i="0" u="none" strike="noStrike" kern="1200" cap="none" spc="0" normalizeH="0" baseline="0" noProof="0" err="1">
                <a:ln>
                  <a:noFill/>
                </a:ln>
                <a:solidFill>
                  <a:schemeClr val="tx2"/>
                </a:solidFill>
                <a:effectLst/>
                <a:uLnTx/>
                <a:uFillTx/>
                <a:latin typeface="+mj-lt"/>
                <a:ea typeface="+mn-ea"/>
                <a:cs typeface="+mn-cs"/>
              </a:rPr>
              <a:t>Institutioner</a:t>
            </a:r>
            <a:endParaRPr kumimoji="0" lang="en-US" sz="2200" b="1" i="0" u="none" strike="noStrike" kern="1200" cap="none" spc="0" normalizeH="0" baseline="0" noProof="0">
              <a:ln>
                <a:noFill/>
              </a:ln>
              <a:solidFill>
                <a:schemeClr val="tx2"/>
              </a:solidFill>
              <a:effectLst/>
              <a:uLnTx/>
              <a:uFillTx/>
              <a:latin typeface="+mj-lt"/>
              <a:ea typeface="+mn-ea"/>
              <a:cs typeface="+mn-cs"/>
            </a:endParaRPr>
          </a:p>
        </p:txBody>
      </p:sp>
      <p:sp>
        <p:nvSpPr>
          <p:cNvPr id="8" name="TextBox 7">
            <a:extLst>
              <a:ext uri="{FF2B5EF4-FFF2-40B4-BE49-F238E27FC236}">
                <a16:creationId xmlns:a16="http://schemas.microsoft.com/office/drawing/2014/main" id="{55E3C9C7-EE08-5A15-146E-8E242C5D7D3D}"/>
              </a:ext>
            </a:extLst>
          </p:cNvPr>
          <p:cNvSpPr txBox="1"/>
          <p:nvPr/>
        </p:nvSpPr>
        <p:spPr>
          <a:xfrm>
            <a:off x="767916" y="5106441"/>
            <a:ext cx="2420481" cy="769441"/>
          </a:xfrm>
          <a:prstGeom prst="rect">
            <a:avLst/>
          </a:prstGeom>
          <a:noFill/>
        </p:spPr>
        <p:txBody>
          <a:bodyPr wrap="square">
            <a:spAutoFit/>
          </a:bodyPr>
          <a:lstStyle/>
          <a:p>
            <a:pPr defTabSz="685800">
              <a:defRPr/>
            </a:pPr>
            <a:r>
              <a:rPr kumimoji="0" lang="en-US" sz="2200" b="1" i="0" u="none" strike="noStrike" kern="1200" cap="none" spc="0" normalizeH="0" baseline="0" noProof="0" err="1">
                <a:ln>
                  <a:noFill/>
                </a:ln>
                <a:solidFill>
                  <a:schemeClr val="tx2"/>
                </a:solidFill>
                <a:effectLst/>
                <a:uLnTx/>
                <a:uFillTx/>
                <a:latin typeface="+mj-lt"/>
                <a:ea typeface="+mn-ea"/>
                <a:cs typeface="+mn-cs"/>
              </a:rPr>
              <a:t>Forsknings</a:t>
            </a:r>
            <a:r>
              <a:rPr kumimoji="0" lang="en-US" sz="2200" b="1" i="0" u="none" strike="noStrike" kern="1200" cap="none" spc="0" normalizeH="0" baseline="0" noProof="0">
                <a:ln>
                  <a:noFill/>
                </a:ln>
                <a:solidFill>
                  <a:schemeClr val="tx2"/>
                </a:solidFill>
                <a:effectLst/>
                <a:uLnTx/>
                <a:uFillTx/>
                <a:latin typeface="+mj-lt"/>
                <a:ea typeface="+mn-ea"/>
                <a:cs typeface="+mn-cs"/>
              </a:rPr>
              <a:t>- </a:t>
            </a:r>
            <a:r>
              <a:rPr kumimoji="0" lang="en-US" sz="2200" b="1" i="0" u="none" strike="noStrike" kern="1200" cap="none" spc="0" normalizeH="0" baseline="0" noProof="0" err="1">
                <a:ln>
                  <a:noFill/>
                </a:ln>
                <a:solidFill>
                  <a:schemeClr val="tx2"/>
                </a:solidFill>
                <a:effectLst/>
                <a:uLnTx/>
                <a:uFillTx/>
                <a:latin typeface="+mj-lt"/>
                <a:ea typeface="+mn-ea"/>
                <a:cs typeface="+mn-cs"/>
              </a:rPr>
              <a:t>infrastrukturer</a:t>
            </a:r>
            <a:endParaRPr kumimoji="0" lang="en-US" sz="2200" b="1" i="0" u="none" strike="noStrike" kern="1200" cap="none" spc="0" normalizeH="0" baseline="0" noProof="0">
              <a:ln>
                <a:noFill/>
              </a:ln>
              <a:solidFill>
                <a:schemeClr val="tx2"/>
              </a:solidFill>
              <a:effectLst/>
              <a:uLnTx/>
              <a:uFillTx/>
              <a:latin typeface="+mj-lt"/>
              <a:ea typeface="+mn-ea"/>
              <a:cs typeface="+mn-cs"/>
            </a:endParaRPr>
          </a:p>
        </p:txBody>
      </p:sp>
      <p:sp>
        <p:nvSpPr>
          <p:cNvPr id="9" name="TextBox 8">
            <a:extLst>
              <a:ext uri="{FF2B5EF4-FFF2-40B4-BE49-F238E27FC236}">
                <a16:creationId xmlns:a16="http://schemas.microsoft.com/office/drawing/2014/main" id="{45BD9484-5423-A51E-6A0E-F6E5918805F6}"/>
              </a:ext>
            </a:extLst>
          </p:cNvPr>
          <p:cNvSpPr txBox="1"/>
          <p:nvPr/>
        </p:nvSpPr>
        <p:spPr>
          <a:xfrm>
            <a:off x="9361964" y="4337000"/>
            <a:ext cx="2420481" cy="769441"/>
          </a:xfrm>
          <a:prstGeom prst="rect">
            <a:avLst/>
          </a:prstGeom>
          <a:noFill/>
        </p:spPr>
        <p:txBody>
          <a:bodyPr wrap="square">
            <a:spAutoFit/>
          </a:bodyPr>
          <a:lstStyle/>
          <a:p>
            <a:pPr defTabSz="685800">
              <a:defRPr/>
            </a:pPr>
            <a:r>
              <a:rPr kumimoji="0" lang="en-US" sz="2200" b="1" i="0" u="none" strike="noStrike" kern="1200" cap="none" spc="0" normalizeH="0" baseline="0" noProof="0">
                <a:ln>
                  <a:noFill/>
                </a:ln>
                <a:solidFill>
                  <a:schemeClr val="tx2"/>
                </a:solidFill>
                <a:effectLst/>
                <a:uLnTx/>
                <a:uFillTx/>
                <a:latin typeface="+mj-lt"/>
                <a:ea typeface="+mn-ea"/>
                <a:cs typeface="+mn-cs"/>
              </a:rPr>
              <a:t>Wallenberg initiatives</a:t>
            </a:r>
          </a:p>
        </p:txBody>
      </p:sp>
      <p:sp>
        <p:nvSpPr>
          <p:cNvPr id="10" name="TextBox 9">
            <a:extLst>
              <a:ext uri="{FF2B5EF4-FFF2-40B4-BE49-F238E27FC236}">
                <a16:creationId xmlns:a16="http://schemas.microsoft.com/office/drawing/2014/main" id="{DCFBCD61-BA9E-1C14-A640-3AC6D7E5175A}"/>
              </a:ext>
            </a:extLst>
          </p:cNvPr>
          <p:cNvSpPr txBox="1"/>
          <p:nvPr/>
        </p:nvSpPr>
        <p:spPr>
          <a:xfrm>
            <a:off x="651710" y="1838134"/>
            <a:ext cx="2420481" cy="769441"/>
          </a:xfrm>
          <a:prstGeom prst="rect">
            <a:avLst/>
          </a:prstGeom>
          <a:noFill/>
        </p:spPr>
        <p:txBody>
          <a:bodyPr wrap="square">
            <a:spAutoFit/>
          </a:bodyPr>
          <a:lstStyle/>
          <a:p>
            <a:pPr defTabSz="685800">
              <a:defRPr/>
            </a:pPr>
            <a:r>
              <a:rPr kumimoji="0" lang="en-US" sz="2200" b="1" i="0" u="none" strike="noStrike" kern="1200" cap="none" spc="0" normalizeH="0" baseline="0" noProof="0">
                <a:ln>
                  <a:noFill/>
                </a:ln>
                <a:solidFill>
                  <a:schemeClr val="tx2"/>
                </a:solidFill>
                <a:effectLst/>
                <a:uLnTx/>
                <a:uFillTx/>
                <a:latin typeface="+mj-lt"/>
                <a:ea typeface="+mn-ea"/>
                <a:cs typeface="+mn-cs"/>
              </a:rPr>
              <a:t>Centrum-</a:t>
            </a:r>
          </a:p>
          <a:p>
            <a:pPr defTabSz="685800">
              <a:defRPr/>
            </a:pPr>
            <a:r>
              <a:rPr lang="en-US" sz="2200" b="1" err="1">
                <a:solidFill>
                  <a:schemeClr val="tx2"/>
                </a:solidFill>
                <a:latin typeface="+mj-lt"/>
              </a:rPr>
              <a:t>bildningar</a:t>
            </a:r>
            <a:endParaRPr kumimoji="0" lang="en-US" sz="2200" b="1" i="0" u="none" strike="noStrike" kern="1200" cap="none" spc="0" normalizeH="0" baseline="0" noProof="0">
              <a:ln>
                <a:noFill/>
              </a:ln>
              <a:solidFill>
                <a:schemeClr val="tx2"/>
              </a:solidFill>
              <a:effectLst/>
              <a:uLnTx/>
              <a:uFillTx/>
              <a:latin typeface="+mj-lt"/>
              <a:ea typeface="+mn-ea"/>
              <a:cs typeface="+mn-cs"/>
            </a:endParaRPr>
          </a:p>
        </p:txBody>
      </p:sp>
      <p:sp>
        <p:nvSpPr>
          <p:cNvPr id="11" name="TextBox 10">
            <a:extLst>
              <a:ext uri="{FF2B5EF4-FFF2-40B4-BE49-F238E27FC236}">
                <a16:creationId xmlns:a16="http://schemas.microsoft.com/office/drawing/2014/main" id="{1B04751A-909A-BE5C-4A51-37F239141B36}"/>
              </a:ext>
            </a:extLst>
          </p:cNvPr>
          <p:cNvSpPr txBox="1"/>
          <p:nvPr/>
        </p:nvSpPr>
        <p:spPr>
          <a:xfrm>
            <a:off x="9228787" y="917968"/>
            <a:ext cx="3268267" cy="769441"/>
          </a:xfrm>
          <a:prstGeom prst="rect">
            <a:avLst/>
          </a:prstGeom>
          <a:noFill/>
        </p:spPr>
        <p:txBody>
          <a:bodyPr wrap="square">
            <a:spAutoFit/>
          </a:bodyPr>
          <a:lstStyle/>
          <a:p>
            <a:pPr defTabSz="685800">
              <a:defRPr/>
            </a:pPr>
            <a:r>
              <a:rPr kumimoji="0" lang="en-US" sz="2200" b="1" i="0" u="none" strike="noStrike" kern="1200" cap="none" spc="0" normalizeH="0" baseline="0" noProof="0" err="1">
                <a:ln>
                  <a:noFill/>
                </a:ln>
                <a:solidFill>
                  <a:schemeClr val="tx2"/>
                </a:solidFill>
                <a:effectLst/>
                <a:uLnTx/>
                <a:uFillTx/>
                <a:latin typeface="+mj-lt"/>
                <a:ea typeface="+mn-ea"/>
                <a:cs typeface="+mn-cs"/>
              </a:rPr>
              <a:t>Strategiska</a:t>
            </a:r>
            <a:r>
              <a:rPr kumimoji="0" lang="en-US" sz="2200" b="1" i="0" u="none" strike="noStrike" kern="1200" cap="none" spc="0" normalizeH="0" baseline="0" noProof="0">
                <a:ln>
                  <a:noFill/>
                </a:ln>
                <a:solidFill>
                  <a:schemeClr val="tx2"/>
                </a:solidFill>
                <a:effectLst/>
                <a:uLnTx/>
                <a:uFillTx/>
                <a:latin typeface="+mj-lt"/>
                <a:ea typeface="+mn-ea"/>
                <a:cs typeface="+mn-cs"/>
              </a:rPr>
              <a:t> </a:t>
            </a:r>
            <a:r>
              <a:rPr kumimoji="0" lang="en-US" sz="2200" b="1" i="0" u="none" strike="noStrike" kern="1200" cap="none" spc="0" normalizeH="0" baseline="0" noProof="0" err="1">
                <a:ln>
                  <a:noFill/>
                </a:ln>
                <a:solidFill>
                  <a:schemeClr val="tx2"/>
                </a:solidFill>
                <a:effectLst/>
                <a:uLnTx/>
                <a:uFillTx/>
                <a:latin typeface="+mj-lt"/>
                <a:ea typeface="+mn-ea"/>
                <a:cs typeface="+mn-cs"/>
              </a:rPr>
              <a:t>forskningsområden</a:t>
            </a:r>
            <a:endParaRPr kumimoji="0" lang="en-US" sz="2200" b="1" i="0" u="none" strike="noStrike" kern="1200" cap="none" spc="0" normalizeH="0" baseline="0" noProof="0">
              <a:ln>
                <a:noFill/>
              </a:ln>
              <a:solidFill>
                <a:schemeClr val="tx2"/>
              </a:solidFill>
              <a:effectLst/>
              <a:uLnTx/>
              <a:uFillTx/>
              <a:latin typeface="+mj-lt"/>
              <a:ea typeface="+mn-ea"/>
              <a:cs typeface="+mn-cs"/>
            </a:endParaRPr>
          </a:p>
        </p:txBody>
      </p:sp>
    </p:spTree>
    <p:extLst>
      <p:ext uri="{BB962C8B-B14F-4D97-AF65-F5344CB8AC3E}">
        <p14:creationId xmlns:p14="http://schemas.microsoft.com/office/powerpoint/2010/main" val="3030216564"/>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4DB094-05F4-5D53-653A-AC65CE01CC55}"/>
              </a:ext>
            </a:extLst>
          </p:cNvPr>
          <p:cNvSpPr>
            <a:spLocks noGrp="1"/>
          </p:cNvSpPr>
          <p:nvPr>
            <p:ph type="title"/>
          </p:nvPr>
        </p:nvSpPr>
        <p:spPr/>
        <p:txBody>
          <a:bodyPr/>
          <a:lstStyle/>
          <a:p>
            <a:r>
              <a:rPr lang="en-GB" err="1"/>
              <a:t>Forskning</a:t>
            </a:r>
            <a:r>
              <a:rPr lang="en-GB"/>
              <a:t> </a:t>
            </a:r>
            <a:r>
              <a:rPr lang="en-GB" err="1"/>
              <a:t>i</a:t>
            </a:r>
            <a:r>
              <a:rPr lang="en-GB"/>
              <a:t> </a:t>
            </a:r>
            <a:r>
              <a:rPr lang="en-GB" err="1"/>
              <a:t>världsklass</a:t>
            </a:r>
            <a:endParaRPr lang="en-GB"/>
          </a:p>
        </p:txBody>
      </p:sp>
      <p:sp>
        <p:nvSpPr>
          <p:cNvPr id="4" name="Platshållare för innehåll 3">
            <a:extLst>
              <a:ext uri="{FF2B5EF4-FFF2-40B4-BE49-F238E27FC236}">
                <a16:creationId xmlns:a16="http://schemas.microsoft.com/office/drawing/2014/main" id="{B5EEB588-AA7E-CEB2-070A-4D8937A30F8F}"/>
              </a:ext>
            </a:extLst>
          </p:cNvPr>
          <p:cNvSpPr>
            <a:spLocks noGrp="1"/>
          </p:cNvSpPr>
          <p:nvPr>
            <p:ph sz="half" idx="1"/>
          </p:nvPr>
        </p:nvSpPr>
        <p:spPr>
          <a:xfrm>
            <a:off x="600075" y="2253982"/>
            <a:ext cx="4929982" cy="3594512"/>
          </a:xfrm>
        </p:spPr>
        <p:txBody>
          <a:bodyPr/>
          <a:lstStyle/>
          <a:p>
            <a:r>
              <a:rPr lang="en-GB" err="1"/>
              <a:t>Teknik</a:t>
            </a:r>
            <a:endParaRPr lang="en-GB"/>
          </a:p>
          <a:p>
            <a:pPr lvl="1"/>
            <a:r>
              <a:rPr lang="en-GB" err="1"/>
              <a:t>Digitalisering</a:t>
            </a:r>
            <a:endParaRPr lang="en-GB"/>
          </a:p>
          <a:p>
            <a:pPr lvl="1"/>
            <a:r>
              <a:rPr lang="en-GB" err="1"/>
              <a:t>Energi</a:t>
            </a:r>
            <a:r>
              <a:rPr lang="en-GB"/>
              <a:t> </a:t>
            </a:r>
          </a:p>
          <a:p>
            <a:pPr lvl="1"/>
            <a:r>
              <a:rPr lang="en-GB"/>
              <a:t>Transport </a:t>
            </a:r>
          </a:p>
          <a:p>
            <a:pPr lvl="1"/>
            <a:r>
              <a:rPr lang="en-GB"/>
              <a:t>Material </a:t>
            </a:r>
          </a:p>
          <a:p>
            <a:pPr lvl="1"/>
            <a:r>
              <a:rPr lang="en-GB"/>
              <a:t>Life Science</a:t>
            </a:r>
          </a:p>
          <a:p>
            <a:pPr lvl="1"/>
            <a:r>
              <a:rPr lang="en-GB" err="1"/>
              <a:t>Industriell</a:t>
            </a:r>
            <a:r>
              <a:rPr lang="en-GB"/>
              <a:t> transformation</a:t>
            </a:r>
          </a:p>
          <a:p>
            <a:r>
              <a:rPr lang="sv-SE"/>
              <a:t>Naturvetenskap</a:t>
            </a:r>
          </a:p>
          <a:p>
            <a:r>
              <a:rPr lang="sv-SE"/>
              <a:t>Arkitektur</a:t>
            </a:r>
          </a:p>
          <a:p>
            <a:r>
              <a:rPr lang="sv-SE"/>
              <a:t>Industriell ekonomi</a:t>
            </a:r>
          </a:p>
          <a:p>
            <a:r>
              <a:rPr lang="sv-SE"/>
              <a:t>Samhällsplanering</a:t>
            </a:r>
          </a:p>
          <a:p>
            <a:r>
              <a:rPr lang="sv-SE"/>
              <a:t>Teknikhistoria</a:t>
            </a:r>
          </a:p>
          <a:p>
            <a:r>
              <a:rPr lang="sv-SE"/>
              <a:t>Filosofi</a:t>
            </a:r>
          </a:p>
          <a:p>
            <a:r>
              <a:rPr lang="sv-SE"/>
              <a:t>Lärande</a:t>
            </a:r>
          </a:p>
        </p:txBody>
      </p:sp>
      <p:sp>
        <p:nvSpPr>
          <p:cNvPr id="3" name="textruta 2">
            <a:extLst>
              <a:ext uri="{FF2B5EF4-FFF2-40B4-BE49-F238E27FC236}">
                <a16:creationId xmlns:a16="http://schemas.microsoft.com/office/drawing/2014/main" id="{00EE4394-0317-1DA0-8A43-2F726192E9AC}"/>
              </a:ext>
            </a:extLst>
          </p:cNvPr>
          <p:cNvSpPr txBox="1"/>
          <p:nvPr/>
        </p:nvSpPr>
        <p:spPr>
          <a:xfrm>
            <a:off x="600075" y="1793328"/>
            <a:ext cx="10990263" cy="369332"/>
          </a:xfrm>
          <a:prstGeom prst="rect">
            <a:avLst/>
          </a:prstGeom>
          <a:noFill/>
        </p:spPr>
        <p:txBody>
          <a:bodyPr wrap="square" rtlCol="0">
            <a:spAutoFit/>
          </a:bodyPr>
          <a:lstStyle/>
          <a:p>
            <a:r>
              <a:rPr lang="sv-SE">
                <a:solidFill>
                  <a:schemeClr val="accent1"/>
                </a:solidFill>
              </a:rPr>
              <a:t>KTH:s forskning och utbildning omfattar</a:t>
            </a:r>
            <a:r>
              <a:rPr lang="en-GB">
                <a:solidFill>
                  <a:schemeClr val="accent1"/>
                </a:solidFill>
              </a:rPr>
              <a:t>: </a:t>
            </a:r>
          </a:p>
        </p:txBody>
      </p:sp>
      <p:pic>
        <p:nvPicPr>
          <p:cNvPr id="5" name="Picture Placeholder 4" descr="A group of test tubes with green liquid in them&#10;&#10;AI-generated content may be incorrect.">
            <a:extLst>
              <a:ext uri="{FF2B5EF4-FFF2-40B4-BE49-F238E27FC236}">
                <a16:creationId xmlns:a16="http://schemas.microsoft.com/office/drawing/2014/main" id="{CFFF7C9C-A7D5-E071-4302-1B783DEF9278}"/>
              </a:ext>
            </a:extLst>
          </p:cNvPr>
          <p:cNvPicPr>
            <a:picLocks noGrp="1" noChangeAspect="1"/>
          </p:cNvPicPr>
          <p:nvPr>
            <p:ph type="pic" sz="quarter" idx="13"/>
          </p:nvPr>
        </p:nvPicPr>
        <p:blipFill>
          <a:blip r:embed="rId4" cstate="print">
            <a:extLst>
              <a:ext uri="{28A0092B-C50C-407E-A947-70E740481C1C}">
                <a14:useLocalDpi xmlns:a14="http://schemas.microsoft.com/office/drawing/2010/main"/>
              </a:ext>
            </a:extLst>
          </a:blip>
          <a:srcRect b="-1468"/>
          <a:stretch>
            <a:fillRect/>
          </a:stretch>
        </p:blipFill>
        <p:spPr>
          <a:xfrm>
            <a:off x="6309360" y="0"/>
            <a:ext cx="6091085" cy="6958668"/>
          </a:xfrm>
          <a:prstGeom prst="rect">
            <a:avLst/>
          </a:prstGeom>
        </p:spPr>
      </p:pic>
    </p:spTree>
    <p:extLst>
      <p:ext uri="{BB962C8B-B14F-4D97-AF65-F5344CB8AC3E}">
        <p14:creationId xmlns:p14="http://schemas.microsoft.com/office/powerpoint/2010/main" val="228453470"/>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3"/>
          </p:nvPr>
        </p:nvPicPr>
        <p:blipFill>
          <a:blip r:embed="rId4" cstate="print">
            <a:extLst>
              <a:ext uri="{28A0092B-C50C-407E-A947-70E740481C1C}">
                <a14:useLocalDpi xmlns:a14="http://schemas.microsoft.com/office/drawing/2010/main"/>
              </a:ext>
            </a:extLst>
          </a:blip>
          <a:srcRect/>
          <a:stretch>
            <a:fillRect/>
          </a:stretch>
        </p:blipFill>
        <p:spPr>
          <a:xfrm>
            <a:off x="6022848" y="0"/>
            <a:ext cx="6169152" cy="6858000"/>
          </a:xfrm>
        </p:spPr>
      </p:pic>
      <p:sp>
        <p:nvSpPr>
          <p:cNvPr id="2" name="Title 1"/>
          <p:cNvSpPr>
            <a:spLocks noGrp="1"/>
          </p:cNvSpPr>
          <p:nvPr>
            <p:ph type="title"/>
          </p:nvPr>
        </p:nvSpPr>
        <p:spPr>
          <a:xfrm>
            <a:off x="600076" y="1095632"/>
            <a:ext cx="4854426" cy="977612"/>
          </a:xfrm>
        </p:spPr>
        <p:txBody>
          <a:bodyPr/>
          <a:lstStyle/>
          <a:p>
            <a:r>
              <a:rPr lang="sv-SE" err="1"/>
              <a:t>Scilifelab</a:t>
            </a:r>
            <a:r>
              <a:rPr lang="sv-SE"/>
              <a:t> –</a:t>
            </a:r>
            <a:br>
              <a:rPr lang="sv-SE"/>
            </a:br>
            <a:r>
              <a:rPr lang="sv-SE"/>
              <a:t>Human protein atlas</a:t>
            </a:r>
          </a:p>
        </p:txBody>
      </p:sp>
      <p:sp>
        <p:nvSpPr>
          <p:cNvPr id="3" name="Content Placeholder 2"/>
          <p:cNvSpPr>
            <a:spLocks noGrp="1"/>
          </p:cNvSpPr>
          <p:nvPr>
            <p:ph sz="half" idx="1"/>
          </p:nvPr>
        </p:nvSpPr>
        <p:spPr>
          <a:xfrm>
            <a:off x="717176" y="2169459"/>
            <a:ext cx="4737326" cy="4158314"/>
          </a:xfrm>
        </p:spPr>
        <p:txBody>
          <a:bodyPr/>
          <a:lstStyle/>
          <a:p>
            <a:endParaRPr lang="sv-SE">
              <a:solidFill>
                <a:srgbClr val="000061"/>
              </a:solidFill>
            </a:endParaRPr>
          </a:p>
          <a:p>
            <a:r>
              <a:rPr lang="sv-SE"/>
              <a:t>En nationell forskningsinfrastruktur inom molekylär biovetenskap</a:t>
            </a:r>
          </a:p>
          <a:p>
            <a:r>
              <a:rPr lang="sv-SE"/>
              <a:t>Ett av Europas största forskningslaboratorier inom molekylärbiologi</a:t>
            </a:r>
          </a:p>
          <a:p>
            <a:r>
              <a:rPr lang="sv-SE"/>
              <a:t>Genomför forskning på högsta nivå inom hälsa och miljö</a:t>
            </a:r>
          </a:p>
          <a:p>
            <a:r>
              <a:rPr lang="sv-SE"/>
              <a:t>The Human Protein Atlas kartlägger människans proteinuttryck med hjälp av </a:t>
            </a:r>
            <a:r>
              <a:rPr lang="sv-SE" err="1"/>
              <a:t>omiksteknologier</a:t>
            </a:r>
            <a:r>
              <a:rPr lang="sv-SE"/>
              <a:t> och erbjuder öppen tillgång till data för global forskning</a:t>
            </a:r>
            <a:endParaRPr lang="sv-SE" sz="1600"/>
          </a:p>
        </p:txBody>
      </p:sp>
      <p:sp>
        <p:nvSpPr>
          <p:cNvPr id="4" name="TextBox 3"/>
          <p:cNvSpPr txBox="1"/>
          <p:nvPr/>
        </p:nvSpPr>
        <p:spPr>
          <a:xfrm>
            <a:off x="9629774" y="6235774"/>
            <a:ext cx="2657919" cy="461665"/>
          </a:xfrm>
          <a:prstGeom prst="rect">
            <a:avLst/>
          </a:prstGeom>
          <a:noFill/>
        </p:spPr>
        <p:txBody>
          <a:bodyPr wrap="square" rtlCol="0">
            <a:spAutoFit/>
          </a:bodyPr>
          <a:lstStyle/>
          <a:p>
            <a:r>
              <a:rPr lang="sv-SE" sz="1200">
                <a:solidFill>
                  <a:schemeClr val="bg1"/>
                </a:solidFill>
              </a:rPr>
              <a:t>Mikroskopisk bild av ett duodenum från Human Protein Atlas</a:t>
            </a:r>
          </a:p>
        </p:txBody>
      </p:sp>
    </p:spTree>
    <p:extLst>
      <p:ext uri="{BB962C8B-B14F-4D97-AF65-F5344CB8AC3E}">
        <p14:creationId xmlns:p14="http://schemas.microsoft.com/office/powerpoint/2010/main" val="3987854887"/>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1 mikroskop" descr="A close-up of a microscope&#10;&#10;AI-generated content may be incorrect.">
            <a:extLst>
              <a:ext uri="{FF2B5EF4-FFF2-40B4-BE49-F238E27FC236}">
                <a16:creationId xmlns:a16="http://schemas.microsoft.com/office/drawing/2014/main" id="{1856FF61-2478-FA91-D8C9-4FEF1D716436}"/>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3" name="2 mek" descr="A group of metal objects&#10;&#10;AI-generated content may be incorrect.">
            <a:extLst>
              <a:ext uri="{FF2B5EF4-FFF2-40B4-BE49-F238E27FC236}">
                <a16:creationId xmlns:a16="http://schemas.microsoft.com/office/drawing/2014/main" id="{762D6F70-3165-9CED-F9D1-4B63E24F4B2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9" name="3 mikroskoplabb" descr="Several computer monitors with colorful screens&#10;&#10;AI-generated content may be incorrect.">
            <a:extLst>
              <a:ext uri="{FF2B5EF4-FFF2-40B4-BE49-F238E27FC236}">
                <a16:creationId xmlns:a16="http://schemas.microsoft.com/office/drawing/2014/main" id="{96006309-7F2C-AAB6-021A-104AF6902116}"/>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31" name="4 scilifelab" descr="A person looking through a microscope&#10;&#10;AI-generated content may be incorrect.">
            <a:extLst>
              <a:ext uri="{FF2B5EF4-FFF2-40B4-BE49-F238E27FC236}">
                <a16:creationId xmlns:a16="http://schemas.microsoft.com/office/drawing/2014/main" id="{421334EA-CFC9-4B62-156B-39AB91179EE6}"/>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1" name="5 radiolabb" descr="A close up of a sound proof&#10;&#10;AI-generated content may be incorrect.">
            <a:extLst>
              <a:ext uri="{FF2B5EF4-FFF2-40B4-BE49-F238E27FC236}">
                <a16:creationId xmlns:a16="http://schemas.microsoft.com/office/drawing/2014/main" id="{C94F311D-9CBD-20BC-2B93-A553B448DD71}"/>
              </a:ext>
            </a:extLst>
          </p:cNvPr>
          <p:cNvPicPr>
            <a:picLocks noGrp="1" noChangeAspect="1"/>
          </p:cNvPicPr>
          <p:nvPr>
            <p:ph type="pic" sz="quarter" idx="13"/>
          </p:nvPr>
        </p:nvPicPr>
        <p:blipFill>
          <a:blip r:embed="rId8" cstate="print">
            <a:extLst>
              <a:ext uri="{28A0092B-C50C-407E-A947-70E740481C1C}">
                <a14:useLocalDpi xmlns:a14="http://schemas.microsoft.com/office/drawing/2010/main"/>
              </a:ext>
            </a:extLst>
          </a:blip>
          <a:srcRect/>
          <a:stretch>
            <a:fillRect/>
          </a:stretch>
        </p:blipFill>
        <p:spPr>
          <a:xfrm>
            <a:off x="6099995" y="0"/>
            <a:ext cx="6096000" cy="6858000"/>
          </a:xfrm>
        </p:spPr>
      </p:pic>
      <p:pic>
        <p:nvPicPr>
          <p:cNvPr id="44" name="6 mikroskop" descr="A close-up of a microscope&#10;&#10;AI-generated content may be incorrect.">
            <a:extLst>
              <a:ext uri="{FF2B5EF4-FFF2-40B4-BE49-F238E27FC236}">
                <a16:creationId xmlns:a16="http://schemas.microsoft.com/office/drawing/2014/main" id="{65DA7C81-C313-F4E4-4927-1C6FF46F254F}"/>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5" name="7 mek" descr="A group of metal objects&#10;&#10;AI-generated content may be incorrect.">
            <a:extLst>
              <a:ext uri="{FF2B5EF4-FFF2-40B4-BE49-F238E27FC236}">
                <a16:creationId xmlns:a16="http://schemas.microsoft.com/office/drawing/2014/main" id="{C01EC2DC-01FE-BBC2-E9B2-400BF37F36A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6" name="8 mikroskoplabb" descr="Several computer monitors with colorful screens&#10;&#10;AI-generated content may be incorrect.">
            <a:extLst>
              <a:ext uri="{FF2B5EF4-FFF2-40B4-BE49-F238E27FC236}">
                <a16:creationId xmlns:a16="http://schemas.microsoft.com/office/drawing/2014/main" id="{C7F7AEBE-C022-89DD-26FC-6BE5EFDAB5DA}"/>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7" name="9 scilifelab" descr="A person looking through a microscope&#10;&#10;AI-generated content may be incorrect.">
            <a:extLst>
              <a:ext uri="{FF2B5EF4-FFF2-40B4-BE49-F238E27FC236}">
                <a16:creationId xmlns:a16="http://schemas.microsoft.com/office/drawing/2014/main" id="{DA692D31-2558-68BE-0362-A0675B7FB7F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8" name="10 radiolabb" descr="A close up of a sound proof&#10;&#10;AI-generated content may be incorrect.">
            <a:extLst>
              <a:ext uri="{FF2B5EF4-FFF2-40B4-BE49-F238E27FC236}">
                <a16:creationId xmlns:a16="http://schemas.microsoft.com/office/drawing/2014/main" id="{86537B9D-9F86-715E-7940-88E8F87CDE15}"/>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9995" y="0"/>
            <a:ext cx="6096000" cy="6858000"/>
          </a:xfrm>
          <a:prstGeom prst="rect">
            <a:avLst/>
          </a:prstGeom>
        </p:spPr>
      </p:pic>
      <p:pic>
        <p:nvPicPr>
          <p:cNvPr id="49" name="11 mikroskop" descr="A close-up of a microscope&#10;&#10;AI-generated content may be incorrect.">
            <a:extLst>
              <a:ext uri="{FF2B5EF4-FFF2-40B4-BE49-F238E27FC236}">
                <a16:creationId xmlns:a16="http://schemas.microsoft.com/office/drawing/2014/main" id="{D3993A23-6E94-BBE8-5E39-2A2ADB0971D4}"/>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0" name="12 mek" descr="A group of metal objects&#10;&#10;AI-generated content may be incorrect.">
            <a:extLst>
              <a:ext uri="{FF2B5EF4-FFF2-40B4-BE49-F238E27FC236}">
                <a16:creationId xmlns:a16="http://schemas.microsoft.com/office/drawing/2014/main" id="{77693CF0-9F59-DDB3-F76C-68CB0A58899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1" name="13  mikroskoplabb" descr="Several computer monitors with colorful screens&#10;&#10;AI-generated content may be incorrect.">
            <a:extLst>
              <a:ext uri="{FF2B5EF4-FFF2-40B4-BE49-F238E27FC236}">
                <a16:creationId xmlns:a16="http://schemas.microsoft.com/office/drawing/2014/main" id="{1087E4AB-0080-20B4-BF45-229F495371C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2" name="14 scilifelab" descr="A person looking through a microscope&#10;&#10;AI-generated content may be incorrect.">
            <a:extLst>
              <a:ext uri="{FF2B5EF4-FFF2-40B4-BE49-F238E27FC236}">
                <a16:creationId xmlns:a16="http://schemas.microsoft.com/office/drawing/2014/main" id="{39A8FB7C-FA37-8BFD-CD29-6A9BE1D0EB14}"/>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37" name="15 radiolabb" descr="A close up of a sound proof&#10;&#10;AI-generated content may be incorrect.">
            <a:extLst>
              <a:ext uri="{FF2B5EF4-FFF2-40B4-BE49-F238E27FC236}">
                <a16:creationId xmlns:a16="http://schemas.microsoft.com/office/drawing/2014/main" id="{9A75C260-F608-EEA9-C835-5C8D82FA8E05}"/>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9995" y="0"/>
            <a:ext cx="6096000" cy="6858000"/>
          </a:xfrm>
          <a:prstGeom prst="rect">
            <a:avLst/>
          </a:prstGeom>
        </p:spPr>
      </p:pic>
      <p:sp>
        <p:nvSpPr>
          <p:cNvPr id="5" name="text">
            <a:extLst>
              <a:ext uri="{FF2B5EF4-FFF2-40B4-BE49-F238E27FC236}">
                <a16:creationId xmlns:a16="http://schemas.microsoft.com/office/drawing/2014/main" id="{00D939D5-4116-3C11-D2C2-193EA9A90BDC}"/>
              </a:ext>
            </a:extLst>
          </p:cNvPr>
          <p:cNvSpPr>
            <a:spLocks noGrp="1" noChangeArrowheads="1"/>
          </p:cNvSpPr>
          <p:nvPr>
            <p:ph sz="half" idx="1"/>
          </p:nvPr>
        </p:nvSpPr>
        <p:spPr bwMode="auto">
          <a:xfrm>
            <a:off x="484816" y="4001509"/>
            <a:ext cx="4699288" cy="42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t"/>
            <a:r>
              <a:rPr lang="sv-SE" sz="1400" dirty="0"/>
              <a:t>Utveckla och testa alltifrån komplexa tekniska system till material i verkliga och kontrollerade miljöer.</a:t>
            </a:r>
          </a:p>
          <a:p>
            <a:pPr fontAlgn="t"/>
            <a:r>
              <a:rPr lang="sv-SE" sz="1400" dirty="0"/>
              <a:t>Göra storskaliga experiment, precisionsmätningar och avancerad simulering.</a:t>
            </a:r>
          </a:p>
          <a:p>
            <a:pPr fontAlgn="t"/>
            <a:r>
              <a:rPr lang="sv-SE" sz="1400" dirty="0"/>
              <a:t>Integrera digitala metoder och fysiska experiment genom att koppla AI, data och beräkningsmodeller direkt till laboratorier och testbäddar.</a:t>
            </a:r>
          </a:p>
          <a:p>
            <a:pPr fontAlgn="t"/>
            <a:r>
              <a:rPr lang="sv-SE" sz="1400" dirty="0"/>
              <a:t>Accelerera innovation och samhällsomställning genom tillämpningar inom energi, klimat, mobilitet, digitalisering och industri.</a:t>
            </a:r>
          </a:p>
          <a:p>
            <a:pPr marL="0" indent="0" fontAlgn="t">
              <a:buNone/>
            </a:pPr>
            <a:endParaRPr lang="sv-SE" dirty="0"/>
          </a:p>
          <a:p>
            <a:pPr fontAlgn="t"/>
            <a:endParaRPr lang="sv-SE" dirty="0"/>
          </a:p>
          <a:p>
            <a:pPr fontAlgn="t"/>
            <a:endParaRPr lang="sv-SE" dirty="0"/>
          </a:p>
          <a:p>
            <a:pPr fontAlgn="t"/>
            <a:endParaRPr lang="sv-SE" dirty="0"/>
          </a:p>
          <a:p>
            <a:pPr marL="0" indent="0">
              <a:spcBef>
                <a:spcPts val="1600"/>
              </a:spcBef>
              <a:buNone/>
            </a:pPr>
            <a:endParaRPr lang="sv-SE" sz="1800" dirty="0"/>
          </a:p>
        </p:txBody>
      </p:sp>
      <p:sp>
        <p:nvSpPr>
          <p:cNvPr id="2" name="Rubrik">
            <a:extLst>
              <a:ext uri="{FF2B5EF4-FFF2-40B4-BE49-F238E27FC236}">
                <a16:creationId xmlns:a16="http://schemas.microsoft.com/office/drawing/2014/main" id="{6400BB67-DF63-CF86-9ABA-57147754C65C}"/>
              </a:ext>
            </a:extLst>
          </p:cNvPr>
          <p:cNvSpPr>
            <a:spLocks noGrp="1"/>
          </p:cNvSpPr>
          <p:nvPr>
            <p:ph type="title"/>
          </p:nvPr>
        </p:nvSpPr>
        <p:spPr>
          <a:xfrm>
            <a:off x="600076" y="1095632"/>
            <a:ext cx="4932428" cy="1964458"/>
          </a:xfrm>
        </p:spPr>
        <p:txBody>
          <a:bodyPr/>
          <a:lstStyle/>
          <a:p>
            <a:r>
              <a:rPr lang="sv-SE" dirty="0" err="1"/>
              <a:t>Forskningsings</a:t>
            </a:r>
            <a:r>
              <a:rPr lang="sv-SE" dirty="0"/>
              <a:t>-infrastrukturer som gör framtidens teknik möjlig</a:t>
            </a:r>
            <a:br>
              <a:rPr lang="sv-SE" dirty="0"/>
            </a:br>
            <a:r>
              <a:rPr lang="sv-SE" sz="1800" b="0" dirty="0">
                <a:solidFill>
                  <a:schemeClr val="accent1"/>
                </a:solidFill>
                <a:latin typeface="Figtree" pitchFamily="2" charset="0"/>
              </a:rPr>
              <a:t>Vid KTH finns avancerade forskningsmiljöer där akademi, industri och samhälle kan: </a:t>
            </a:r>
            <a:br>
              <a:rPr lang="sv-SE" sz="1800" b="0" dirty="0">
                <a:solidFill>
                  <a:schemeClr val="accent1"/>
                </a:solidFill>
              </a:rPr>
            </a:br>
            <a:endParaRPr lang="sv-SE" dirty="0"/>
          </a:p>
        </p:txBody>
      </p:sp>
    </p:spTree>
    <p:extLst>
      <p:ext uri="{BB962C8B-B14F-4D97-AF65-F5344CB8AC3E}">
        <p14:creationId xmlns:p14="http://schemas.microsoft.com/office/powerpoint/2010/main" val="12405494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50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500"/>
                                        <p:tgtEl>
                                          <p:spTgt spid="23"/>
                                        </p:tgtEl>
                                      </p:cBhvr>
                                    </p:animEffect>
                                  </p:childTnLst>
                                </p:cTn>
                              </p:par>
                            </p:childTnLst>
                          </p:cTn>
                        </p:par>
                        <p:par>
                          <p:cTn id="11" fill="hold">
                            <p:stCondLst>
                              <p:cond delay="6500"/>
                            </p:stCondLst>
                            <p:childTnLst>
                              <p:par>
                                <p:cTn id="12" presetID="10" presetClass="entr" presetSubtype="0" fill="hold" nodeType="afterEffect">
                                  <p:stCondLst>
                                    <p:cond delay="500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500"/>
                                        <p:tgtEl>
                                          <p:spTgt spid="29"/>
                                        </p:tgtEl>
                                      </p:cBhvr>
                                    </p:animEffect>
                                  </p:childTnLst>
                                </p:cTn>
                              </p:par>
                            </p:childTnLst>
                          </p:cTn>
                        </p:par>
                        <p:par>
                          <p:cTn id="15" fill="hold">
                            <p:stCondLst>
                              <p:cond delay="13000"/>
                            </p:stCondLst>
                            <p:childTnLst>
                              <p:par>
                                <p:cTn id="16" presetID="10" presetClass="entr" presetSubtype="0" fill="hold" nodeType="afterEffect">
                                  <p:stCondLst>
                                    <p:cond delay="500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500"/>
                                        <p:tgtEl>
                                          <p:spTgt spid="31"/>
                                        </p:tgtEl>
                                      </p:cBhvr>
                                    </p:animEffect>
                                  </p:childTnLst>
                                </p:cTn>
                              </p:par>
                            </p:childTnLst>
                          </p:cTn>
                        </p:par>
                        <p:par>
                          <p:cTn id="19" fill="hold">
                            <p:stCondLst>
                              <p:cond delay="19500"/>
                            </p:stCondLst>
                            <p:childTnLst>
                              <p:par>
                                <p:cTn id="20" presetID="10" presetClass="entr" presetSubtype="0" fill="hold" nodeType="afterEffect">
                                  <p:stCondLst>
                                    <p:cond delay="5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500"/>
                                        <p:tgtEl>
                                          <p:spTgt spid="21"/>
                                        </p:tgtEl>
                                      </p:cBhvr>
                                    </p:animEffect>
                                  </p:childTnLst>
                                </p:cTn>
                              </p:par>
                            </p:childTnLst>
                          </p:cTn>
                        </p:par>
                        <p:par>
                          <p:cTn id="23" fill="hold">
                            <p:stCondLst>
                              <p:cond delay="26000"/>
                            </p:stCondLst>
                            <p:childTnLst>
                              <p:par>
                                <p:cTn id="24" presetID="10" presetClass="entr" presetSubtype="0" fill="hold" nodeType="afterEffect">
                                  <p:stCondLst>
                                    <p:cond delay="500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500"/>
                                        <p:tgtEl>
                                          <p:spTgt spid="44"/>
                                        </p:tgtEl>
                                      </p:cBhvr>
                                    </p:animEffect>
                                  </p:childTnLst>
                                </p:cTn>
                              </p:par>
                            </p:childTnLst>
                          </p:cTn>
                        </p:par>
                        <p:par>
                          <p:cTn id="27" fill="hold">
                            <p:stCondLst>
                              <p:cond delay="32500"/>
                            </p:stCondLst>
                            <p:childTnLst>
                              <p:par>
                                <p:cTn id="28" presetID="10" presetClass="entr" presetSubtype="0" fill="hold" nodeType="afterEffect">
                                  <p:stCondLst>
                                    <p:cond delay="500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500"/>
                                        <p:tgtEl>
                                          <p:spTgt spid="45"/>
                                        </p:tgtEl>
                                      </p:cBhvr>
                                    </p:animEffect>
                                  </p:childTnLst>
                                </p:cTn>
                              </p:par>
                            </p:childTnLst>
                          </p:cTn>
                        </p:par>
                        <p:par>
                          <p:cTn id="31" fill="hold">
                            <p:stCondLst>
                              <p:cond delay="39000"/>
                            </p:stCondLst>
                            <p:childTnLst>
                              <p:par>
                                <p:cTn id="32" presetID="10" presetClass="entr" presetSubtype="0" fill="hold" nodeType="afterEffect">
                                  <p:stCondLst>
                                    <p:cond delay="50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500"/>
                                        <p:tgtEl>
                                          <p:spTgt spid="46"/>
                                        </p:tgtEl>
                                      </p:cBhvr>
                                    </p:animEffect>
                                  </p:childTnLst>
                                </p:cTn>
                              </p:par>
                            </p:childTnLst>
                          </p:cTn>
                        </p:par>
                        <p:par>
                          <p:cTn id="35" fill="hold">
                            <p:stCondLst>
                              <p:cond delay="45500"/>
                            </p:stCondLst>
                            <p:childTnLst>
                              <p:par>
                                <p:cTn id="36" presetID="10" presetClass="entr" presetSubtype="0" fill="hold" nodeType="afterEffect">
                                  <p:stCondLst>
                                    <p:cond delay="500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500"/>
                                        <p:tgtEl>
                                          <p:spTgt spid="47"/>
                                        </p:tgtEl>
                                      </p:cBhvr>
                                    </p:animEffect>
                                  </p:childTnLst>
                                </p:cTn>
                              </p:par>
                            </p:childTnLst>
                          </p:cTn>
                        </p:par>
                        <p:par>
                          <p:cTn id="39" fill="hold">
                            <p:stCondLst>
                              <p:cond delay="52000"/>
                            </p:stCondLst>
                            <p:childTnLst>
                              <p:par>
                                <p:cTn id="40" presetID="10" presetClass="entr" presetSubtype="0" fill="hold" nodeType="afterEffect">
                                  <p:stCondLst>
                                    <p:cond delay="50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500"/>
                                        <p:tgtEl>
                                          <p:spTgt spid="48"/>
                                        </p:tgtEl>
                                      </p:cBhvr>
                                    </p:animEffect>
                                  </p:childTnLst>
                                </p:cTn>
                              </p:par>
                            </p:childTnLst>
                          </p:cTn>
                        </p:par>
                        <p:par>
                          <p:cTn id="43" fill="hold">
                            <p:stCondLst>
                              <p:cond delay="58500"/>
                            </p:stCondLst>
                            <p:childTnLst>
                              <p:par>
                                <p:cTn id="44" presetID="10" presetClass="entr" presetSubtype="0" fill="hold" nodeType="afterEffect">
                                  <p:stCondLst>
                                    <p:cond delay="5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500"/>
                                        <p:tgtEl>
                                          <p:spTgt spid="49"/>
                                        </p:tgtEl>
                                      </p:cBhvr>
                                    </p:animEffect>
                                  </p:childTnLst>
                                </p:cTn>
                              </p:par>
                            </p:childTnLst>
                          </p:cTn>
                        </p:par>
                        <p:par>
                          <p:cTn id="47" fill="hold">
                            <p:stCondLst>
                              <p:cond delay="65000"/>
                            </p:stCondLst>
                            <p:childTnLst>
                              <p:par>
                                <p:cTn id="48" presetID="10" presetClass="entr" presetSubtype="0" fill="hold" nodeType="afterEffect">
                                  <p:stCondLst>
                                    <p:cond delay="50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500"/>
                                        <p:tgtEl>
                                          <p:spTgt spid="50"/>
                                        </p:tgtEl>
                                      </p:cBhvr>
                                    </p:animEffect>
                                  </p:childTnLst>
                                </p:cTn>
                              </p:par>
                            </p:childTnLst>
                          </p:cTn>
                        </p:par>
                        <p:par>
                          <p:cTn id="51" fill="hold">
                            <p:stCondLst>
                              <p:cond delay="71500"/>
                            </p:stCondLst>
                            <p:childTnLst>
                              <p:par>
                                <p:cTn id="52" presetID="10" presetClass="entr" presetSubtype="0" fill="hold" nodeType="afterEffect">
                                  <p:stCondLst>
                                    <p:cond delay="50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1500"/>
                                        <p:tgtEl>
                                          <p:spTgt spid="51"/>
                                        </p:tgtEl>
                                      </p:cBhvr>
                                    </p:animEffect>
                                  </p:childTnLst>
                                </p:cTn>
                              </p:par>
                            </p:childTnLst>
                          </p:cTn>
                        </p:par>
                        <p:par>
                          <p:cTn id="55" fill="hold">
                            <p:stCondLst>
                              <p:cond delay="78000"/>
                            </p:stCondLst>
                            <p:childTnLst>
                              <p:par>
                                <p:cTn id="56" presetID="10" presetClass="entr" presetSubtype="0" fill="hold" nodeType="afterEffect">
                                  <p:stCondLst>
                                    <p:cond delay="500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500"/>
                                        <p:tgtEl>
                                          <p:spTgt spid="52"/>
                                        </p:tgtEl>
                                      </p:cBhvr>
                                    </p:animEffect>
                                  </p:childTnLst>
                                </p:cTn>
                              </p:par>
                            </p:childTnLst>
                          </p:cTn>
                        </p:par>
                        <p:par>
                          <p:cTn id="59" fill="hold">
                            <p:stCondLst>
                              <p:cond delay="84500"/>
                            </p:stCondLst>
                            <p:childTnLst>
                              <p:par>
                                <p:cTn id="60" presetID="10" presetClass="entr" presetSubtype="0" fill="hold" nodeType="afterEffect">
                                  <p:stCondLst>
                                    <p:cond delay="500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 11">
            <a:extLst>
              <a:ext uri="{FF2B5EF4-FFF2-40B4-BE49-F238E27FC236}">
                <a16:creationId xmlns:a16="http://schemas.microsoft.com/office/drawing/2014/main" id="{C935D389-F4E3-EA91-179D-36FC49D36342}"/>
              </a:ext>
            </a:extLst>
          </p:cNvPr>
          <p:cNvSpPr/>
          <p:nvPr/>
        </p:nvSpPr>
        <p:spPr>
          <a:xfrm>
            <a:off x="7465644" y="3939285"/>
            <a:ext cx="2041200" cy="2041316"/>
          </a:xfrm>
          <a:prstGeom prst="ellipse">
            <a:avLst/>
          </a:prstGeom>
          <a:solidFill>
            <a:srgbClr val="EBE5E0"/>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a:ln>
                <a:noFill/>
              </a:ln>
              <a:solidFill>
                <a:srgbClr val="FFFFFF"/>
              </a:solidFill>
              <a:effectLst/>
              <a:uLnTx/>
              <a:uFillTx/>
              <a:latin typeface="+mj-lt"/>
              <a:ea typeface="+mn-ea"/>
              <a:cs typeface="+mn-cs"/>
            </a:endParaRPr>
          </a:p>
        </p:txBody>
      </p:sp>
      <p:sp>
        <p:nvSpPr>
          <p:cNvPr id="4" name="Ellips 11">
            <a:extLst>
              <a:ext uri="{FF2B5EF4-FFF2-40B4-BE49-F238E27FC236}">
                <a16:creationId xmlns:a16="http://schemas.microsoft.com/office/drawing/2014/main" id="{16B3C87E-842C-600F-168A-2B34D176498C}"/>
              </a:ext>
            </a:extLst>
          </p:cNvPr>
          <p:cNvSpPr/>
          <p:nvPr/>
        </p:nvSpPr>
        <p:spPr>
          <a:xfrm>
            <a:off x="7484948" y="1788328"/>
            <a:ext cx="2041200" cy="2041200"/>
          </a:xfrm>
          <a:prstGeom prst="ellipse">
            <a:avLst/>
          </a:prstGeom>
          <a:solidFill>
            <a:schemeClr val="accent6"/>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a:ln>
                <a:noFill/>
              </a:ln>
              <a:solidFill>
                <a:srgbClr val="FFFFFF"/>
              </a:solidFill>
              <a:effectLst/>
              <a:uLnTx/>
              <a:uFillTx/>
              <a:latin typeface="+mj-lt"/>
              <a:ea typeface="+mn-ea"/>
              <a:cs typeface="+mn-cs"/>
            </a:endParaRPr>
          </a:p>
        </p:txBody>
      </p:sp>
      <p:sp>
        <p:nvSpPr>
          <p:cNvPr id="24" name="Ellips 11">
            <a:extLst>
              <a:ext uri="{FF2B5EF4-FFF2-40B4-BE49-F238E27FC236}">
                <a16:creationId xmlns:a16="http://schemas.microsoft.com/office/drawing/2014/main" id="{51B9CF2E-8737-8829-FBC8-B18805D2D86B}"/>
              </a:ext>
            </a:extLst>
          </p:cNvPr>
          <p:cNvSpPr/>
          <p:nvPr/>
        </p:nvSpPr>
        <p:spPr>
          <a:xfrm>
            <a:off x="9712096" y="1788328"/>
            <a:ext cx="2041200" cy="2041200"/>
          </a:xfrm>
          <a:prstGeom prst="ellipse">
            <a:avLst/>
          </a:prstGeom>
          <a:solidFill>
            <a:srgbClr val="000061"/>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a:ln>
                <a:noFill/>
              </a:ln>
              <a:solidFill>
                <a:srgbClr val="FFFFFF"/>
              </a:solidFill>
              <a:effectLst/>
              <a:uLnTx/>
              <a:uFillTx/>
              <a:latin typeface="+mj-lt"/>
              <a:ea typeface="+mn-ea"/>
              <a:cs typeface="+mn-cs"/>
            </a:endParaRPr>
          </a:p>
        </p:txBody>
      </p:sp>
      <p:graphicFrame>
        <p:nvGraphicFramePr>
          <p:cNvPr id="5" name="Content Placeholder 4">
            <a:extLst>
              <a:ext uri="{FF2B5EF4-FFF2-40B4-BE49-F238E27FC236}">
                <a16:creationId xmlns:a16="http://schemas.microsoft.com/office/drawing/2014/main" id="{753E1628-D690-1382-C218-0F9A826B870B}"/>
              </a:ext>
            </a:extLst>
          </p:cNvPr>
          <p:cNvGraphicFramePr>
            <a:graphicFrameLocks noGrp="1"/>
          </p:cNvGraphicFramePr>
          <p:nvPr>
            <p:ph sz="half" idx="2"/>
            <p:extLst>
              <p:ext uri="{D42A27DB-BD31-4B8C-83A1-F6EECF244321}">
                <p14:modId xmlns:p14="http://schemas.microsoft.com/office/powerpoint/2010/main" val="399180785"/>
              </p:ext>
            </p:extLst>
          </p:nvPr>
        </p:nvGraphicFramePr>
        <p:xfrm>
          <a:off x="438704" y="1790386"/>
          <a:ext cx="6658826" cy="4192274"/>
        </p:xfrm>
        <a:graphic>
          <a:graphicData uri="http://schemas.openxmlformats.org/drawingml/2006/table">
            <a:tbl>
              <a:tblPr firstRow="1" bandRow="1">
                <a:tableStyleId>{5C22544A-7EE6-4342-B048-85BDC9FD1C3A}</a:tableStyleId>
              </a:tblPr>
              <a:tblGrid>
                <a:gridCol w="1976289">
                  <a:extLst>
                    <a:ext uri="{9D8B030D-6E8A-4147-A177-3AD203B41FA5}">
                      <a16:colId xmlns:a16="http://schemas.microsoft.com/office/drawing/2014/main" val="1776707939"/>
                    </a:ext>
                  </a:extLst>
                </a:gridCol>
                <a:gridCol w="1440085">
                  <a:extLst>
                    <a:ext uri="{9D8B030D-6E8A-4147-A177-3AD203B41FA5}">
                      <a16:colId xmlns:a16="http://schemas.microsoft.com/office/drawing/2014/main" val="2709651189"/>
                    </a:ext>
                  </a:extLst>
                </a:gridCol>
                <a:gridCol w="3242452">
                  <a:extLst>
                    <a:ext uri="{9D8B030D-6E8A-4147-A177-3AD203B41FA5}">
                      <a16:colId xmlns:a16="http://schemas.microsoft.com/office/drawing/2014/main" val="3239206422"/>
                    </a:ext>
                  </a:extLst>
                </a:gridCol>
              </a:tblGrid>
              <a:tr h="798013">
                <a:tc>
                  <a:txBody>
                    <a:bodyPr/>
                    <a:lstStyle/>
                    <a:p>
                      <a:pPr algn="ctr"/>
                      <a:r>
                        <a:rPr lang="sv-SE" sz="1600">
                          <a:latin typeface="Figtree ExtraBold" pitchFamily="2" charset="0"/>
                        </a:rPr>
                        <a:t>Pelare</a:t>
                      </a:r>
                    </a:p>
                  </a:txBody>
                  <a:tcPr anchor="ctr">
                    <a:solidFill>
                      <a:schemeClr val="tx2"/>
                    </a:solidFill>
                  </a:tcPr>
                </a:tc>
                <a:tc>
                  <a:txBody>
                    <a:bodyPr/>
                    <a:lstStyle/>
                    <a:p>
                      <a:pPr algn="ctr"/>
                      <a:r>
                        <a:rPr lang="sv-SE" sz="1600">
                          <a:latin typeface="Figtree ExtraBold" pitchFamily="2" charset="0"/>
                        </a:rPr>
                        <a:t>KTH deltagare</a:t>
                      </a:r>
                    </a:p>
                  </a:txBody>
                  <a:tcPr anchor="ctr">
                    <a:solidFill>
                      <a:schemeClr val="tx2"/>
                    </a:solidFill>
                  </a:tcPr>
                </a:tc>
                <a:tc>
                  <a:txBody>
                    <a:bodyPr/>
                    <a:lstStyle/>
                    <a:p>
                      <a:pPr algn="ctr"/>
                      <a:r>
                        <a:rPr lang="sv-SE" sz="1600" dirty="0" err="1">
                          <a:latin typeface="Figtree ExtraBold" pitchFamily="2" charset="0"/>
                        </a:rPr>
                        <a:t>Highlights</a:t>
                      </a:r>
                      <a:r>
                        <a:rPr lang="sv-SE" sz="1600" dirty="0">
                          <a:latin typeface="Figtree ExtraBold" pitchFamily="2" charset="0"/>
                        </a:rPr>
                        <a:t> </a:t>
                      </a:r>
                      <a:r>
                        <a:rPr lang="sv-SE" sz="1600" dirty="0" err="1">
                          <a:latin typeface="Figtree ExtraBold" pitchFamily="2" charset="0"/>
                        </a:rPr>
                        <a:t>of</a:t>
                      </a:r>
                      <a:r>
                        <a:rPr lang="sv-SE" sz="1600" dirty="0">
                          <a:latin typeface="Figtree ExtraBold" pitchFamily="2" charset="0"/>
                        </a:rPr>
                        <a:t> KTH </a:t>
                      </a:r>
                      <a:r>
                        <a:rPr lang="sv-SE" sz="1600" dirty="0" err="1">
                          <a:latin typeface="Figtree ExtraBold" pitchFamily="2" charset="0"/>
                        </a:rPr>
                        <a:t>involvement</a:t>
                      </a:r>
                      <a:endParaRPr lang="sv-SE" sz="1600" dirty="0">
                        <a:latin typeface="Figtree ExtraBold" pitchFamily="2" charset="0"/>
                      </a:endParaRPr>
                    </a:p>
                  </a:txBody>
                  <a:tcPr anchor="ctr">
                    <a:solidFill>
                      <a:schemeClr val="tx2"/>
                    </a:solidFill>
                  </a:tcPr>
                </a:tc>
                <a:extLst>
                  <a:ext uri="{0D108BD9-81ED-4DB2-BD59-A6C34878D82A}">
                    <a16:rowId xmlns:a16="http://schemas.microsoft.com/office/drawing/2014/main" val="2946735892"/>
                  </a:ext>
                </a:extLst>
              </a:tr>
              <a:tr h="1101896">
                <a:tc>
                  <a:txBody>
                    <a:bodyPr/>
                    <a:lstStyle/>
                    <a:p>
                      <a:pPr algn="ctr"/>
                      <a:r>
                        <a:rPr lang="sv-SE" sz="1600">
                          <a:solidFill>
                            <a:schemeClr val="tx2"/>
                          </a:solidFill>
                          <a:latin typeface="Figtree Medium" pitchFamily="2" charset="0"/>
                        </a:rPr>
                        <a:t>Excellent Science</a:t>
                      </a:r>
                    </a:p>
                  </a:txBody>
                  <a:tcPr anchor="ctr">
                    <a:solidFill>
                      <a:schemeClr val="accent2">
                        <a:lumMod val="20000"/>
                        <a:lumOff val="80000"/>
                      </a:schemeClr>
                    </a:solidFill>
                  </a:tcPr>
                </a:tc>
                <a:tc>
                  <a:txBody>
                    <a:bodyPr/>
                    <a:lstStyle/>
                    <a:p>
                      <a:pPr algn="ctr"/>
                      <a:r>
                        <a:rPr lang="sv-SE" sz="1600">
                          <a:solidFill>
                            <a:schemeClr val="tx2"/>
                          </a:solidFill>
                          <a:latin typeface="Figtree ExtraBold" pitchFamily="2" charset="0"/>
                        </a:rPr>
                        <a:t>88</a:t>
                      </a:r>
                    </a:p>
                  </a:txBody>
                  <a:tcPr anchor="ctr">
                    <a:solidFill>
                      <a:schemeClr val="accent2">
                        <a:lumMod val="20000"/>
                        <a:lumOff val="80000"/>
                      </a:schemeClr>
                    </a:solidFill>
                  </a:tcPr>
                </a:tc>
                <a:tc>
                  <a:txBody>
                    <a:bodyPr/>
                    <a:lstStyle/>
                    <a:p>
                      <a:pPr algn="ctr"/>
                      <a:r>
                        <a:rPr lang="en-US" sz="1600">
                          <a:solidFill>
                            <a:schemeClr val="tx2"/>
                          </a:solidFill>
                          <a:latin typeface="Figtree Medium" pitchFamily="2" charset="0"/>
                        </a:rPr>
                        <a:t>Strong performance in ERC </a:t>
                      </a:r>
                    </a:p>
                    <a:p>
                      <a:pPr algn="ctr"/>
                      <a:r>
                        <a:rPr lang="en-US" sz="1600">
                          <a:solidFill>
                            <a:schemeClr val="tx2"/>
                          </a:solidFill>
                          <a:latin typeface="Figtree Medium" pitchFamily="2" charset="0"/>
                        </a:rPr>
                        <a:t>and MSCA grants</a:t>
                      </a:r>
                      <a:endParaRPr lang="sv-SE" sz="1600">
                        <a:solidFill>
                          <a:schemeClr val="tx2"/>
                        </a:solidFill>
                        <a:latin typeface="Figtree Medium" pitchFamily="2" charset="0"/>
                      </a:endParaRPr>
                    </a:p>
                  </a:txBody>
                  <a:tcPr anchor="ctr">
                    <a:solidFill>
                      <a:schemeClr val="accent2">
                        <a:lumMod val="20000"/>
                        <a:lumOff val="80000"/>
                      </a:schemeClr>
                    </a:solidFill>
                  </a:tcPr>
                </a:tc>
                <a:extLst>
                  <a:ext uri="{0D108BD9-81ED-4DB2-BD59-A6C34878D82A}">
                    <a16:rowId xmlns:a16="http://schemas.microsoft.com/office/drawing/2014/main" val="2270877348"/>
                  </a:ext>
                </a:extLst>
              </a:tr>
              <a:tr h="1119266">
                <a:tc>
                  <a:txBody>
                    <a:bodyPr/>
                    <a:lstStyle/>
                    <a:p>
                      <a:pPr algn="ctr"/>
                      <a:r>
                        <a:rPr lang="sv-SE" sz="1600">
                          <a:solidFill>
                            <a:schemeClr val="tx2"/>
                          </a:solidFill>
                          <a:latin typeface="Figtree Medium" pitchFamily="2" charset="0"/>
                        </a:rPr>
                        <a:t>Global Challenges &amp; </a:t>
                      </a:r>
                      <a:br>
                        <a:rPr lang="sv-SE" sz="1600">
                          <a:solidFill>
                            <a:schemeClr val="tx2"/>
                          </a:solidFill>
                          <a:latin typeface="Figtree Medium" pitchFamily="2" charset="0"/>
                        </a:rPr>
                      </a:br>
                      <a:r>
                        <a:rPr lang="sv-SE" sz="1600">
                          <a:solidFill>
                            <a:schemeClr val="tx2"/>
                          </a:solidFill>
                          <a:latin typeface="Figtree Medium" pitchFamily="2" charset="0"/>
                        </a:rPr>
                        <a:t>European Industrial Competitiveness</a:t>
                      </a:r>
                    </a:p>
                  </a:txBody>
                  <a:tcPr anchor="ctr">
                    <a:solidFill>
                      <a:srgbClr val="EBE5E0"/>
                    </a:solidFill>
                  </a:tcPr>
                </a:tc>
                <a:tc>
                  <a:txBody>
                    <a:bodyPr/>
                    <a:lstStyle/>
                    <a:p>
                      <a:pPr algn="ctr"/>
                      <a:r>
                        <a:rPr lang="sv-SE" sz="1600">
                          <a:solidFill>
                            <a:schemeClr val="tx2"/>
                          </a:solidFill>
                          <a:latin typeface="Figtree ExtraBold" pitchFamily="2" charset="0"/>
                        </a:rPr>
                        <a:t>91</a:t>
                      </a:r>
                    </a:p>
                  </a:txBody>
                  <a:tcPr anchor="ctr">
                    <a:solidFill>
                      <a:srgbClr val="EBE5E0"/>
                    </a:solidFill>
                  </a:tcPr>
                </a:tc>
                <a:tc>
                  <a:txBody>
                    <a:bodyPr/>
                    <a:lstStyle/>
                    <a:p>
                      <a:pPr algn="ctr"/>
                      <a:r>
                        <a:rPr lang="en-US" sz="1600">
                          <a:solidFill>
                            <a:schemeClr val="tx2"/>
                          </a:solidFill>
                          <a:latin typeface="Figtree Medium" pitchFamily="2" charset="0"/>
                        </a:rPr>
                        <a:t>KTH coordinates 18 projects </a:t>
                      </a:r>
                    </a:p>
                    <a:p>
                      <a:pPr algn="ctr"/>
                      <a:r>
                        <a:rPr lang="en-US" sz="1600">
                          <a:solidFill>
                            <a:schemeClr val="tx2"/>
                          </a:solidFill>
                          <a:latin typeface="Figtree Medium" pitchFamily="2" charset="0"/>
                        </a:rPr>
                        <a:t>and contributes to eight EU missions</a:t>
                      </a:r>
                      <a:endParaRPr lang="sv-SE" sz="1600">
                        <a:solidFill>
                          <a:schemeClr val="tx2"/>
                        </a:solidFill>
                        <a:latin typeface="Figtree Medium" pitchFamily="2" charset="0"/>
                      </a:endParaRPr>
                    </a:p>
                  </a:txBody>
                  <a:tcPr anchor="ctr">
                    <a:solidFill>
                      <a:srgbClr val="EBE5E0"/>
                    </a:solidFill>
                  </a:tcPr>
                </a:tc>
                <a:extLst>
                  <a:ext uri="{0D108BD9-81ED-4DB2-BD59-A6C34878D82A}">
                    <a16:rowId xmlns:a16="http://schemas.microsoft.com/office/drawing/2014/main" val="3453662074"/>
                  </a:ext>
                </a:extLst>
              </a:tr>
              <a:tr h="1173099">
                <a:tc>
                  <a:txBody>
                    <a:bodyPr/>
                    <a:lstStyle/>
                    <a:p>
                      <a:pPr algn="ctr"/>
                      <a:r>
                        <a:rPr lang="sv-SE" sz="1600">
                          <a:solidFill>
                            <a:schemeClr val="tx2"/>
                          </a:solidFill>
                          <a:latin typeface="Figtree Medium" pitchFamily="2" charset="0"/>
                        </a:rPr>
                        <a:t>Innovative Europe</a:t>
                      </a:r>
                    </a:p>
                  </a:txBody>
                  <a:tcPr anchor="ctr">
                    <a:solidFill>
                      <a:srgbClr val="DEF0FF"/>
                    </a:solidFill>
                  </a:tcPr>
                </a:tc>
                <a:tc>
                  <a:txBody>
                    <a:bodyPr/>
                    <a:lstStyle/>
                    <a:p>
                      <a:pPr algn="ctr"/>
                      <a:r>
                        <a:rPr lang="sv-SE" sz="1600">
                          <a:solidFill>
                            <a:schemeClr val="tx2"/>
                          </a:solidFill>
                          <a:latin typeface="Figtree ExtraBold" pitchFamily="2" charset="0"/>
                        </a:rPr>
                        <a:t>8</a:t>
                      </a:r>
                    </a:p>
                  </a:txBody>
                  <a:tcPr anchor="ctr">
                    <a:solidFill>
                      <a:srgbClr val="DEF0FF"/>
                    </a:solidFill>
                  </a:tcPr>
                </a:tc>
                <a:tc>
                  <a:txBody>
                    <a:bodyPr/>
                    <a:lstStyle/>
                    <a:p>
                      <a:pPr algn="ctr"/>
                      <a:r>
                        <a:rPr lang="en-US" sz="1600" dirty="0">
                          <a:solidFill>
                            <a:schemeClr val="tx2"/>
                          </a:solidFill>
                          <a:latin typeface="Figtree Medium" pitchFamily="2" charset="0"/>
                        </a:rPr>
                        <a:t>Participation in eight EIC projects</a:t>
                      </a:r>
                    </a:p>
                    <a:p>
                      <a:pPr algn="ctr"/>
                      <a:r>
                        <a:rPr lang="en-US" sz="1600" dirty="0">
                          <a:solidFill>
                            <a:schemeClr val="tx2"/>
                          </a:solidFill>
                          <a:latin typeface="Figtree Medium" pitchFamily="2" charset="0"/>
                        </a:rPr>
                        <a:t>including coordination of two</a:t>
                      </a:r>
                      <a:endParaRPr lang="sv-SE" sz="1600" dirty="0">
                        <a:solidFill>
                          <a:schemeClr val="tx2"/>
                        </a:solidFill>
                        <a:latin typeface="Figtree Medium" pitchFamily="2" charset="0"/>
                      </a:endParaRPr>
                    </a:p>
                  </a:txBody>
                  <a:tcPr anchor="ctr">
                    <a:solidFill>
                      <a:srgbClr val="DEF0FF"/>
                    </a:solidFill>
                  </a:tcPr>
                </a:tc>
                <a:extLst>
                  <a:ext uri="{0D108BD9-81ED-4DB2-BD59-A6C34878D82A}">
                    <a16:rowId xmlns:a16="http://schemas.microsoft.com/office/drawing/2014/main" val="2197317823"/>
                  </a:ext>
                </a:extLst>
              </a:tr>
            </a:tbl>
          </a:graphicData>
        </a:graphic>
      </p:graphicFrame>
      <p:sp>
        <p:nvSpPr>
          <p:cNvPr id="6" name="TextBox 5">
            <a:extLst>
              <a:ext uri="{FF2B5EF4-FFF2-40B4-BE49-F238E27FC236}">
                <a16:creationId xmlns:a16="http://schemas.microsoft.com/office/drawing/2014/main" id="{CD48CFFF-25BE-D1CB-1DC3-DD90C5F4ED13}"/>
              </a:ext>
            </a:extLst>
          </p:cNvPr>
          <p:cNvSpPr txBox="1"/>
          <p:nvPr/>
        </p:nvSpPr>
        <p:spPr>
          <a:xfrm>
            <a:off x="7935598" y="2126234"/>
            <a:ext cx="1070042" cy="923330"/>
          </a:xfrm>
          <a:prstGeom prst="rect">
            <a:avLst/>
          </a:prstGeom>
          <a:noFill/>
        </p:spPr>
        <p:txBody>
          <a:bodyPr wrap="square" rtlCol="0">
            <a:spAutoFit/>
          </a:bodyPr>
          <a:lstStyle/>
          <a:p>
            <a:pPr algn="ctr"/>
            <a:r>
              <a:rPr lang="en-US" sz="3600" dirty="0">
                <a:solidFill>
                  <a:srgbClr val="FFFFFF"/>
                </a:solidFill>
                <a:latin typeface="Figtree Light ExtraBold" pitchFamily="2" charset="0"/>
              </a:rPr>
              <a:t>189</a:t>
            </a:r>
            <a:r>
              <a:rPr lang="en-US" sz="1000" dirty="0">
                <a:solidFill>
                  <a:srgbClr val="FFFFFF"/>
                </a:solidFill>
                <a:latin typeface="Figtree Light ExtraBold" pitchFamily="2" charset="0"/>
              </a:rPr>
              <a:t> </a:t>
            </a:r>
          </a:p>
          <a:p>
            <a:endParaRPr lang="sv-SE" dirty="0">
              <a:latin typeface="Figtree Light ExtraBold" pitchFamily="2" charset="0"/>
            </a:endParaRPr>
          </a:p>
        </p:txBody>
      </p:sp>
      <p:sp>
        <p:nvSpPr>
          <p:cNvPr id="7" name="TextBox 6">
            <a:extLst>
              <a:ext uri="{FF2B5EF4-FFF2-40B4-BE49-F238E27FC236}">
                <a16:creationId xmlns:a16="http://schemas.microsoft.com/office/drawing/2014/main" id="{1DCB61D3-2B2D-8636-2A61-0974713C93D8}"/>
              </a:ext>
            </a:extLst>
          </p:cNvPr>
          <p:cNvSpPr txBox="1"/>
          <p:nvPr/>
        </p:nvSpPr>
        <p:spPr>
          <a:xfrm>
            <a:off x="7704058" y="2698672"/>
            <a:ext cx="1602980" cy="584775"/>
          </a:xfrm>
          <a:prstGeom prst="rect">
            <a:avLst/>
          </a:prstGeom>
          <a:noFill/>
        </p:spPr>
        <p:txBody>
          <a:bodyPr wrap="square" rtlCol="0">
            <a:spAutoFit/>
          </a:bodyPr>
          <a:lstStyle/>
          <a:p>
            <a:pPr algn="ctr"/>
            <a:r>
              <a:rPr lang="sv-SE" sz="1600" dirty="0">
                <a:solidFill>
                  <a:schemeClr val="bg1"/>
                </a:solidFill>
                <a:latin typeface="Figtree Light ExtraBold" pitchFamily="2" charset="0"/>
              </a:rPr>
              <a:t>deltagare totalt</a:t>
            </a:r>
          </a:p>
        </p:txBody>
      </p:sp>
      <p:sp>
        <p:nvSpPr>
          <p:cNvPr id="10" name="TextBox 9">
            <a:extLst>
              <a:ext uri="{FF2B5EF4-FFF2-40B4-BE49-F238E27FC236}">
                <a16:creationId xmlns:a16="http://schemas.microsoft.com/office/drawing/2014/main" id="{F2277514-31E4-2F41-E8F5-46F3F2CAB29F}"/>
              </a:ext>
            </a:extLst>
          </p:cNvPr>
          <p:cNvSpPr txBox="1"/>
          <p:nvPr/>
        </p:nvSpPr>
        <p:spPr>
          <a:xfrm>
            <a:off x="9712096" y="2698671"/>
            <a:ext cx="2041200" cy="584775"/>
          </a:xfrm>
          <a:prstGeom prst="rect">
            <a:avLst/>
          </a:prstGeom>
          <a:noFill/>
        </p:spPr>
        <p:txBody>
          <a:bodyPr wrap="square" rtlCol="0">
            <a:spAutoFit/>
          </a:bodyPr>
          <a:lstStyle/>
          <a:p>
            <a:pPr algn="ctr"/>
            <a:r>
              <a:rPr lang="sv-SE" sz="1600" dirty="0">
                <a:solidFill>
                  <a:schemeClr val="bg1"/>
                </a:solidFill>
                <a:latin typeface="Figtree Light ExtraBold" pitchFamily="2" charset="0"/>
              </a:rPr>
              <a:t>miljoner Euro</a:t>
            </a:r>
            <a:br>
              <a:rPr lang="sv-SE" sz="1600" dirty="0">
                <a:solidFill>
                  <a:schemeClr val="bg1"/>
                </a:solidFill>
                <a:latin typeface="Figtree Light ExtraBold" pitchFamily="2" charset="0"/>
              </a:rPr>
            </a:br>
            <a:r>
              <a:rPr lang="sv-SE" sz="1600" dirty="0">
                <a:solidFill>
                  <a:schemeClr val="bg1"/>
                </a:solidFill>
                <a:latin typeface="Figtree Light ExtraBold" pitchFamily="2" charset="0"/>
              </a:rPr>
              <a:t>tilldelat KTH</a:t>
            </a:r>
          </a:p>
        </p:txBody>
      </p:sp>
      <p:sp>
        <p:nvSpPr>
          <p:cNvPr id="13" name="TextBox 12">
            <a:extLst>
              <a:ext uri="{FF2B5EF4-FFF2-40B4-BE49-F238E27FC236}">
                <a16:creationId xmlns:a16="http://schemas.microsoft.com/office/drawing/2014/main" id="{E49D09F7-A6ED-4F5A-CE33-15FDF02FF8EF}"/>
              </a:ext>
            </a:extLst>
          </p:cNvPr>
          <p:cNvSpPr txBox="1"/>
          <p:nvPr/>
        </p:nvSpPr>
        <p:spPr>
          <a:xfrm>
            <a:off x="7301442" y="4423811"/>
            <a:ext cx="2410654" cy="1200329"/>
          </a:xfrm>
          <a:prstGeom prst="rect">
            <a:avLst/>
          </a:prstGeom>
          <a:noFill/>
        </p:spPr>
        <p:txBody>
          <a:bodyPr wrap="square" rtlCol="0">
            <a:spAutoFit/>
          </a:bodyPr>
          <a:lstStyle/>
          <a:p>
            <a:pPr algn="ctr"/>
            <a:r>
              <a:rPr lang="en-US" sz="3600">
                <a:solidFill>
                  <a:schemeClr val="tx2"/>
                </a:solidFill>
                <a:latin typeface="Figtree Light ExtraBold" pitchFamily="2" charset="0"/>
              </a:rPr>
              <a:t>Topp 20</a:t>
            </a:r>
          </a:p>
          <a:p>
            <a:endParaRPr lang="sv-SE" sz="3600">
              <a:latin typeface="Figtree Light ExtraBold" pitchFamily="2" charset="0"/>
            </a:endParaRPr>
          </a:p>
        </p:txBody>
      </p:sp>
      <p:sp>
        <p:nvSpPr>
          <p:cNvPr id="14" name="TextBox 13">
            <a:extLst>
              <a:ext uri="{FF2B5EF4-FFF2-40B4-BE49-F238E27FC236}">
                <a16:creationId xmlns:a16="http://schemas.microsoft.com/office/drawing/2014/main" id="{AC128F2B-0776-F2D0-FC88-524A1D91BD87}"/>
              </a:ext>
            </a:extLst>
          </p:cNvPr>
          <p:cNvSpPr txBox="1"/>
          <p:nvPr/>
        </p:nvSpPr>
        <p:spPr>
          <a:xfrm>
            <a:off x="7760499" y="5023974"/>
            <a:ext cx="1420239" cy="338554"/>
          </a:xfrm>
          <a:prstGeom prst="rect">
            <a:avLst/>
          </a:prstGeom>
          <a:noFill/>
        </p:spPr>
        <p:txBody>
          <a:bodyPr wrap="square" rtlCol="0">
            <a:spAutoFit/>
          </a:bodyPr>
          <a:lstStyle/>
          <a:p>
            <a:pPr algn="ctr"/>
            <a:r>
              <a:rPr lang="sv-SE" sz="1600" dirty="0">
                <a:solidFill>
                  <a:schemeClr val="tx2"/>
                </a:solidFill>
                <a:latin typeface="Figtree Light ExtraBold" pitchFamily="2" charset="0"/>
              </a:rPr>
              <a:t>i Europa</a:t>
            </a:r>
          </a:p>
        </p:txBody>
      </p:sp>
      <p:sp>
        <p:nvSpPr>
          <p:cNvPr id="16" name="Ellips 11">
            <a:extLst>
              <a:ext uri="{FF2B5EF4-FFF2-40B4-BE49-F238E27FC236}">
                <a16:creationId xmlns:a16="http://schemas.microsoft.com/office/drawing/2014/main" id="{70CAA66A-B468-7654-DCED-2C121AB5042E}"/>
              </a:ext>
            </a:extLst>
          </p:cNvPr>
          <p:cNvSpPr/>
          <p:nvPr/>
        </p:nvSpPr>
        <p:spPr>
          <a:xfrm>
            <a:off x="9696429" y="3939285"/>
            <a:ext cx="2041200" cy="2041316"/>
          </a:xfrm>
          <a:prstGeom prst="ellipse">
            <a:avLst/>
          </a:prstGeom>
          <a:solidFill>
            <a:schemeClr val="accent2"/>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a:ln>
                <a:noFill/>
              </a:ln>
              <a:solidFill>
                <a:srgbClr val="FFFFFF"/>
              </a:solidFill>
              <a:effectLst/>
              <a:uLnTx/>
              <a:uFillTx/>
              <a:latin typeface="+mj-lt"/>
              <a:ea typeface="+mn-ea"/>
              <a:cs typeface="+mn-cs"/>
            </a:endParaRPr>
          </a:p>
        </p:txBody>
      </p:sp>
      <p:sp>
        <p:nvSpPr>
          <p:cNvPr id="17" name="TextBox 16">
            <a:extLst>
              <a:ext uri="{FF2B5EF4-FFF2-40B4-BE49-F238E27FC236}">
                <a16:creationId xmlns:a16="http://schemas.microsoft.com/office/drawing/2014/main" id="{777CB574-0341-7BF6-3449-AD30AF6DC6A7}"/>
              </a:ext>
            </a:extLst>
          </p:cNvPr>
          <p:cNvSpPr txBox="1"/>
          <p:nvPr/>
        </p:nvSpPr>
        <p:spPr>
          <a:xfrm>
            <a:off x="9940291" y="4423811"/>
            <a:ext cx="1532892" cy="1200329"/>
          </a:xfrm>
          <a:prstGeom prst="rect">
            <a:avLst/>
          </a:prstGeom>
          <a:noFill/>
        </p:spPr>
        <p:txBody>
          <a:bodyPr wrap="square" rtlCol="0">
            <a:spAutoFit/>
          </a:bodyPr>
          <a:lstStyle/>
          <a:p>
            <a:pPr algn="ctr"/>
            <a:r>
              <a:rPr lang="en-US" sz="3600">
                <a:solidFill>
                  <a:schemeClr val="tx2"/>
                </a:solidFill>
                <a:latin typeface="Figtree Light ExtraBold" pitchFamily="2" charset="0"/>
              </a:rPr>
              <a:t>Nr 2 </a:t>
            </a:r>
          </a:p>
          <a:p>
            <a:endParaRPr lang="sv-SE" sz="3600">
              <a:latin typeface="Figtree Light ExtraBold" pitchFamily="2" charset="0"/>
            </a:endParaRPr>
          </a:p>
        </p:txBody>
      </p:sp>
      <p:sp>
        <p:nvSpPr>
          <p:cNvPr id="18" name="TextBox 17">
            <a:extLst>
              <a:ext uri="{FF2B5EF4-FFF2-40B4-BE49-F238E27FC236}">
                <a16:creationId xmlns:a16="http://schemas.microsoft.com/office/drawing/2014/main" id="{0976C13C-6F96-5B82-8738-363DB33D7929}"/>
              </a:ext>
            </a:extLst>
          </p:cNvPr>
          <p:cNvSpPr txBox="1"/>
          <p:nvPr/>
        </p:nvSpPr>
        <p:spPr>
          <a:xfrm>
            <a:off x="10006909" y="4959940"/>
            <a:ext cx="1420239" cy="338554"/>
          </a:xfrm>
          <a:prstGeom prst="rect">
            <a:avLst/>
          </a:prstGeom>
          <a:noFill/>
        </p:spPr>
        <p:txBody>
          <a:bodyPr wrap="square" rtlCol="0">
            <a:spAutoFit/>
          </a:bodyPr>
          <a:lstStyle/>
          <a:p>
            <a:pPr algn="ctr"/>
            <a:r>
              <a:rPr lang="sv-SE" sz="1600">
                <a:solidFill>
                  <a:schemeClr val="tx2"/>
                </a:solidFill>
                <a:latin typeface="Figtree Light ExtraBold" pitchFamily="2" charset="0"/>
              </a:rPr>
              <a:t>I Sverige</a:t>
            </a:r>
          </a:p>
        </p:txBody>
      </p:sp>
      <p:sp>
        <p:nvSpPr>
          <p:cNvPr id="21" name="Rubrik 1">
            <a:extLst>
              <a:ext uri="{FF2B5EF4-FFF2-40B4-BE49-F238E27FC236}">
                <a16:creationId xmlns:a16="http://schemas.microsoft.com/office/drawing/2014/main" id="{B02724E4-023A-931A-2EC1-D28A0B8E577B}"/>
              </a:ext>
            </a:extLst>
          </p:cNvPr>
          <p:cNvSpPr txBox="1">
            <a:spLocks/>
          </p:cNvSpPr>
          <p:nvPr/>
        </p:nvSpPr>
        <p:spPr>
          <a:xfrm>
            <a:off x="1101600" y="266400"/>
            <a:ext cx="10522440"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US" dirty="0"/>
              <a:t>Stark </a:t>
            </a:r>
            <a:r>
              <a:rPr lang="en-US" dirty="0" err="1"/>
              <a:t>deltagare</a:t>
            </a:r>
            <a:r>
              <a:rPr lang="en-US" dirty="0"/>
              <a:t> </a:t>
            </a:r>
            <a:r>
              <a:rPr lang="en-US" dirty="0" err="1"/>
              <a:t>i</a:t>
            </a:r>
            <a:r>
              <a:rPr lang="en-US" dirty="0"/>
              <a:t> Horizon Europe 2021–2024</a:t>
            </a:r>
            <a:endParaRPr lang="en-GB" dirty="0"/>
          </a:p>
        </p:txBody>
      </p:sp>
      <p:sp>
        <p:nvSpPr>
          <p:cNvPr id="25" name="TextBox 24">
            <a:extLst>
              <a:ext uri="{FF2B5EF4-FFF2-40B4-BE49-F238E27FC236}">
                <a16:creationId xmlns:a16="http://schemas.microsoft.com/office/drawing/2014/main" id="{93F0255B-ACA6-29F3-B4E4-92B9BB78A80A}"/>
              </a:ext>
            </a:extLst>
          </p:cNvPr>
          <p:cNvSpPr txBox="1"/>
          <p:nvPr/>
        </p:nvSpPr>
        <p:spPr>
          <a:xfrm>
            <a:off x="9861993" y="2126234"/>
            <a:ext cx="1689489" cy="923330"/>
          </a:xfrm>
          <a:prstGeom prst="rect">
            <a:avLst/>
          </a:prstGeom>
          <a:noFill/>
        </p:spPr>
        <p:txBody>
          <a:bodyPr wrap="square" rtlCol="0">
            <a:spAutoFit/>
          </a:bodyPr>
          <a:lstStyle/>
          <a:p>
            <a:pPr algn="ctr"/>
            <a:r>
              <a:rPr lang="en-US" sz="3600" dirty="0">
                <a:solidFill>
                  <a:srgbClr val="FFFFFF"/>
                </a:solidFill>
                <a:latin typeface="Figtree Light ExtraBold" pitchFamily="2" charset="0"/>
              </a:rPr>
              <a:t>100</a:t>
            </a:r>
          </a:p>
          <a:p>
            <a:endParaRPr lang="sv-SE" dirty="0">
              <a:latin typeface="Figtree Light ExtraBold" pitchFamily="2" charset="0"/>
            </a:endParaRPr>
          </a:p>
        </p:txBody>
      </p:sp>
    </p:spTree>
    <p:extLst>
      <p:ext uri="{BB962C8B-B14F-4D97-AF65-F5344CB8AC3E}">
        <p14:creationId xmlns:p14="http://schemas.microsoft.com/office/powerpoint/2010/main" val="364913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24" grpId="0" animBg="1"/>
      <p:bldP spid="16" grpId="0" animBg="1"/>
    </p:bldLst>
  </p:timing>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6B32919-AA26-1C68-06B7-E14ECB4071AD}"/>
            </a:ext>
          </a:extLst>
        </p:cNvPr>
        <p:cNvGrpSpPr/>
        <p:nvPr/>
      </p:nvGrpSpPr>
      <p:grpSpPr>
        <a:xfrm>
          <a:off x="0" y="0"/>
          <a:ext cx="0" cy="0"/>
          <a:chOff x="0" y="0"/>
          <a:chExt cx="0" cy="0"/>
        </a:xfrm>
      </p:grpSpPr>
      <p:pic>
        <p:nvPicPr>
          <p:cNvPr id="5" name="Bild 10">
            <a:extLst>
              <a:ext uri="{FF2B5EF4-FFF2-40B4-BE49-F238E27FC236}">
                <a16:creationId xmlns:a16="http://schemas.microsoft.com/office/drawing/2014/main" id="{AC896807-2450-20C9-A50D-6D1A85C47A9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E2981DBD-0F8D-B664-65A5-A44947CA5544}"/>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rPr>
              <a:t>Innovation </a:t>
            </a:r>
            <a:br>
              <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rPr>
            </a:br>
            <a:r>
              <a:rPr lang="en-GB" sz="6600" err="1">
                <a:solidFill>
                  <a:srgbClr val="FFFFFF"/>
                </a:solidFill>
                <a:latin typeface="Figtree" panose="020F0302020204030204"/>
              </a:rPr>
              <a:t>på</a:t>
            </a:r>
            <a:r>
              <a:rPr kumimoji="0" lang="en-GB" sz="6600" b="1" i="0" u="none" strike="noStrike" kern="1200" cap="none" spc="0" normalizeH="0" baseline="0" noProof="0">
                <a:ln>
                  <a:noFill/>
                </a:ln>
                <a:solidFill>
                  <a:srgbClr val="FFFFFF"/>
                </a:solidFill>
                <a:effectLst/>
                <a:uLnTx/>
                <a:uFillTx/>
                <a:latin typeface="Figtree" panose="020F0302020204030204"/>
                <a:ea typeface="+mj-ea"/>
                <a:cs typeface="+mj-cs"/>
              </a:rPr>
              <a:t> KTH</a:t>
            </a:r>
          </a:p>
        </p:txBody>
      </p:sp>
    </p:spTree>
    <p:extLst>
      <p:ext uri="{BB962C8B-B14F-4D97-AF65-F5344CB8AC3E}">
        <p14:creationId xmlns:p14="http://schemas.microsoft.com/office/powerpoint/2010/main" val="1141378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DEC284-07A0-AAA4-5980-BF085647A54A}"/>
              </a:ext>
            </a:extLst>
          </p:cNvPr>
          <p:cNvSpPr>
            <a:spLocks noGrp="1"/>
          </p:cNvSpPr>
          <p:nvPr>
            <p:ph type="title"/>
          </p:nvPr>
        </p:nvSpPr>
        <p:spPr/>
        <p:txBody>
          <a:bodyPr/>
          <a:lstStyle/>
          <a:p>
            <a:r>
              <a:rPr lang="sv-SE"/>
              <a:t>KTH Innovation</a:t>
            </a:r>
          </a:p>
        </p:txBody>
      </p:sp>
      <p:sp>
        <p:nvSpPr>
          <p:cNvPr id="15" name="TextBox 4">
            <a:extLst>
              <a:ext uri="{FF2B5EF4-FFF2-40B4-BE49-F238E27FC236}">
                <a16:creationId xmlns:a16="http://schemas.microsoft.com/office/drawing/2014/main" id="{8370F789-8982-8889-A340-E6C18167F489}"/>
              </a:ext>
            </a:extLst>
          </p:cNvPr>
          <p:cNvSpPr txBox="1"/>
          <p:nvPr/>
        </p:nvSpPr>
        <p:spPr>
          <a:xfrm>
            <a:off x="600076" y="2220015"/>
            <a:ext cx="4929982" cy="92589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450"/>
              </a:spcAft>
              <a:buClrTx/>
              <a:buSzTx/>
              <a:buFontTx/>
              <a:buNone/>
              <a:tabLst/>
              <a:defRPr/>
            </a:pP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En </a:t>
            </a:r>
            <a:r>
              <a:rPr kumimoji="0" lang="en-US" sz="1800" b="1" i="0" u="none" strike="noStrike" kern="1200" cap="none" spc="0" normalizeH="0" baseline="0" noProof="0" err="1">
                <a:ln>
                  <a:noFill/>
                </a:ln>
                <a:solidFill>
                  <a:srgbClr val="000061"/>
                </a:solidFill>
                <a:effectLst/>
                <a:uLnTx/>
                <a:uFillTx/>
                <a:latin typeface="Figtree" panose="020F0502020204030204"/>
                <a:ea typeface="+mn-ea"/>
                <a:cs typeface="+mn-cs"/>
              </a:rPr>
              <a:t>ledande</a:t>
            </a: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 startup-hub</a:t>
            </a:r>
          </a:p>
          <a:p>
            <a:pPr lvl="0">
              <a:defRPr/>
            </a:pPr>
            <a:r>
              <a:rPr lang="sv-SE" sz="1600">
                <a:solidFill>
                  <a:schemeClr val="accent1"/>
                </a:solidFill>
              </a:rPr>
              <a:t>Rankad som en av Europas främsta startup-hubbar av </a:t>
            </a:r>
            <a:r>
              <a:rPr lang="sv-SE" sz="1600" err="1">
                <a:solidFill>
                  <a:schemeClr val="accent1"/>
                </a:solidFill>
              </a:rPr>
              <a:t>Financial</a:t>
            </a:r>
            <a:r>
              <a:rPr lang="sv-SE" sz="1600">
                <a:solidFill>
                  <a:schemeClr val="accent1"/>
                </a:solidFill>
              </a:rPr>
              <a:t> Times.</a:t>
            </a:r>
            <a:endParaRPr kumimoji="0" lang="en-US" sz="1600" b="0" i="0" u="none" strike="noStrike" kern="1200" cap="none" spc="0" normalizeH="0" baseline="0" noProof="0">
              <a:ln>
                <a:noFill/>
              </a:ln>
              <a:solidFill>
                <a:schemeClr val="accent1"/>
              </a:solidFill>
              <a:effectLst/>
              <a:uLnTx/>
              <a:uFillTx/>
              <a:latin typeface="Figtree" panose="020F0502020204030204"/>
              <a:ea typeface="+mn-ea"/>
              <a:cs typeface="+mn-cs"/>
            </a:endParaRPr>
          </a:p>
        </p:txBody>
      </p:sp>
      <p:sp>
        <p:nvSpPr>
          <p:cNvPr id="16" name="TextBox 4">
            <a:extLst>
              <a:ext uri="{FF2B5EF4-FFF2-40B4-BE49-F238E27FC236}">
                <a16:creationId xmlns:a16="http://schemas.microsoft.com/office/drawing/2014/main" id="{55C1A789-BE07-04A7-8CE1-128DB883B6A8}"/>
              </a:ext>
            </a:extLst>
          </p:cNvPr>
          <p:cNvSpPr txBox="1"/>
          <p:nvPr/>
        </p:nvSpPr>
        <p:spPr>
          <a:xfrm>
            <a:off x="600076" y="3343578"/>
            <a:ext cx="4929982" cy="1172116"/>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450"/>
              </a:spcAft>
              <a:buClrTx/>
              <a:buSzTx/>
              <a:buFontTx/>
              <a:buNone/>
              <a:tabLst/>
              <a:defRPr/>
            </a:pPr>
            <a:r>
              <a:rPr kumimoji="0" lang="en-US" sz="1800" b="1" i="0" u="none" strike="noStrike" kern="1200" cap="none" spc="0" normalizeH="0" baseline="0" noProof="0" err="1">
                <a:ln>
                  <a:noFill/>
                </a:ln>
                <a:solidFill>
                  <a:srgbClr val="000061"/>
                </a:solidFill>
                <a:effectLst/>
                <a:uLnTx/>
                <a:uFillTx/>
                <a:latin typeface="Figtree" panose="020F0502020204030204"/>
                <a:ea typeface="+mn-ea"/>
                <a:cs typeface="+mn-cs"/>
              </a:rPr>
              <a:t>Stöd</a:t>
            </a: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 för </a:t>
            </a:r>
            <a:r>
              <a:rPr kumimoji="0" lang="en-US" sz="1800" b="1" i="0" u="none" strike="noStrike" kern="1200" cap="none" spc="0" normalizeH="0" baseline="0" noProof="0" err="1">
                <a:ln>
                  <a:noFill/>
                </a:ln>
                <a:solidFill>
                  <a:srgbClr val="000061"/>
                </a:solidFill>
                <a:effectLst/>
                <a:uLnTx/>
                <a:uFillTx/>
                <a:latin typeface="Figtree" panose="020F0502020204030204"/>
                <a:ea typeface="+mn-ea"/>
                <a:cs typeface="+mn-cs"/>
              </a:rPr>
              <a:t>alla</a:t>
            </a: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 </a:t>
            </a:r>
            <a:r>
              <a:rPr kumimoji="0" lang="en-US" sz="1800" b="1" i="0" u="none" strike="noStrike" kern="1200" cap="none" spc="0" normalizeH="0" baseline="0" noProof="0" err="1">
                <a:ln>
                  <a:noFill/>
                </a:ln>
                <a:solidFill>
                  <a:srgbClr val="000061"/>
                </a:solidFill>
                <a:effectLst/>
                <a:uLnTx/>
                <a:uFillTx/>
                <a:latin typeface="Figtree" panose="020F0502020204030204"/>
                <a:ea typeface="+mn-ea"/>
                <a:cs typeface="+mn-cs"/>
              </a:rPr>
              <a:t>på</a:t>
            </a: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 KTH</a:t>
            </a:r>
          </a:p>
          <a:p>
            <a:pPr lvl="0">
              <a:spcAft>
                <a:spcPts val="450"/>
              </a:spcAft>
            </a:pPr>
            <a:r>
              <a:rPr lang="sv-SE" sz="1600">
                <a:solidFill>
                  <a:schemeClr val="accent1"/>
                </a:solidFill>
              </a:rPr>
              <a:t>Innovationsstöd för studenter och forskare, kostnadsfritt och utan ägaranspråk. Särskild kompetens inom </a:t>
            </a:r>
            <a:r>
              <a:rPr lang="sv-SE" sz="1600" err="1">
                <a:solidFill>
                  <a:schemeClr val="accent1"/>
                </a:solidFill>
              </a:rPr>
              <a:t>deep</a:t>
            </a:r>
            <a:r>
              <a:rPr lang="sv-SE" sz="1600">
                <a:solidFill>
                  <a:schemeClr val="accent1"/>
                </a:solidFill>
              </a:rPr>
              <a:t> </a:t>
            </a:r>
            <a:r>
              <a:rPr lang="sv-SE" sz="1600" err="1">
                <a:solidFill>
                  <a:schemeClr val="accent1"/>
                </a:solidFill>
              </a:rPr>
              <a:t>tech</a:t>
            </a:r>
            <a:r>
              <a:rPr lang="sv-SE" sz="1600">
                <a:solidFill>
                  <a:schemeClr val="accent1"/>
                </a:solidFill>
              </a:rPr>
              <a:t>.</a:t>
            </a:r>
            <a:endParaRPr kumimoji="0" lang="en-US" sz="1600" b="0" i="0" u="none" strike="noStrike" kern="1200" cap="none" spc="0" normalizeH="0" baseline="0" noProof="0">
              <a:ln>
                <a:noFill/>
              </a:ln>
              <a:solidFill>
                <a:schemeClr val="accent1"/>
              </a:solidFill>
              <a:effectLst/>
              <a:uLnTx/>
              <a:uFillTx/>
              <a:latin typeface="Figtree" panose="020F0502020204030204"/>
              <a:ea typeface="+mn-ea"/>
              <a:cs typeface="+mn-cs"/>
            </a:endParaRPr>
          </a:p>
        </p:txBody>
      </p:sp>
      <p:sp>
        <p:nvSpPr>
          <p:cNvPr id="22" name="TextBox 4">
            <a:extLst>
              <a:ext uri="{FF2B5EF4-FFF2-40B4-BE49-F238E27FC236}">
                <a16:creationId xmlns:a16="http://schemas.microsoft.com/office/drawing/2014/main" id="{8443A6F1-5009-6ED8-D33C-30FA107D6957}"/>
              </a:ext>
            </a:extLst>
          </p:cNvPr>
          <p:cNvSpPr txBox="1"/>
          <p:nvPr/>
        </p:nvSpPr>
        <p:spPr>
          <a:xfrm>
            <a:off x="605295" y="4836474"/>
            <a:ext cx="4929982" cy="92589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450"/>
              </a:spcAft>
              <a:buClrTx/>
              <a:buSzTx/>
              <a:buFontTx/>
              <a:buNone/>
              <a:tabLst/>
              <a:defRPr/>
            </a:pPr>
            <a:r>
              <a:rPr kumimoji="0" lang="en-US" sz="1800" b="1" i="0" u="none" strike="noStrike" kern="1200" cap="none" spc="0" normalizeH="0" baseline="0" noProof="0">
                <a:ln>
                  <a:noFill/>
                </a:ln>
                <a:solidFill>
                  <a:srgbClr val="000061"/>
                </a:solidFill>
                <a:effectLst/>
                <a:uLnTx/>
                <a:uFillTx/>
                <a:latin typeface="Figtree" panose="020F0502020204030204"/>
                <a:ea typeface="+mn-ea"/>
                <a:cs typeface="+mn-cs"/>
              </a:rPr>
              <a:t>KTH Innovation Readiness </a:t>
            </a:r>
            <a:r>
              <a:rPr kumimoji="0" lang="en-US" sz="1800" b="1" i="0" u="none" strike="noStrike" kern="1200" cap="none" spc="0" normalizeH="0" baseline="0" noProof="0" err="1">
                <a:ln>
                  <a:noFill/>
                </a:ln>
                <a:solidFill>
                  <a:srgbClr val="000061"/>
                </a:solidFill>
                <a:effectLst/>
                <a:uLnTx/>
                <a:uFillTx/>
                <a:latin typeface="Figtree" panose="020F0502020204030204"/>
                <a:ea typeface="+mn-ea"/>
                <a:cs typeface="+mn-cs"/>
              </a:rPr>
              <a:t>Level</a:t>
            </a:r>
            <a:r>
              <a:rPr kumimoji="0" lang="en-US" sz="1800" b="1" i="0" u="none" strike="noStrike" kern="1200" cap="none" spc="0" normalizeH="0" baseline="30000" noProof="0" err="1">
                <a:ln>
                  <a:noFill/>
                </a:ln>
                <a:solidFill>
                  <a:srgbClr val="000061"/>
                </a:solidFill>
                <a:effectLst/>
                <a:uLnTx/>
                <a:uFillTx/>
                <a:latin typeface="Figtree" panose="020F0502020204030204"/>
                <a:ea typeface="+mn-ea"/>
                <a:cs typeface="+mn-cs"/>
              </a:rPr>
              <a:t>TM</a:t>
            </a:r>
            <a:endParaRPr kumimoji="0" lang="en-US" sz="1800" b="1" i="0" u="none" strike="noStrike" kern="1200" cap="none" spc="0" normalizeH="0" baseline="30000" noProof="0">
              <a:ln>
                <a:noFill/>
              </a:ln>
              <a:solidFill>
                <a:srgbClr val="000061"/>
              </a:solidFill>
              <a:effectLst/>
              <a:uLnTx/>
              <a:uFillTx/>
              <a:latin typeface="Figtree" panose="020F0502020204030204"/>
              <a:ea typeface="+mn-ea"/>
              <a:cs typeface="+mn-cs"/>
            </a:endParaRPr>
          </a:p>
          <a:p>
            <a:pPr lvl="0">
              <a:defRPr/>
            </a:pPr>
            <a:r>
              <a:rPr lang="sv-SE" sz="1600">
                <a:solidFill>
                  <a:schemeClr val="accent1"/>
                </a:solidFill>
              </a:rPr>
              <a:t>En öppen innovationsmodell som används av fler än 3000 organisationer världen över.</a:t>
            </a:r>
            <a:endParaRPr kumimoji="0" lang="en-US" sz="1600" b="0" i="0" u="none" strike="noStrike" kern="1200" cap="none" spc="0" normalizeH="0" baseline="0" noProof="0">
              <a:ln>
                <a:noFill/>
              </a:ln>
              <a:solidFill>
                <a:schemeClr val="accent1"/>
              </a:solidFill>
              <a:effectLst/>
              <a:uLnTx/>
              <a:uFillTx/>
              <a:latin typeface="Figtree" panose="020F0502020204030204"/>
              <a:ea typeface="+mn-ea"/>
              <a:cs typeface="+mn-cs"/>
            </a:endParaRPr>
          </a:p>
        </p:txBody>
      </p:sp>
      <p:pic>
        <p:nvPicPr>
          <p:cNvPr id="17" name="Picture Placeholder 16"/>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20398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a:stretch>
            <a:fillRect/>
          </a:stretch>
        </p:blipFill>
        <p:spPr/>
      </p:pic>
      <p:pic>
        <p:nvPicPr>
          <p:cNvPr id="7" name="Picture Placeholder 6"/>
          <p:cNvPicPr>
            <a:picLocks noGrp="1" noChangeAspect="1"/>
          </p:cNvPicPr>
          <p:nvPr>
            <p:ph type="pic" sz="quarter" idx="13"/>
          </p:nvPr>
        </p:nvPicPr>
        <p:blipFill rotWithShape="1">
          <a:blip r:embed="rId4" cstate="print">
            <a:extLst>
              <a:ext uri="{28A0092B-C50C-407E-A947-70E740481C1C}">
                <a14:useLocalDpi xmlns:a14="http://schemas.microsoft.com/office/drawing/2010/main"/>
              </a:ext>
            </a:extLst>
          </a:blip>
          <a:srcRect/>
          <a:stretch/>
        </p:blipFill>
        <p:spPr/>
      </p:pic>
      <p:sp>
        <p:nvSpPr>
          <p:cNvPr id="2" name="Rubrik 1">
            <a:extLst>
              <a:ext uri="{FF2B5EF4-FFF2-40B4-BE49-F238E27FC236}">
                <a16:creationId xmlns:a16="http://schemas.microsoft.com/office/drawing/2014/main" id="{7490C658-8A4A-2196-5224-D5F029225EC9}"/>
              </a:ext>
            </a:extLst>
          </p:cNvPr>
          <p:cNvSpPr>
            <a:spLocks noGrp="1"/>
          </p:cNvSpPr>
          <p:nvPr>
            <p:ph type="title"/>
          </p:nvPr>
        </p:nvSpPr>
        <p:spPr/>
        <p:txBody>
          <a:bodyPr/>
          <a:lstStyle/>
          <a:p>
            <a:r>
              <a:rPr lang="en-US" err="1"/>
              <a:t>Innovationer</a:t>
            </a:r>
            <a:r>
              <a:rPr lang="en-US"/>
              <a:t> </a:t>
            </a:r>
            <a:r>
              <a:rPr lang="en-US" err="1"/>
              <a:t>från</a:t>
            </a:r>
            <a:r>
              <a:rPr lang="en-US"/>
              <a:t> KTH</a:t>
            </a:r>
          </a:p>
        </p:txBody>
      </p:sp>
      <p:sp>
        <p:nvSpPr>
          <p:cNvPr id="4" name="Platshållare för text 3">
            <a:extLst>
              <a:ext uri="{FF2B5EF4-FFF2-40B4-BE49-F238E27FC236}">
                <a16:creationId xmlns:a16="http://schemas.microsoft.com/office/drawing/2014/main" id="{EDD0910D-331A-8AD8-823B-016B16053762}"/>
              </a:ext>
            </a:extLst>
          </p:cNvPr>
          <p:cNvSpPr>
            <a:spLocks noGrp="1"/>
          </p:cNvSpPr>
          <p:nvPr>
            <p:ph type="body" sz="quarter" idx="17"/>
          </p:nvPr>
        </p:nvSpPr>
        <p:spPr>
          <a:xfrm>
            <a:off x="600075" y="5226050"/>
            <a:ext cx="2536530" cy="1101725"/>
          </a:xfrm>
        </p:spPr>
        <p:txBody>
          <a:bodyPr vert="horz" lIns="91440" tIns="45720" rIns="91440" bIns="45720" rtlCol="0" anchor="t">
            <a:noAutofit/>
          </a:bodyPr>
          <a:lstStyle/>
          <a:p>
            <a:r>
              <a:rPr lang="en-US" sz="1600" b="1" noProof="0">
                <a:solidFill>
                  <a:srgbClr val="000061"/>
                </a:solidFill>
              </a:rPr>
              <a:t>Blykalla</a:t>
            </a:r>
            <a:r>
              <a:rPr lang="en-US" sz="1600">
                <a:solidFill>
                  <a:srgbClr val="000061"/>
                </a:solidFill>
              </a:rPr>
              <a:t> </a:t>
            </a:r>
            <a:br>
              <a:rPr lang="en-US" sz="1600"/>
            </a:br>
            <a:r>
              <a:rPr lang="sv-SE" sz="1400">
                <a:solidFill>
                  <a:schemeClr val="accent1"/>
                </a:solidFill>
              </a:rPr>
              <a:t>Utvecklar avancerade, små </a:t>
            </a:r>
            <a:r>
              <a:rPr lang="sv-SE" sz="1400" err="1">
                <a:solidFill>
                  <a:schemeClr val="accent1"/>
                </a:solidFill>
              </a:rPr>
              <a:t>modulära</a:t>
            </a:r>
            <a:r>
              <a:rPr lang="sv-SE" sz="1400">
                <a:solidFill>
                  <a:schemeClr val="accent1"/>
                </a:solidFill>
              </a:rPr>
              <a:t> reaktorer (SMR).</a:t>
            </a:r>
            <a:br>
              <a:rPr lang="en-US" sz="1450"/>
            </a:br>
            <a:endParaRPr lang="en-US" sz="1450" noProof="0"/>
          </a:p>
        </p:txBody>
      </p:sp>
      <p:sp>
        <p:nvSpPr>
          <p:cNvPr id="6" name="Platshållare för text 5">
            <a:extLst>
              <a:ext uri="{FF2B5EF4-FFF2-40B4-BE49-F238E27FC236}">
                <a16:creationId xmlns:a16="http://schemas.microsoft.com/office/drawing/2014/main" id="{6AB7BAD3-FC84-D246-90AB-F9175F8A69EF}"/>
              </a:ext>
            </a:extLst>
          </p:cNvPr>
          <p:cNvSpPr>
            <a:spLocks noGrp="1"/>
          </p:cNvSpPr>
          <p:nvPr>
            <p:ph type="body" sz="quarter" idx="18"/>
          </p:nvPr>
        </p:nvSpPr>
        <p:spPr/>
        <p:txBody>
          <a:bodyPr vert="horz" lIns="91440" tIns="45720" rIns="91440" bIns="45720" rtlCol="0" anchor="t">
            <a:noAutofit/>
          </a:bodyPr>
          <a:lstStyle/>
          <a:p>
            <a:r>
              <a:rPr lang="en-US" sz="1600" b="1">
                <a:solidFill>
                  <a:srgbClr val="000061"/>
                </a:solidFill>
              </a:rPr>
              <a:t>IPercept</a:t>
            </a:r>
            <a:br>
              <a:rPr lang="en-US" sz="1200" noProof="0"/>
            </a:br>
            <a:r>
              <a:rPr lang="sv-SE" sz="1400">
                <a:solidFill>
                  <a:schemeClr val="accent1"/>
                </a:solidFill>
              </a:rPr>
              <a:t>AI-lösning för prediktivt underhåll av industriella maskiner.</a:t>
            </a:r>
            <a:endParaRPr lang="en-US" sz="1450">
              <a:solidFill>
                <a:schemeClr val="accent1"/>
              </a:solidFill>
            </a:endParaRPr>
          </a:p>
        </p:txBody>
      </p:sp>
      <p:sp>
        <p:nvSpPr>
          <p:cNvPr id="8" name="Platshållare för text 7">
            <a:extLst>
              <a:ext uri="{FF2B5EF4-FFF2-40B4-BE49-F238E27FC236}">
                <a16:creationId xmlns:a16="http://schemas.microsoft.com/office/drawing/2014/main" id="{ECDDC882-07F1-223A-1E7E-00832BC65131}"/>
              </a:ext>
            </a:extLst>
          </p:cNvPr>
          <p:cNvSpPr>
            <a:spLocks noGrp="1"/>
          </p:cNvSpPr>
          <p:nvPr>
            <p:ph type="body" sz="quarter" idx="19"/>
          </p:nvPr>
        </p:nvSpPr>
        <p:spPr/>
        <p:txBody>
          <a:bodyPr vert="horz" lIns="91440" tIns="45720" rIns="91440" bIns="45720" rtlCol="0" anchor="t">
            <a:noAutofit/>
          </a:bodyPr>
          <a:lstStyle/>
          <a:p>
            <a:r>
              <a:rPr lang="en-US" sz="1600" b="1" noProof="0" err="1">
                <a:solidFill>
                  <a:srgbClr val="000061"/>
                </a:solidFill>
              </a:rPr>
              <a:t>SimulAir</a:t>
            </a:r>
            <a:r>
              <a:rPr lang="en-US" sz="1600" noProof="0"/>
              <a:t> </a:t>
            </a:r>
            <a:br>
              <a:rPr lang="en-US" sz="1600" noProof="0"/>
            </a:br>
            <a:r>
              <a:rPr lang="sv-SE" sz="1400">
                <a:solidFill>
                  <a:schemeClr val="accent1"/>
                </a:solidFill>
              </a:rPr>
              <a:t>Maskin som fångar vägglöss dubbelt så snabbt som traditionella metoder.</a:t>
            </a:r>
            <a:endParaRPr lang="en-US" sz="1450">
              <a:solidFill>
                <a:schemeClr val="accent1"/>
              </a:solidFill>
            </a:endParaRPr>
          </a:p>
        </p:txBody>
      </p:sp>
      <p:sp>
        <p:nvSpPr>
          <p:cNvPr id="10" name="Platshållare för text 9">
            <a:extLst>
              <a:ext uri="{FF2B5EF4-FFF2-40B4-BE49-F238E27FC236}">
                <a16:creationId xmlns:a16="http://schemas.microsoft.com/office/drawing/2014/main" id="{EB9F1704-0C14-D5F9-6E50-831597C71D14}"/>
              </a:ext>
            </a:extLst>
          </p:cNvPr>
          <p:cNvSpPr>
            <a:spLocks noGrp="1"/>
          </p:cNvSpPr>
          <p:nvPr>
            <p:ph type="body" sz="quarter" idx="20"/>
          </p:nvPr>
        </p:nvSpPr>
        <p:spPr>
          <a:xfrm>
            <a:off x="9140030" y="5226050"/>
            <a:ext cx="2581518" cy="1101725"/>
          </a:xfrm>
        </p:spPr>
        <p:txBody>
          <a:bodyPr vert="horz" lIns="91440" tIns="45720" rIns="91440" bIns="45720" rtlCol="0" anchor="t">
            <a:noAutofit/>
          </a:bodyPr>
          <a:lstStyle/>
          <a:p>
            <a:r>
              <a:rPr lang="en-US" sz="1600" b="1" noProof="0">
                <a:solidFill>
                  <a:srgbClr val="000061"/>
                </a:solidFill>
              </a:rPr>
              <a:t>Lovable</a:t>
            </a:r>
            <a:r>
              <a:rPr lang="en-US" sz="1600" b="1" noProof="0"/>
              <a:t>  </a:t>
            </a:r>
            <a:br>
              <a:rPr lang="en-US" sz="1600" b="1" noProof="0"/>
            </a:br>
            <a:r>
              <a:rPr lang="sv-SE" sz="1400">
                <a:solidFill>
                  <a:schemeClr val="accent1"/>
                </a:solidFill>
              </a:rPr>
              <a:t>Låter dig bygga mjukvaruprodukter enbart via ett chattgränssnitt. Grundat av KTH Innovation-alumni.</a:t>
            </a:r>
            <a:endParaRPr lang="en-US" sz="1450">
              <a:solidFill>
                <a:schemeClr val="accent1"/>
              </a:solidFill>
            </a:endParaRPr>
          </a:p>
        </p:txBody>
      </p:sp>
      <p:pic>
        <p:nvPicPr>
          <p:cNvPr id="1026" name="Picture 2" descr="Lovable · GitHub"/>
          <p:cNvPicPr>
            <a:picLocks noGrp="1" noChangeAspect="1" noChangeArrowheads="1"/>
          </p:cNvPicPr>
          <p:nvPr>
            <p:ph type="pic" sz="quarter" idx="16"/>
          </p:nvPr>
        </p:nvPicPr>
        <p:blipFill>
          <a:blip r:embed="rId5" cstate="print">
            <a:extLst>
              <a:ext uri="{28A0092B-C50C-407E-A947-70E740481C1C}">
                <a14:useLocalDpi xmlns:a14="http://schemas.microsoft.com/office/drawing/2010/main"/>
              </a:ext>
            </a:extLst>
          </a:blip>
          <a:srcRect l="10370" r="103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6" name="Picture Placeholder 15"/>
          <p:cNvPicPr>
            <a:picLocks noGrp="1" noChangeAspect="1"/>
          </p:cNvPicPr>
          <p:nvPr>
            <p:ph type="pic" sz="quarter" idx="15"/>
          </p:nvPr>
        </p:nvPicPr>
        <p:blipFill>
          <a:blip r:embed="rId6" cstate="print">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7D831728-C532-E72E-03D3-62223EB354D4}"/>
              </a:ext>
            </a:extLst>
          </p:cNvPr>
          <p:cNvSpPr txBox="1"/>
          <p:nvPr/>
        </p:nvSpPr>
        <p:spPr>
          <a:xfrm>
            <a:off x="2516289" y="4755734"/>
            <a:ext cx="732264" cy="400110"/>
          </a:xfrm>
          <a:prstGeom prst="rect">
            <a:avLst/>
          </a:prstGeom>
          <a:noFill/>
        </p:spPr>
        <p:txBody>
          <a:bodyPr wrap="square" rtlCol="0">
            <a:spAutoFit/>
          </a:bodyPr>
          <a:lstStyle/>
          <a:p>
            <a:pPr algn="ctr"/>
            <a:r>
              <a:rPr lang="sv-SE" sz="1000" err="1">
                <a:solidFill>
                  <a:schemeClr val="bg1"/>
                </a:solidFill>
                <a:latin typeface="Figtree SemiBold" pitchFamily="2" charset="0"/>
              </a:rPr>
              <a:t>Reserach</a:t>
            </a:r>
            <a:br>
              <a:rPr lang="sv-SE" sz="1000">
                <a:solidFill>
                  <a:schemeClr val="bg1"/>
                </a:solidFill>
                <a:latin typeface="Figtree SemiBold" pitchFamily="2" charset="0"/>
              </a:rPr>
            </a:br>
            <a:r>
              <a:rPr lang="sv-SE" sz="1000">
                <a:solidFill>
                  <a:schemeClr val="bg1"/>
                </a:solidFill>
                <a:latin typeface="Figtree SemiBold" pitchFamily="2" charset="0"/>
              </a:rPr>
              <a:t>spinoff</a:t>
            </a:r>
          </a:p>
        </p:txBody>
      </p:sp>
    </p:spTree>
    <p:extLst>
      <p:ext uri="{BB962C8B-B14F-4D97-AF65-F5344CB8AC3E}">
        <p14:creationId xmlns:p14="http://schemas.microsoft.com/office/powerpoint/2010/main" val="358966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P spid="10"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7FC144-432A-01C6-8569-1611E59C5F99}"/>
              </a:ext>
            </a:extLst>
          </p:cNvPr>
          <p:cNvSpPr txBox="1"/>
          <p:nvPr/>
        </p:nvSpPr>
        <p:spPr>
          <a:xfrm>
            <a:off x="2910900" y="982177"/>
            <a:ext cx="6370200" cy="4893647"/>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a:solidFill>
                  <a:schemeClr val="bg1"/>
                </a:solidFill>
                <a:latin typeface="Figtree Light ExtraBold"/>
              </a:rPr>
              <a:t>25-30</a:t>
            </a:r>
            <a:br>
              <a:rPr lang="en-US" sz="6000">
                <a:solidFill>
                  <a:schemeClr val="bg1"/>
                </a:solidFill>
                <a:latin typeface="Figtree Light ExtraBold"/>
              </a:rPr>
            </a:br>
            <a:r>
              <a:rPr lang="en-US" sz="4400">
                <a:solidFill>
                  <a:schemeClr val="bg1"/>
                </a:solidFill>
                <a:latin typeface="Figtree Light ExtraBold"/>
              </a:rPr>
              <a:t>startups </a:t>
            </a:r>
            <a:r>
              <a:rPr lang="en-US" sz="4400" err="1">
                <a:solidFill>
                  <a:schemeClr val="bg1"/>
                </a:solidFill>
                <a:latin typeface="Figtree Light ExtraBold"/>
              </a:rPr>
              <a:t>varje</a:t>
            </a:r>
            <a:r>
              <a:rPr lang="en-US" sz="4400">
                <a:solidFill>
                  <a:schemeClr val="bg1"/>
                </a:solidFill>
                <a:latin typeface="Figtree Light ExtraBold"/>
              </a:rPr>
              <a:t> </a:t>
            </a:r>
            <a:r>
              <a:rPr lang="en-US" sz="4400" err="1">
                <a:solidFill>
                  <a:schemeClr val="bg1"/>
                </a:solidFill>
                <a:latin typeface="Figtree Light ExtraBold"/>
              </a:rPr>
              <a:t>år</a:t>
            </a:r>
            <a:br>
              <a:rPr lang="en-US" sz="4400">
                <a:solidFill>
                  <a:schemeClr val="bg1"/>
                </a:solidFill>
                <a:latin typeface="Figtree Light ExtraBold"/>
              </a:rPr>
            </a:br>
            <a:r>
              <a:rPr lang="en-US" sz="4400" err="1">
                <a:solidFill>
                  <a:schemeClr val="bg1"/>
                </a:solidFill>
                <a:latin typeface="Figtree Light ExtraBold"/>
              </a:rPr>
              <a:t>och</a:t>
            </a:r>
            <a:r>
              <a:rPr lang="en-US" sz="4400">
                <a:solidFill>
                  <a:schemeClr val="bg1"/>
                </a:solidFill>
                <a:latin typeface="Figtree Light ExtraBold"/>
              </a:rPr>
              <a:t> </a:t>
            </a:r>
            <a:r>
              <a:rPr lang="en-US" sz="4400" err="1">
                <a:solidFill>
                  <a:schemeClr val="bg1"/>
                </a:solidFill>
                <a:latin typeface="Figtree Light ExtraBold"/>
              </a:rPr>
              <a:t>nästan</a:t>
            </a:r>
            <a:r>
              <a:rPr lang="en-US" sz="4400">
                <a:solidFill>
                  <a:schemeClr val="bg1"/>
                </a:solidFill>
                <a:latin typeface="Figtree Light ExtraBold"/>
              </a:rPr>
              <a:t> </a:t>
            </a:r>
            <a:br>
              <a:rPr lang="en-US" sz="6000">
                <a:latin typeface="Figtree Light ExtraBold"/>
              </a:rPr>
            </a:br>
            <a:r>
              <a:rPr lang="en-US" sz="6000">
                <a:solidFill>
                  <a:schemeClr val="bg1"/>
                </a:solidFill>
                <a:latin typeface="Figtree Light ExtraBold"/>
              </a:rPr>
              <a:t>500</a:t>
            </a:r>
            <a:br>
              <a:rPr lang="en-US" sz="6000">
                <a:solidFill>
                  <a:schemeClr val="bg1"/>
                </a:solidFill>
                <a:latin typeface="Figtree Light ExtraBold"/>
              </a:rPr>
            </a:br>
            <a:r>
              <a:rPr lang="en-US" sz="4400" err="1">
                <a:solidFill>
                  <a:schemeClr val="bg1"/>
                </a:solidFill>
                <a:latin typeface="Figtree Light ExtraBold"/>
              </a:rPr>
              <a:t>alumniföretag</a:t>
            </a:r>
            <a:br>
              <a:rPr lang="en-US" sz="6000">
                <a:latin typeface="Figtree Light ExtraBold"/>
              </a:rPr>
            </a:br>
            <a:endParaRPr lang="en-US" sz="6000">
              <a:solidFill>
                <a:schemeClr val="bg1"/>
              </a:solidFill>
              <a:latin typeface="Figtree Light ExtraBold"/>
            </a:endParaRPr>
          </a:p>
        </p:txBody>
      </p:sp>
      <p:sp>
        <p:nvSpPr>
          <p:cNvPr id="2" name="TextBox 1">
            <a:extLst>
              <a:ext uri="{FF2B5EF4-FFF2-40B4-BE49-F238E27FC236}">
                <a16:creationId xmlns:a16="http://schemas.microsoft.com/office/drawing/2014/main" id="{9D6A2996-E76B-AD57-03D6-EAC08CB7A4FB}"/>
              </a:ext>
            </a:extLst>
          </p:cNvPr>
          <p:cNvSpPr txBox="1"/>
          <p:nvPr/>
        </p:nvSpPr>
        <p:spPr>
          <a:xfrm>
            <a:off x="2910900" y="1320731"/>
            <a:ext cx="6370200" cy="4216539"/>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br>
              <a:rPr lang="en-US" sz="6000">
                <a:latin typeface="Figtree Light ExtraBold"/>
              </a:rPr>
            </a:br>
            <a:r>
              <a:rPr lang="en-US" sz="6000">
                <a:solidFill>
                  <a:schemeClr val="bg1"/>
                </a:solidFill>
                <a:latin typeface="Figtree Light ExtraBold"/>
              </a:rPr>
              <a:t>85%</a:t>
            </a:r>
            <a:br>
              <a:rPr lang="en-US" sz="6000">
                <a:solidFill>
                  <a:schemeClr val="bg1"/>
                </a:solidFill>
                <a:latin typeface="Figtree Light ExtraBold"/>
              </a:rPr>
            </a:br>
            <a:r>
              <a:rPr lang="en-US" sz="4400" err="1">
                <a:solidFill>
                  <a:schemeClr val="bg1"/>
                </a:solidFill>
                <a:latin typeface="Figtree Light ExtraBold"/>
              </a:rPr>
              <a:t>har</a:t>
            </a:r>
            <a:r>
              <a:rPr lang="en-US" sz="4400">
                <a:solidFill>
                  <a:schemeClr val="bg1"/>
                </a:solidFill>
                <a:latin typeface="Figtree Light ExtraBold"/>
              </a:rPr>
              <a:t> </a:t>
            </a:r>
            <a:r>
              <a:rPr lang="en-US" sz="4400" err="1">
                <a:solidFill>
                  <a:schemeClr val="bg1"/>
                </a:solidFill>
                <a:latin typeface="Figtree Light ExtraBold"/>
              </a:rPr>
              <a:t>målsättning</a:t>
            </a:r>
            <a:r>
              <a:rPr lang="en-US" sz="4400">
                <a:solidFill>
                  <a:schemeClr val="bg1"/>
                </a:solidFill>
                <a:latin typeface="Figtree Light ExtraBold"/>
              </a:rPr>
              <a:t> </a:t>
            </a:r>
            <a:r>
              <a:rPr lang="en-US" sz="4400" err="1">
                <a:solidFill>
                  <a:schemeClr val="bg1"/>
                </a:solidFill>
                <a:latin typeface="Figtree Light ExtraBold"/>
              </a:rPr>
              <a:t>att</a:t>
            </a:r>
            <a:r>
              <a:rPr lang="en-US" sz="4400">
                <a:solidFill>
                  <a:schemeClr val="bg1"/>
                </a:solidFill>
                <a:latin typeface="Figtree Light ExtraBold"/>
              </a:rPr>
              <a:t> </a:t>
            </a:r>
            <a:r>
              <a:rPr lang="en-US" sz="4400" err="1">
                <a:solidFill>
                  <a:schemeClr val="bg1"/>
                </a:solidFill>
                <a:latin typeface="Figtree Light ExtraBold"/>
              </a:rPr>
              <a:t>bidra</a:t>
            </a:r>
            <a:r>
              <a:rPr lang="en-US" sz="4400">
                <a:solidFill>
                  <a:schemeClr val="bg1"/>
                </a:solidFill>
                <a:latin typeface="Figtree Light ExtraBold"/>
              </a:rPr>
              <a:t> till </a:t>
            </a:r>
            <a:r>
              <a:rPr lang="en-US" sz="4400" err="1">
                <a:solidFill>
                  <a:schemeClr val="bg1"/>
                </a:solidFill>
                <a:latin typeface="Figtree Light ExtraBold"/>
              </a:rPr>
              <a:t>hållbarhet</a:t>
            </a:r>
            <a:br>
              <a:rPr lang="en-US" sz="6000">
                <a:latin typeface="Figtree Light ExtraBold"/>
              </a:rPr>
            </a:br>
            <a:endParaRPr lang="en-US" sz="6000">
              <a:solidFill>
                <a:schemeClr val="bg1"/>
              </a:solidFill>
              <a:latin typeface="Figtree Light ExtraBold"/>
            </a:endParaRPr>
          </a:p>
        </p:txBody>
      </p:sp>
      <p:sp>
        <p:nvSpPr>
          <p:cNvPr id="3" name="TextBox 2">
            <a:extLst>
              <a:ext uri="{FF2B5EF4-FFF2-40B4-BE49-F238E27FC236}">
                <a16:creationId xmlns:a16="http://schemas.microsoft.com/office/drawing/2014/main" id="{F34346DC-07A3-836B-F685-6BF51372BA74}"/>
              </a:ext>
            </a:extLst>
          </p:cNvPr>
          <p:cNvSpPr txBox="1"/>
          <p:nvPr/>
        </p:nvSpPr>
        <p:spPr>
          <a:xfrm>
            <a:off x="2910900" y="1320731"/>
            <a:ext cx="6370200" cy="4216539"/>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br>
              <a:rPr lang="en-US" sz="6000" dirty="0">
                <a:latin typeface="Figtree Light ExtraBold"/>
              </a:rPr>
            </a:br>
            <a:r>
              <a:rPr lang="en-US" sz="6000" dirty="0">
                <a:solidFill>
                  <a:schemeClr val="bg1"/>
                </a:solidFill>
                <a:latin typeface="Figtree Light ExtraBold"/>
              </a:rPr>
              <a:t>40%</a:t>
            </a:r>
            <a:br>
              <a:rPr lang="en-US" sz="6000" dirty="0">
                <a:solidFill>
                  <a:schemeClr val="bg1"/>
                </a:solidFill>
                <a:latin typeface="Figtree Light ExtraBold"/>
              </a:rPr>
            </a:br>
            <a:r>
              <a:rPr lang="en-US" sz="4400" dirty="0" err="1">
                <a:solidFill>
                  <a:schemeClr val="bg1"/>
                </a:solidFill>
                <a:latin typeface="Figtree Light ExtraBold"/>
              </a:rPr>
              <a:t>har</a:t>
            </a:r>
            <a:r>
              <a:rPr lang="en-US" sz="4400" dirty="0">
                <a:solidFill>
                  <a:schemeClr val="bg1"/>
                </a:solidFill>
                <a:latin typeface="Figtree Light ExtraBold"/>
              </a:rPr>
              <a:t> </a:t>
            </a:r>
            <a:r>
              <a:rPr lang="en-US" sz="4400" dirty="0" err="1">
                <a:solidFill>
                  <a:schemeClr val="bg1"/>
                </a:solidFill>
                <a:latin typeface="Figtree Light ExtraBold"/>
              </a:rPr>
              <a:t>en</a:t>
            </a:r>
            <a:r>
              <a:rPr lang="en-US" sz="4400" dirty="0">
                <a:solidFill>
                  <a:schemeClr val="bg1"/>
                </a:solidFill>
                <a:latin typeface="Figtree Light ExtraBold"/>
              </a:rPr>
              <a:t> </a:t>
            </a:r>
            <a:r>
              <a:rPr lang="en-US" sz="4400" dirty="0" err="1">
                <a:solidFill>
                  <a:schemeClr val="bg1"/>
                </a:solidFill>
                <a:latin typeface="Figtree Light ExtraBold"/>
              </a:rPr>
              <a:t>minst</a:t>
            </a:r>
            <a:r>
              <a:rPr lang="en-US" sz="4400" dirty="0">
                <a:solidFill>
                  <a:schemeClr val="bg1"/>
                </a:solidFill>
                <a:latin typeface="Figtree Light ExtraBold"/>
              </a:rPr>
              <a:t> </a:t>
            </a:r>
            <a:r>
              <a:rPr lang="en-US" sz="4400" dirty="0" err="1">
                <a:solidFill>
                  <a:schemeClr val="bg1"/>
                </a:solidFill>
                <a:latin typeface="Figtree Light ExtraBold"/>
              </a:rPr>
              <a:t>en</a:t>
            </a:r>
            <a:r>
              <a:rPr lang="en-US" sz="4400" dirty="0">
                <a:solidFill>
                  <a:schemeClr val="bg1"/>
                </a:solidFill>
                <a:latin typeface="Figtree Light ExtraBold"/>
              </a:rPr>
              <a:t> </a:t>
            </a:r>
            <a:r>
              <a:rPr lang="en-US" sz="4400" dirty="0" err="1">
                <a:solidFill>
                  <a:schemeClr val="bg1"/>
                </a:solidFill>
                <a:latin typeface="Figtree Light ExtraBold"/>
              </a:rPr>
              <a:t>kvinnlig</a:t>
            </a:r>
            <a:r>
              <a:rPr lang="en-US" sz="4400" dirty="0">
                <a:solidFill>
                  <a:schemeClr val="bg1"/>
                </a:solidFill>
                <a:latin typeface="Figtree Light ExtraBold"/>
              </a:rPr>
              <a:t> </a:t>
            </a:r>
            <a:r>
              <a:rPr lang="en-US" sz="4400" dirty="0" err="1">
                <a:solidFill>
                  <a:schemeClr val="bg1"/>
                </a:solidFill>
                <a:latin typeface="Figtree Light ExtraBold"/>
              </a:rPr>
              <a:t>medgrundare</a:t>
            </a:r>
            <a:br>
              <a:rPr lang="en-US" sz="6000" dirty="0">
                <a:latin typeface="Figtree Light ExtraBold"/>
              </a:rPr>
            </a:br>
            <a:endParaRPr lang="en-US" sz="6000" dirty="0">
              <a:solidFill>
                <a:schemeClr val="bg1"/>
              </a:solidFill>
              <a:latin typeface="Figtree Light ExtraBold"/>
            </a:endParaRPr>
          </a:p>
        </p:txBody>
      </p:sp>
      <p:sp>
        <p:nvSpPr>
          <p:cNvPr id="4" name="TextBox 3">
            <a:extLst>
              <a:ext uri="{FF2B5EF4-FFF2-40B4-BE49-F238E27FC236}">
                <a16:creationId xmlns:a16="http://schemas.microsoft.com/office/drawing/2014/main" id="{9C2D47A1-5D06-0185-0C92-CC36772CFB9E}"/>
              </a:ext>
            </a:extLst>
          </p:cNvPr>
          <p:cNvSpPr txBox="1"/>
          <p:nvPr/>
        </p:nvSpPr>
        <p:spPr>
          <a:xfrm>
            <a:off x="2910900" y="1659285"/>
            <a:ext cx="6370200" cy="3539430"/>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br>
              <a:rPr lang="en-US" sz="6000">
                <a:latin typeface="Figtree Light ExtraBold"/>
              </a:rPr>
            </a:br>
            <a:r>
              <a:rPr lang="en-US" sz="6000">
                <a:solidFill>
                  <a:schemeClr val="bg1"/>
                </a:solidFill>
                <a:latin typeface="Figtree Light ExtraBold"/>
              </a:rPr>
              <a:t>25%</a:t>
            </a:r>
            <a:br>
              <a:rPr lang="en-US" sz="6000">
                <a:solidFill>
                  <a:schemeClr val="bg1"/>
                </a:solidFill>
                <a:latin typeface="Figtree Light ExtraBold"/>
              </a:rPr>
            </a:br>
            <a:r>
              <a:rPr lang="en-US" sz="4400" err="1">
                <a:solidFill>
                  <a:schemeClr val="bg1"/>
                </a:solidFill>
                <a:latin typeface="Figtree Light ExtraBold"/>
              </a:rPr>
              <a:t>är</a:t>
            </a:r>
            <a:r>
              <a:rPr lang="en-US" sz="4400">
                <a:solidFill>
                  <a:schemeClr val="bg1"/>
                </a:solidFill>
                <a:latin typeface="Figtree Light ExtraBold"/>
              </a:rPr>
              <a:t> </a:t>
            </a:r>
            <a:r>
              <a:rPr lang="en-US" sz="4400" err="1">
                <a:solidFill>
                  <a:schemeClr val="bg1"/>
                </a:solidFill>
                <a:latin typeface="Figtree Light ExtraBold"/>
              </a:rPr>
              <a:t>inom</a:t>
            </a:r>
            <a:r>
              <a:rPr lang="en-US" sz="4400">
                <a:solidFill>
                  <a:schemeClr val="bg1"/>
                </a:solidFill>
                <a:latin typeface="Figtree Light ExtraBold"/>
              </a:rPr>
              <a:t> deep tech</a:t>
            </a:r>
            <a:br>
              <a:rPr lang="en-US" sz="6000">
                <a:latin typeface="Figtree Light ExtraBold"/>
              </a:rPr>
            </a:br>
            <a:endParaRPr lang="en-US" sz="6000">
              <a:solidFill>
                <a:schemeClr val="bg1"/>
              </a:solidFill>
              <a:latin typeface="Figtree Light ExtraBold"/>
            </a:endParaRPr>
          </a:p>
        </p:txBody>
      </p:sp>
      <p:sp>
        <p:nvSpPr>
          <p:cNvPr id="5" name="TextBox 4">
            <a:extLst>
              <a:ext uri="{FF2B5EF4-FFF2-40B4-BE49-F238E27FC236}">
                <a16:creationId xmlns:a16="http://schemas.microsoft.com/office/drawing/2014/main" id="{1415D919-2797-03A4-8520-5BB22482B125}"/>
              </a:ext>
            </a:extLst>
          </p:cNvPr>
          <p:cNvSpPr txBox="1"/>
          <p:nvPr/>
        </p:nvSpPr>
        <p:spPr>
          <a:xfrm>
            <a:off x="2910900" y="982176"/>
            <a:ext cx="6370200" cy="3539430"/>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latin typeface="Figtree Light ExtraBold"/>
              </a:rPr>
              <a:t>   </a:t>
            </a:r>
            <a:br>
              <a:rPr lang="en-US" sz="6000" dirty="0">
                <a:latin typeface="Figtree Light ExtraBold"/>
              </a:rPr>
            </a:br>
            <a:r>
              <a:rPr lang="en-US" sz="6000" dirty="0">
                <a:solidFill>
                  <a:schemeClr val="bg1"/>
                </a:solidFill>
                <a:latin typeface="Figtree Light ExtraBold"/>
              </a:rPr>
              <a:t>400</a:t>
            </a:r>
            <a:br>
              <a:rPr lang="en-US" sz="6000" dirty="0">
                <a:solidFill>
                  <a:schemeClr val="bg1"/>
                </a:solidFill>
                <a:latin typeface="Figtree Light ExtraBold"/>
              </a:rPr>
            </a:br>
            <a:r>
              <a:rPr lang="en-US" sz="4400" dirty="0" err="1">
                <a:solidFill>
                  <a:schemeClr val="bg1"/>
                </a:solidFill>
                <a:latin typeface="Figtree Light ExtraBold"/>
              </a:rPr>
              <a:t>idéer</a:t>
            </a:r>
            <a:r>
              <a:rPr lang="en-US" sz="4400" dirty="0">
                <a:solidFill>
                  <a:schemeClr val="bg1"/>
                </a:solidFill>
                <a:latin typeface="Figtree Light ExtraBold"/>
              </a:rPr>
              <a:t> om </a:t>
            </a:r>
            <a:r>
              <a:rPr lang="en-US" sz="4400" dirty="0" err="1">
                <a:solidFill>
                  <a:schemeClr val="bg1"/>
                </a:solidFill>
                <a:latin typeface="Figtree Light ExtraBold"/>
              </a:rPr>
              <a:t>året</a:t>
            </a:r>
            <a:br>
              <a:rPr lang="en-US" sz="6000" dirty="0">
                <a:latin typeface="Figtree Light ExtraBold"/>
              </a:rPr>
            </a:br>
            <a:endParaRPr lang="en-US" sz="6000" dirty="0">
              <a:solidFill>
                <a:schemeClr val="bg1"/>
              </a:solidFill>
              <a:latin typeface="Figtree Light ExtraBold"/>
            </a:endParaRPr>
          </a:p>
        </p:txBody>
      </p:sp>
    </p:spTree>
    <p:extLst>
      <p:ext uri="{BB962C8B-B14F-4D97-AF65-F5344CB8AC3E}">
        <p14:creationId xmlns:p14="http://schemas.microsoft.com/office/powerpoint/2010/main" val="302075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 grpId="1" animBg="1"/>
      <p:bldP spid="3" grpId="0" animBg="1"/>
      <p:bldP spid="3" grpId="1" animBg="1"/>
      <p:bldP spid="4" grpId="0" animBg="1"/>
      <p:bldP spid="4" grpId="1"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BE11C-E54C-9C04-8292-F98A2A5063C2}"/>
            </a:ext>
          </a:extLst>
        </p:cNvPr>
        <p:cNvGrpSpPr/>
        <p:nvPr/>
      </p:nvGrpSpPr>
      <p:grpSpPr>
        <a:xfrm>
          <a:off x="0" y="0"/>
          <a:ext cx="0" cy="0"/>
          <a:chOff x="0" y="0"/>
          <a:chExt cx="0" cy="0"/>
        </a:xfrm>
      </p:grpSpPr>
      <p:sp>
        <p:nvSpPr>
          <p:cNvPr id="2" name="Frihandsfigur 736">
            <a:extLst>
              <a:ext uri="{FF2B5EF4-FFF2-40B4-BE49-F238E27FC236}">
                <a16:creationId xmlns:a16="http://schemas.microsoft.com/office/drawing/2014/main" id="{15916375-8CAB-92FE-DF2D-EA125682DBA1}"/>
              </a:ext>
            </a:extLst>
          </p:cNvPr>
          <p:cNvSpPr>
            <a:spLocks noChangeAspect="1"/>
          </p:cNvSpPr>
          <p:nvPr/>
        </p:nvSpPr>
        <p:spPr>
          <a:xfrm>
            <a:off x="3831398" y="-119524"/>
            <a:ext cx="1517925" cy="2228400"/>
          </a:xfrm>
          <a:custGeom>
            <a:avLst/>
            <a:gdLst>
              <a:gd name="connsiteX0" fmla="*/ 655957 w 1517139"/>
              <a:gd name="connsiteY0" fmla="*/ 2179515 h 2227245"/>
              <a:gd name="connsiteX1" fmla="*/ 653114 w 1517139"/>
              <a:gd name="connsiteY1" fmla="*/ 2185632 h 2227245"/>
              <a:gd name="connsiteX2" fmla="*/ 650270 w 1517139"/>
              <a:gd name="connsiteY2" fmla="*/ 2184297 h 2227245"/>
              <a:gd name="connsiteX3" fmla="*/ 648849 w 1517139"/>
              <a:gd name="connsiteY3" fmla="*/ 2181583 h 2227245"/>
              <a:gd name="connsiteX4" fmla="*/ 646049 w 1517139"/>
              <a:gd name="connsiteY4" fmla="*/ 2180334 h 2227245"/>
              <a:gd name="connsiteX5" fmla="*/ 643033 w 1517139"/>
              <a:gd name="connsiteY5" fmla="*/ 2180721 h 2227245"/>
              <a:gd name="connsiteX6" fmla="*/ 643033 w 1517139"/>
              <a:gd name="connsiteY6" fmla="*/ 2179644 h 2227245"/>
              <a:gd name="connsiteX7" fmla="*/ 652769 w 1517139"/>
              <a:gd name="connsiteY7" fmla="*/ 2173096 h 2227245"/>
              <a:gd name="connsiteX8" fmla="*/ 657422 w 1517139"/>
              <a:gd name="connsiteY8" fmla="*/ 2171330 h 2227245"/>
              <a:gd name="connsiteX9" fmla="*/ 657077 w 1517139"/>
              <a:gd name="connsiteY9" fmla="*/ 2174087 h 2227245"/>
              <a:gd name="connsiteX10" fmla="*/ 656215 w 1517139"/>
              <a:gd name="connsiteY10" fmla="*/ 2176500 h 2227245"/>
              <a:gd name="connsiteX11" fmla="*/ 655914 w 1517139"/>
              <a:gd name="connsiteY11" fmla="*/ 2179558 h 2227245"/>
              <a:gd name="connsiteX12" fmla="*/ 655914 w 1517139"/>
              <a:gd name="connsiteY12" fmla="*/ 2179558 h 2227245"/>
              <a:gd name="connsiteX13" fmla="*/ 884230 w 1517139"/>
              <a:gd name="connsiteY13" fmla="*/ 1919191 h 2227245"/>
              <a:gd name="connsiteX14" fmla="*/ 880396 w 1517139"/>
              <a:gd name="connsiteY14" fmla="*/ 1919191 h 2227245"/>
              <a:gd name="connsiteX15" fmla="*/ 879104 w 1517139"/>
              <a:gd name="connsiteY15" fmla="*/ 1914539 h 2227245"/>
              <a:gd name="connsiteX16" fmla="*/ 879448 w 1517139"/>
              <a:gd name="connsiteY16" fmla="*/ 1909413 h 2227245"/>
              <a:gd name="connsiteX17" fmla="*/ 883799 w 1517139"/>
              <a:gd name="connsiteY17" fmla="*/ 1907819 h 2227245"/>
              <a:gd name="connsiteX18" fmla="*/ 886125 w 1517139"/>
              <a:gd name="connsiteY18" fmla="*/ 1911351 h 2227245"/>
              <a:gd name="connsiteX19" fmla="*/ 885307 w 1517139"/>
              <a:gd name="connsiteY19" fmla="*/ 1916607 h 2227245"/>
              <a:gd name="connsiteX20" fmla="*/ 884230 w 1517139"/>
              <a:gd name="connsiteY20" fmla="*/ 1919191 h 2227245"/>
              <a:gd name="connsiteX21" fmla="*/ 884230 w 1517139"/>
              <a:gd name="connsiteY21" fmla="*/ 1919191 h 2227245"/>
              <a:gd name="connsiteX22" fmla="*/ 538611 w 1517139"/>
              <a:gd name="connsiteY22" fmla="*/ 1658609 h 2227245"/>
              <a:gd name="connsiteX23" fmla="*/ 534734 w 1517139"/>
              <a:gd name="connsiteY23" fmla="*/ 1661108 h 2227245"/>
              <a:gd name="connsiteX24" fmla="*/ 533958 w 1517139"/>
              <a:gd name="connsiteY24" fmla="*/ 1660548 h 2227245"/>
              <a:gd name="connsiteX25" fmla="*/ 533183 w 1517139"/>
              <a:gd name="connsiteY25" fmla="*/ 1658653 h 2227245"/>
              <a:gd name="connsiteX26" fmla="*/ 531158 w 1517139"/>
              <a:gd name="connsiteY26" fmla="*/ 1649994 h 2227245"/>
              <a:gd name="connsiteX27" fmla="*/ 530598 w 1517139"/>
              <a:gd name="connsiteY27" fmla="*/ 1645858 h 2227245"/>
              <a:gd name="connsiteX28" fmla="*/ 531072 w 1517139"/>
              <a:gd name="connsiteY28" fmla="*/ 1640732 h 2227245"/>
              <a:gd name="connsiteX29" fmla="*/ 530297 w 1517139"/>
              <a:gd name="connsiteY29" fmla="*/ 1637113 h 2227245"/>
              <a:gd name="connsiteX30" fmla="*/ 533786 w 1517139"/>
              <a:gd name="connsiteY30" fmla="*/ 1632849 h 2227245"/>
              <a:gd name="connsiteX31" fmla="*/ 536629 w 1517139"/>
              <a:gd name="connsiteY31" fmla="*/ 1632116 h 2227245"/>
              <a:gd name="connsiteX32" fmla="*/ 540463 w 1517139"/>
              <a:gd name="connsiteY32" fmla="*/ 1633236 h 2227245"/>
              <a:gd name="connsiteX33" fmla="*/ 546925 w 1517139"/>
              <a:gd name="connsiteY33" fmla="*/ 1637544 h 2227245"/>
              <a:gd name="connsiteX34" fmla="*/ 546451 w 1517139"/>
              <a:gd name="connsiteY34" fmla="*/ 1638966 h 2227245"/>
              <a:gd name="connsiteX35" fmla="*/ 545073 w 1517139"/>
              <a:gd name="connsiteY35" fmla="*/ 1641206 h 2227245"/>
              <a:gd name="connsiteX36" fmla="*/ 541196 w 1517139"/>
              <a:gd name="connsiteY36" fmla="*/ 1644135 h 2227245"/>
              <a:gd name="connsiteX37" fmla="*/ 539817 w 1517139"/>
              <a:gd name="connsiteY37" fmla="*/ 1650726 h 2227245"/>
              <a:gd name="connsiteX38" fmla="*/ 539516 w 1517139"/>
              <a:gd name="connsiteY38" fmla="*/ 1654000 h 2227245"/>
              <a:gd name="connsiteX39" fmla="*/ 539731 w 1517139"/>
              <a:gd name="connsiteY39" fmla="*/ 1656456 h 2227245"/>
              <a:gd name="connsiteX40" fmla="*/ 538654 w 1517139"/>
              <a:gd name="connsiteY40" fmla="*/ 1658609 h 2227245"/>
              <a:gd name="connsiteX41" fmla="*/ 538654 w 1517139"/>
              <a:gd name="connsiteY41" fmla="*/ 1658609 h 2227245"/>
              <a:gd name="connsiteX42" fmla="*/ 496178 w 1517139"/>
              <a:gd name="connsiteY42" fmla="*/ 1630608 h 2227245"/>
              <a:gd name="connsiteX43" fmla="*/ 504407 w 1517139"/>
              <a:gd name="connsiteY43" fmla="*/ 1636467 h 2227245"/>
              <a:gd name="connsiteX44" fmla="*/ 513109 w 1517139"/>
              <a:gd name="connsiteY44" fmla="*/ 1640473 h 2227245"/>
              <a:gd name="connsiteX45" fmla="*/ 513970 w 1517139"/>
              <a:gd name="connsiteY45" fmla="*/ 1642326 h 2227245"/>
              <a:gd name="connsiteX46" fmla="*/ 514659 w 1517139"/>
              <a:gd name="connsiteY46" fmla="*/ 1645083 h 2227245"/>
              <a:gd name="connsiteX47" fmla="*/ 514789 w 1517139"/>
              <a:gd name="connsiteY47" fmla="*/ 1646548 h 2227245"/>
              <a:gd name="connsiteX48" fmla="*/ 514616 w 1517139"/>
              <a:gd name="connsiteY48" fmla="*/ 1647883 h 2227245"/>
              <a:gd name="connsiteX49" fmla="*/ 514056 w 1517139"/>
              <a:gd name="connsiteY49" fmla="*/ 1649132 h 2227245"/>
              <a:gd name="connsiteX50" fmla="*/ 514702 w 1517139"/>
              <a:gd name="connsiteY50" fmla="*/ 1650726 h 2227245"/>
              <a:gd name="connsiteX51" fmla="*/ 516555 w 1517139"/>
              <a:gd name="connsiteY51" fmla="*/ 1652665 h 2227245"/>
              <a:gd name="connsiteX52" fmla="*/ 516727 w 1517139"/>
              <a:gd name="connsiteY52" fmla="*/ 1654948 h 2227245"/>
              <a:gd name="connsiteX53" fmla="*/ 514530 w 1517139"/>
              <a:gd name="connsiteY53" fmla="*/ 1658825 h 2227245"/>
              <a:gd name="connsiteX54" fmla="*/ 511472 w 1517139"/>
              <a:gd name="connsiteY54" fmla="*/ 1663133 h 2227245"/>
              <a:gd name="connsiteX55" fmla="*/ 495231 w 1517139"/>
              <a:gd name="connsiteY55" fmla="*/ 1671921 h 2227245"/>
              <a:gd name="connsiteX56" fmla="*/ 489458 w 1517139"/>
              <a:gd name="connsiteY56" fmla="*/ 1673429 h 2227245"/>
              <a:gd name="connsiteX57" fmla="*/ 475242 w 1517139"/>
              <a:gd name="connsiteY57" fmla="*/ 1679416 h 2227245"/>
              <a:gd name="connsiteX58" fmla="*/ 470891 w 1517139"/>
              <a:gd name="connsiteY58" fmla="*/ 1679158 h 2227245"/>
              <a:gd name="connsiteX59" fmla="*/ 469944 w 1517139"/>
              <a:gd name="connsiteY59" fmla="*/ 1678856 h 2227245"/>
              <a:gd name="connsiteX60" fmla="*/ 467273 w 1517139"/>
              <a:gd name="connsiteY60" fmla="*/ 1676229 h 2227245"/>
              <a:gd name="connsiteX61" fmla="*/ 463568 w 1517139"/>
              <a:gd name="connsiteY61" fmla="*/ 1673773 h 2227245"/>
              <a:gd name="connsiteX62" fmla="*/ 461845 w 1517139"/>
              <a:gd name="connsiteY62" fmla="*/ 1671878 h 2227245"/>
              <a:gd name="connsiteX63" fmla="*/ 460337 w 1517139"/>
              <a:gd name="connsiteY63" fmla="*/ 1669121 h 2227245"/>
              <a:gd name="connsiteX64" fmla="*/ 460941 w 1517139"/>
              <a:gd name="connsiteY64" fmla="*/ 1667441 h 2227245"/>
              <a:gd name="connsiteX65" fmla="*/ 463698 w 1517139"/>
              <a:gd name="connsiteY65" fmla="*/ 1666751 h 2227245"/>
              <a:gd name="connsiteX66" fmla="*/ 467574 w 1517139"/>
              <a:gd name="connsiteY66" fmla="*/ 1666751 h 2227245"/>
              <a:gd name="connsiteX67" fmla="*/ 473304 w 1517139"/>
              <a:gd name="connsiteY67" fmla="*/ 1664813 h 2227245"/>
              <a:gd name="connsiteX68" fmla="*/ 471710 w 1517139"/>
              <a:gd name="connsiteY68" fmla="*/ 1663004 h 2227245"/>
              <a:gd name="connsiteX69" fmla="*/ 470245 w 1517139"/>
              <a:gd name="connsiteY69" fmla="*/ 1661884 h 2227245"/>
              <a:gd name="connsiteX70" fmla="*/ 469168 w 1517139"/>
              <a:gd name="connsiteY70" fmla="*/ 1659471 h 2227245"/>
              <a:gd name="connsiteX71" fmla="*/ 466799 w 1517139"/>
              <a:gd name="connsiteY71" fmla="*/ 1659945 h 2227245"/>
              <a:gd name="connsiteX72" fmla="*/ 464990 w 1517139"/>
              <a:gd name="connsiteY72" fmla="*/ 1658566 h 2227245"/>
              <a:gd name="connsiteX73" fmla="*/ 461544 w 1517139"/>
              <a:gd name="connsiteY73" fmla="*/ 1657705 h 2227245"/>
              <a:gd name="connsiteX74" fmla="*/ 452540 w 1517139"/>
              <a:gd name="connsiteY74" fmla="*/ 1656887 h 2227245"/>
              <a:gd name="connsiteX75" fmla="*/ 446681 w 1517139"/>
              <a:gd name="connsiteY75" fmla="*/ 1654517 h 2227245"/>
              <a:gd name="connsiteX76" fmla="*/ 444958 w 1517139"/>
              <a:gd name="connsiteY76" fmla="*/ 1653096 h 2227245"/>
              <a:gd name="connsiteX77" fmla="*/ 443450 w 1517139"/>
              <a:gd name="connsiteY77" fmla="*/ 1650640 h 2227245"/>
              <a:gd name="connsiteX78" fmla="*/ 442115 w 1517139"/>
              <a:gd name="connsiteY78" fmla="*/ 1647194 h 2227245"/>
              <a:gd name="connsiteX79" fmla="*/ 444054 w 1517139"/>
              <a:gd name="connsiteY79" fmla="*/ 1633710 h 2227245"/>
              <a:gd name="connsiteX80" fmla="*/ 445346 w 1517139"/>
              <a:gd name="connsiteY80" fmla="*/ 1630264 h 2227245"/>
              <a:gd name="connsiteX81" fmla="*/ 448361 w 1517139"/>
              <a:gd name="connsiteY81" fmla="*/ 1629144 h 2227245"/>
              <a:gd name="connsiteX82" fmla="*/ 455814 w 1517139"/>
              <a:gd name="connsiteY82" fmla="*/ 1632159 h 2227245"/>
              <a:gd name="connsiteX83" fmla="*/ 456848 w 1517139"/>
              <a:gd name="connsiteY83" fmla="*/ 1630867 h 2227245"/>
              <a:gd name="connsiteX84" fmla="*/ 448706 w 1517139"/>
              <a:gd name="connsiteY84" fmla="*/ 1625870 h 2227245"/>
              <a:gd name="connsiteX85" fmla="*/ 445691 w 1517139"/>
              <a:gd name="connsiteY85" fmla="*/ 1622897 h 2227245"/>
              <a:gd name="connsiteX86" fmla="*/ 444786 w 1517139"/>
              <a:gd name="connsiteY86" fmla="*/ 1620528 h 2227245"/>
              <a:gd name="connsiteX87" fmla="*/ 444269 w 1517139"/>
              <a:gd name="connsiteY87" fmla="*/ 1617039 h 2227245"/>
              <a:gd name="connsiteX88" fmla="*/ 444269 w 1517139"/>
              <a:gd name="connsiteY88" fmla="*/ 1615014 h 2227245"/>
              <a:gd name="connsiteX89" fmla="*/ 444657 w 1517139"/>
              <a:gd name="connsiteY89" fmla="*/ 1612946 h 2227245"/>
              <a:gd name="connsiteX90" fmla="*/ 445346 w 1517139"/>
              <a:gd name="connsiteY90" fmla="*/ 1610878 h 2227245"/>
              <a:gd name="connsiteX91" fmla="*/ 447371 w 1517139"/>
              <a:gd name="connsiteY91" fmla="*/ 1608078 h 2227245"/>
              <a:gd name="connsiteX92" fmla="*/ 455599 w 1517139"/>
              <a:gd name="connsiteY92" fmla="*/ 1603598 h 2227245"/>
              <a:gd name="connsiteX93" fmla="*/ 464602 w 1517139"/>
              <a:gd name="connsiteY93" fmla="*/ 1605149 h 2227245"/>
              <a:gd name="connsiteX94" fmla="*/ 480240 w 1517139"/>
              <a:gd name="connsiteY94" fmla="*/ 1610663 h 2227245"/>
              <a:gd name="connsiteX95" fmla="*/ 482178 w 1517139"/>
              <a:gd name="connsiteY95" fmla="*/ 1611826 h 2227245"/>
              <a:gd name="connsiteX96" fmla="*/ 486960 w 1517139"/>
              <a:gd name="connsiteY96" fmla="*/ 1616522 h 2227245"/>
              <a:gd name="connsiteX97" fmla="*/ 496135 w 1517139"/>
              <a:gd name="connsiteY97" fmla="*/ 1630695 h 2227245"/>
              <a:gd name="connsiteX98" fmla="*/ 496135 w 1517139"/>
              <a:gd name="connsiteY98" fmla="*/ 1630695 h 2227245"/>
              <a:gd name="connsiteX99" fmla="*/ 522241 w 1517139"/>
              <a:gd name="connsiteY99" fmla="*/ 1563535 h 2227245"/>
              <a:gd name="connsiteX100" fmla="*/ 518967 w 1517139"/>
              <a:gd name="connsiteY100" fmla="*/ 1563750 h 2227245"/>
              <a:gd name="connsiteX101" fmla="*/ 511256 w 1517139"/>
              <a:gd name="connsiteY101" fmla="*/ 1562372 h 2227245"/>
              <a:gd name="connsiteX102" fmla="*/ 510653 w 1517139"/>
              <a:gd name="connsiteY102" fmla="*/ 1561511 h 2227245"/>
              <a:gd name="connsiteX103" fmla="*/ 510567 w 1517139"/>
              <a:gd name="connsiteY103" fmla="*/ 1559830 h 2227245"/>
              <a:gd name="connsiteX104" fmla="*/ 511601 w 1517139"/>
              <a:gd name="connsiteY104" fmla="*/ 1555006 h 2227245"/>
              <a:gd name="connsiteX105" fmla="*/ 515004 w 1517139"/>
              <a:gd name="connsiteY105" fmla="*/ 1554359 h 2227245"/>
              <a:gd name="connsiteX106" fmla="*/ 519010 w 1517139"/>
              <a:gd name="connsiteY106" fmla="*/ 1556987 h 2227245"/>
              <a:gd name="connsiteX107" fmla="*/ 523361 w 1517139"/>
              <a:gd name="connsiteY107" fmla="*/ 1560735 h 2227245"/>
              <a:gd name="connsiteX108" fmla="*/ 523921 w 1517139"/>
              <a:gd name="connsiteY108" fmla="*/ 1562501 h 2227245"/>
              <a:gd name="connsiteX109" fmla="*/ 522241 w 1517139"/>
              <a:gd name="connsiteY109" fmla="*/ 1563535 h 2227245"/>
              <a:gd name="connsiteX110" fmla="*/ 522241 w 1517139"/>
              <a:gd name="connsiteY110" fmla="*/ 1563535 h 2227245"/>
              <a:gd name="connsiteX111" fmla="*/ 1170961 w 1517139"/>
              <a:gd name="connsiteY111" fmla="*/ 1558538 h 2227245"/>
              <a:gd name="connsiteX112" fmla="*/ 1171822 w 1517139"/>
              <a:gd name="connsiteY112" fmla="*/ 1562975 h 2227245"/>
              <a:gd name="connsiteX113" fmla="*/ 1171908 w 1517139"/>
              <a:gd name="connsiteY113" fmla="*/ 1565086 h 2227245"/>
              <a:gd name="connsiteX114" fmla="*/ 1171736 w 1517139"/>
              <a:gd name="connsiteY114" fmla="*/ 1566852 h 2227245"/>
              <a:gd name="connsiteX115" fmla="*/ 1171262 w 1517139"/>
              <a:gd name="connsiteY115" fmla="*/ 1568101 h 2227245"/>
              <a:gd name="connsiteX116" fmla="*/ 1170099 w 1517139"/>
              <a:gd name="connsiteY116" fmla="*/ 1569222 h 2227245"/>
              <a:gd name="connsiteX117" fmla="*/ 1172296 w 1517139"/>
              <a:gd name="connsiteY117" fmla="*/ 1572151 h 2227245"/>
              <a:gd name="connsiteX118" fmla="*/ 1172985 w 1517139"/>
              <a:gd name="connsiteY118" fmla="*/ 1574133 h 2227245"/>
              <a:gd name="connsiteX119" fmla="*/ 1173071 w 1517139"/>
              <a:gd name="connsiteY119" fmla="*/ 1575683 h 2227245"/>
              <a:gd name="connsiteX120" fmla="*/ 1171693 w 1517139"/>
              <a:gd name="connsiteY120" fmla="*/ 1578699 h 2227245"/>
              <a:gd name="connsiteX121" fmla="*/ 1161828 w 1517139"/>
              <a:gd name="connsiteY121" fmla="*/ 1582705 h 2227245"/>
              <a:gd name="connsiteX122" fmla="*/ 1159114 w 1517139"/>
              <a:gd name="connsiteY122" fmla="*/ 1584644 h 2227245"/>
              <a:gd name="connsiteX123" fmla="*/ 1155668 w 1517139"/>
              <a:gd name="connsiteY123" fmla="*/ 1589382 h 2227245"/>
              <a:gd name="connsiteX124" fmla="*/ 1151489 w 1517139"/>
              <a:gd name="connsiteY124" fmla="*/ 1593432 h 2227245"/>
              <a:gd name="connsiteX125" fmla="*/ 1150111 w 1517139"/>
              <a:gd name="connsiteY125" fmla="*/ 1593432 h 2227245"/>
              <a:gd name="connsiteX126" fmla="*/ 1148474 w 1517139"/>
              <a:gd name="connsiteY126" fmla="*/ 1589210 h 2227245"/>
              <a:gd name="connsiteX127" fmla="*/ 1141926 w 1517139"/>
              <a:gd name="connsiteY127" fmla="*/ 1586108 h 2227245"/>
              <a:gd name="connsiteX128" fmla="*/ 1129562 w 1517139"/>
              <a:gd name="connsiteY128" fmla="*/ 1587745 h 2227245"/>
              <a:gd name="connsiteX129" fmla="*/ 1115088 w 1517139"/>
              <a:gd name="connsiteY129" fmla="*/ 1591666 h 2227245"/>
              <a:gd name="connsiteX130" fmla="*/ 1109961 w 1517139"/>
              <a:gd name="connsiteY130" fmla="*/ 1593475 h 2227245"/>
              <a:gd name="connsiteX131" fmla="*/ 1107334 w 1517139"/>
              <a:gd name="connsiteY131" fmla="*/ 1592484 h 2227245"/>
              <a:gd name="connsiteX132" fmla="*/ 1106558 w 1517139"/>
              <a:gd name="connsiteY132" fmla="*/ 1591019 h 2227245"/>
              <a:gd name="connsiteX133" fmla="*/ 1106558 w 1517139"/>
              <a:gd name="connsiteY133" fmla="*/ 1588995 h 2227245"/>
              <a:gd name="connsiteX134" fmla="*/ 1108239 w 1517139"/>
              <a:gd name="connsiteY134" fmla="*/ 1583007 h 2227245"/>
              <a:gd name="connsiteX135" fmla="*/ 1108927 w 1517139"/>
              <a:gd name="connsiteY135" fmla="*/ 1581499 h 2227245"/>
              <a:gd name="connsiteX136" fmla="*/ 1112245 w 1517139"/>
              <a:gd name="connsiteY136" fmla="*/ 1579517 h 2227245"/>
              <a:gd name="connsiteX137" fmla="*/ 1114485 w 1517139"/>
              <a:gd name="connsiteY137" fmla="*/ 1574219 h 2227245"/>
              <a:gd name="connsiteX138" fmla="*/ 1113752 w 1517139"/>
              <a:gd name="connsiteY138" fmla="*/ 1568446 h 2227245"/>
              <a:gd name="connsiteX139" fmla="*/ 1114657 w 1517139"/>
              <a:gd name="connsiteY139" fmla="*/ 1560347 h 2227245"/>
              <a:gd name="connsiteX140" fmla="*/ 1116897 w 1517139"/>
              <a:gd name="connsiteY140" fmla="*/ 1559098 h 2227245"/>
              <a:gd name="connsiteX141" fmla="*/ 1122584 w 1517139"/>
              <a:gd name="connsiteY141" fmla="*/ 1561984 h 2227245"/>
              <a:gd name="connsiteX142" fmla="*/ 1126245 w 1517139"/>
              <a:gd name="connsiteY142" fmla="*/ 1562588 h 2227245"/>
              <a:gd name="connsiteX143" fmla="*/ 1132750 w 1517139"/>
              <a:gd name="connsiteY143" fmla="*/ 1562975 h 2227245"/>
              <a:gd name="connsiteX144" fmla="*/ 1141495 w 1517139"/>
              <a:gd name="connsiteY144" fmla="*/ 1562028 h 2227245"/>
              <a:gd name="connsiteX145" fmla="*/ 1148517 w 1517139"/>
              <a:gd name="connsiteY145" fmla="*/ 1558753 h 2227245"/>
              <a:gd name="connsiteX146" fmla="*/ 1161354 w 1517139"/>
              <a:gd name="connsiteY146" fmla="*/ 1549319 h 2227245"/>
              <a:gd name="connsiteX147" fmla="*/ 1163594 w 1517139"/>
              <a:gd name="connsiteY147" fmla="*/ 1549449 h 2227245"/>
              <a:gd name="connsiteX148" fmla="*/ 1165275 w 1517139"/>
              <a:gd name="connsiteY148" fmla="*/ 1552809 h 2227245"/>
              <a:gd name="connsiteX149" fmla="*/ 1166480 w 1517139"/>
              <a:gd name="connsiteY149" fmla="*/ 1554446 h 2227245"/>
              <a:gd name="connsiteX150" fmla="*/ 1170314 w 1517139"/>
              <a:gd name="connsiteY150" fmla="*/ 1557030 h 2227245"/>
              <a:gd name="connsiteX151" fmla="*/ 1170918 w 1517139"/>
              <a:gd name="connsiteY151" fmla="*/ 1558624 h 2227245"/>
              <a:gd name="connsiteX152" fmla="*/ 1170918 w 1517139"/>
              <a:gd name="connsiteY152" fmla="*/ 1558624 h 2227245"/>
              <a:gd name="connsiteX153" fmla="*/ 476276 w 1517139"/>
              <a:gd name="connsiteY153" fmla="*/ 1549492 h 2227245"/>
              <a:gd name="connsiteX154" fmla="*/ 473950 w 1517139"/>
              <a:gd name="connsiteY154" fmla="*/ 1550008 h 2227245"/>
              <a:gd name="connsiteX155" fmla="*/ 467316 w 1517139"/>
              <a:gd name="connsiteY155" fmla="*/ 1546132 h 2227245"/>
              <a:gd name="connsiteX156" fmla="*/ 466239 w 1517139"/>
              <a:gd name="connsiteY156" fmla="*/ 1544667 h 2227245"/>
              <a:gd name="connsiteX157" fmla="*/ 465808 w 1517139"/>
              <a:gd name="connsiteY157" fmla="*/ 1542901 h 2227245"/>
              <a:gd name="connsiteX158" fmla="*/ 466067 w 1517139"/>
              <a:gd name="connsiteY158" fmla="*/ 1540790 h 2227245"/>
              <a:gd name="connsiteX159" fmla="*/ 468177 w 1517139"/>
              <a:gd name="connsiteY159" fmla="*/ 1536826 h 2227245"/>
              <a:gd name="connsiteX160" fmla="*/ 472141 w 1517139"/>
              <a:gd name="connsiteY160" fmla="*/ 1531011 h 2227245"/>
              <a:gd name="connsiteX161" fmla="*/ 475027 w 1517139"/>
              <a:gd name="connsiteY161" fmla="*/ 1529934 h 2227245"/>
              <a:gd name="connsiteX162" fmla="*/ 476836 w 1517139"/>
              <a:gd name="connsiteY162" fmla="*/ 1533596 h 2227245"/>
              <a:gd name="connsiteX163" fmla="*/ 478559 w 1517139"/>
              <a:gd name="connsiteY163" fmla="*/ 1538507 h 2227245"/>
              <a:gd name="connsiteX164" fmla="*/ 478818 w 1517139"/>
              <a:gd name="connsiteY164" fmla="*/ 1540962 h 2227245"/>
              <a:gd name="connsiteX165" fmla="*/ 478732 w 1517139"/>
              <a:gd name="connsiteY165" fmla="*/ 1543891 h 2227245"/>
              <a:gd name="connsiteX166" fmla="*/ 478258 w 1517139"/>
              <a:gd name="connsiteY166" fmla="*/ 1546347 h 2227245"/>
              <a:gd name="connsiteX167" fmla="*/ 477439 w 1517139"/>
              <a:gd name="connsiteY167" fmla="*/ 1548372 h 2227245"/>
              <a:gd name="connsiteX168" fmla="*/ 476276 w 1517139"/>
              <a:gd name="connsiteY168" fmla="*/ 1549535 h 2227245"/>
              <a:gd name="connsiteX169" fmla="*/ 476276 w 1517139"/>
              <a:gd name="connsiteY169" fmla="*/ 1549535 h 2227245"/>
              <a:gd name="connsiteX170" fmla="*/ 439616 w 1517139"/>
              <a:gd name="connsiteY170" fmla="*/ 1410089 h 2227245"/>
              <a:gd name="connsiteX171" fmla="*/ 436127 w 1517139"/>
              <a:gd name="connsiteY171" fmla="*/ 1415733 h 2227245"/>
              <a:gd name="connsiteX172" fmla="*/ 433284 w 1517139"/>
              <a:gd name="connsiteY172" fmla="*/ 1418964 h 2227245"/>
              <a:gd name="connsiteX173" fmla="*/ 427123 w 1517139"/>
              <a:gd name="connsiteY173" fmla="*/ 1428570 h 2227245"/>
              <a:gd name="connsiteX174" fmla="*/ 426046 w 1517139"/>
              <a:gd name="connsiteY174" fmla="*/ 1428915 h 2227245"/>
              <a:gd name="connsiteX175" fmla="*/ 424367 w 1517139"/>
              <a:gd name="connsiteY175" fmla="*/ 1427666 h 2227245"/>
              <a:gd name="connsiteX176" fmla="*/ 423074 w 1517139"/>
              <a:gd name="connsiteY176" fmla="*/ 1425124 h 2227245"/>
              <a:gd name="connsiteX177" fmla="*/ 420748 w 1517139"/>
              <a:gd name="connsiteY177" fmla="*/ 1424521 h 2227245"/>
              <a:gd name="connsiteX178" fmla="*/ 419930 w 1517139"/>
              <a:gd name="connsiteY178" fmla="*/ 1422927 h 2227245"/>
              <a:gd name="connsiteX179" fmla="*/ 419585 w 1517139"/>
              <a:gd name="connsiteY179" fmla="*/ 1421634 h 2227245"/>
              <a:gd name="connsiteX180" fmla="*/ 418551 w 1517139"/>
              <a:gd name="connsiteY180" fmla="*/ 1420816 h 2227245"/>
              <a:gd name="connsiteX181" fmla="*/ 416871 w 1517139"/>
              <a:gd name="connsiteY181" fmla="*/ 1420299 h 2227245"/>
              <a:gd name="connsiteX182" fmla="*/ 414243 w 1517139"/>
              <a:gd name="connsiteY182" fmla="*/ 1421290 h 2227245"/>
              <a:gd name="connsiteX183" fmla="*/ 411788 w 1517139"/>
              <a:gd name="connsiteY183" fmla="*/ 1420299 h 2227245"/>
              <a:gd name="connsiteX184" fmla="*/ 409935 w 1517139"/>
              <a:gd name="connsiteY184" fmla="*/ 1416077 h 2227245"/>
              <a:gd name="connsiteX185" fmla="*/ 413339 w 1517139"/>
              <a:gd name="connsiteY185" fmla="*/ 1413234 h 2227245"/>
              <a:gd name="connsiteX186" fmla="*/ 415406 w 1517139"/>
              <a:gd name="connsiteY186" fmla="*/ 1410822 h 2227245"/>
              <a:gd name="connsiteX187" fmla="*/ 423505 w 1517139"/>
              <a:gd name="connsiteY187" fmla="*/ 1409874 h 2227245"/>
              <a:gd name="connsiteX188" fmla="*/ 425745 w 1517139"/>
              <a:gd name="connsiteY188" fmla="*/ 1410994 h 2227245"/>
              <a:gd name="connsiteX189" fmla="*/ 427210 w 1517139"/>
              <a:gd name="connsiteY189" fmla="*/ 1410994 h 2227245"/>
              <a:gd name="connsiteX190" fmla="*/ 429407 w 1517139"/>
              <a:gd name="connsiteY190" fmla="*/ 1410305 h 2227245"/>
              <a:gd name="connsiteX191" fmla="*/ 434188 w 1517139"/>
              <a:gd name="connsiteY191" fmla="*/ 1407290 h 2227245"/>
              <a:gd name="connsiteX192" fmla="*/ 434878 w 1517139"/>
              <a:gd name="connsiteY192" fmla="*/ 1405868 h 2227245"/>
              <a:gd name="connsiteX193" fmla="*/ 439143 w 1517139"/>
              <a:gd name="connsiteY193" fmla="*/ 1407634 h 2227245"/>
              <a:gd name="connsiteX194" fmla="*/ 439530 w 1517139"/>
              <a:gd name="connsiteY194" fmla="*/ 1410089 h 2227245"/>
              <a:gd name="connsiteX195" fmla="*/ 439530 w 1517139"/>
              <a:gd name="connsiteY195" fmla="*/ 1410089 h 2227245"/>
              <a:gd name="connsiteX196" fmla="*/ 1354648 w 1517139"/>
              <a:gd name="connsiteY196" fmla="*/ 1173674 h 2227245"/>
              <a:gd name="connsiteX197" fmla="*/ 1356586 w 1517139"/>
              <a:gd name="connsiteY197" fmla="*/ 1184013 h 2227245"/>
              <a:gd name="connsiteX198" fmla="*/ 1357491 w 1517139"/>
              <a:gd name="connsiteY198" fmla="*/ 1193448 h 2227245"/>
              <a:gd name="connsiteX199" fmla="*/ 1360549 w 1517139"/>
              <a:gd name="connsiteY199" fmla="*/ 1199392 h 2227245"/>
              <a:gd name="connsiteX200" fmla="*/ 1367097 w 1517139"/>
              <a:gd name="connsiteY200" fmla="*/ 1198531 h 2227245"/>
              <a:gd name="connsiteX201" fmla="*/ 1369725 w 1517139"/>
              <a:gd name="connsiteY201" fmla="*/ 1209559 h 2227245"/>
              <a:gd name="connsiteX202" fmla="*/ 1364943 w 1517139"/>
              <a:gd name="connsiteY202" fmla="*/ 1213781 h 2227245"/>
              <a:gd name="connsiteX203" fmla="*/ 1345989 w 1517139"/>
              <a:gd name="connsiteY203" fmla="*/ 1212101 h 2227245"/>
              <a:gd name="connsiteX204" fmla="*/ 1338149 w 1517139"/>
              <a:gd name="connsiteY204" fmla="*/ 1212919 h 2227245"/>
              <a:gd name="connsiteX205" fmla="*/ 1332721 w 1517139"/>
              <a:gd name="connsiteY205" fmla="*/ 1206156 h 2227245"/>
              <a:gd name="connsiteX206" fmla="*/ 1332936 w 1517139"/>
              <a:gd name="connsiteY206" fmla="*/ 1194266 h 2227245"/>
              <a:gd name="connsiteX207" fmla="*/ 1333582 w 1517139"/>
              <a:gd name="connsiteY207" fmla="*/ 1182290 h 2227245"/>
              <a:gd name="connsiteX208" fmla="*/ 1339053 w 1517139"/>
              <a:gd name="connsiteY208" fmla="*/ 1175398 h 2227245"/>
              <a:gd name="connsiteX209" fmla="*/ 1343619 w 1517139"/>
              <a:gd name="connsiteY209" fmla="*/ 1181429 h 2227245"/>
              <a:gd name="connsiteX210" fmla="*/ 1349090 w 1517139"/>
              <a:gd name="connsiteY210" fmla="*/ 1177121 h 2227245"/>
              <a:gd name="connsiteX211" fmla="*/ 1354734 w 1517139"/>
              <a:gd name="connsiteY211" fmla="*/ 1173674 h 2227245"/>
              <a:gd name="connsiteX212" fmla="*/ 1354734 w 1517139"/>
              <a:gd name="connsiteY212" fmla="*/ 1173674 h 2227245"/>
              <a:gd name="connsiteX213" fmla="*/ 1340259 w 1517139"/>
              <a:gd name="connsiteY213" fmla="*/ 1110004 h 2227245"/>
              <a:gd name="connsiteX214" fmla="*/ 1337416 w 1517139"/>
              <a:gd name="connsiteY214" fmla="*/ 1112718 h 2227245"/>
              <a:gd name="connsiteX215" fmla="*/ 1327810 w 1517139"/>
              <a:gd name="connsiteY215" fmla="*/ 1069726 h 2227245"/>
              <a:gd name="connsiteX216" fmla="*/ 1327810 w 1517139"/>
              <a:gd name="connsiteY216" fmla="*/ 1053830 h 2227245"/>
              <a:gd name="connsiteX217" fmla="*/ 1328499 w 1517139"/>
              <a:gd name="connsiteY217" fmla="*/ 1041553 h 2227245"/>
              <a:gd name="connsiteX218" fmla="*/ 1332850 w 1517139"/>
              <a:gd name="connsiteY218" fmla="*/ 1040605 h 2227245"/>
              <a:gd name="connsiteX219" fmla="*/ 1336555 w 1517139"/>
              <a:gd name="connsiteY219" fmla="*/ 1047239 h 2227245"/>
              <a:gd name="connsiteX220" fmla="*/ 1338321 w 1517139"/>
              <a:gd name="connsiteY220" fmla="*/ 1072483 h 2227245"/>
              <a:gd name="connsiteX221" fmla="*/ 1340259 w 1517139"/>
              <a:gd name="connsiteY221" fmla="*/ 1110004 h 2227245"/>
              <a:gd name="connsiteX222" fmla="*/ 1340259 w 1517139"/>
              <a:gd name="connsiteY222" fmla="*/ 1110004 h 2227245"/>
              <a:gd name="connsiteX223" fmla="*/ 28087 w 1517139"/>
              <a:gd name="connsiteY223" fmla="*/ 972282 h 2227245"/>
              <a:gd name="connsiteX224" fmla="*/ 19299 w 1517139"/>
              <a:gd name="connsiteY224" fmla="*/ 973273 h 2227245"/>
              <a:gd name="connsiteX225" fmla="*/ 10641 w 1517139"/>
              <a:gd name="connsiteY225" fmla="*/ 968879 h 2227245"/>
              <a:gd name="connsiteX226" fmla="*/ 7668 w 1517139"/>
              <a:gd name="connsiteY226" fmla="*/ 965476 h 2227245"/>
              <a:gd name="connsiteX227" fmla="*/ 7797 w 1517139"/>
              <a:gd name="connsiteY227" fmla="*/ 960264 h 2227245"/>
              <a:gd name="connsiteX228" fmla="*/ 9090 w 1517139"/>
              <a:gd name="connsiteY228" fmla="*/ 958454 h 2227245"/>
              <a:gd name="connsiteX229" fmla="*/ 13785 w 1517139"/>
              <a:gd name="connsiteY229" fmla="*/ 956645 h 2227245"/>
              <a:gd name="connsiteX230" fmla="*/ 17662 w 1517139"/>
              <a:gd name="connsiteY230" fmla="*/ 956257 h 2227245"/>
              <a:gd name="connsiteX231" fmla="*/ 20290 w 1517139"/>
              <a:gd name="connsiteY231" fmla="*/ 957076 h 2227245"/>
              <a:gd name="connsiteX232" fmla="*/ 26450 w 1517139"/>
              <a:gd name="connsiteY232" fmla="*/ 960306 h 2227245"/>
              <a:gd name="connsiteX233" fmla="*/ 30930 w 1517139"/>
              <a:gd name="connsiteY233" fmla="*/ 963537 h 2227245"/>
              <a:gd name="connsiteX234" fmla="*/ 33860 w 1517139"/>
              <a:gd name="connsiteY234" fmla="*/ 964528 h 2227245"/>
              <a:gd name="connsiteX235" fmla="*/ 33041 w 1517139"/>
              <a:gd name="connsiteY235" fmla="*/ 969138 h 2227245"/>
              <a:gd name="connsiteX236" fmla="*/ 28130 w 1517139"/>
              <a:gd name="connsiteY236" fmla="*/ 972325 h 2227245"/>
              <a:gd name="connsiteX237" fmla="*/ 28130 w 1517139"/>
              <a:gd name="connsiteY237" fmla="*/ 972325 h 2227245"/>
              <a:gd name="connsiteX238" fmla="*/ 1355811 w 1517139"/>
              <a:gd name="connsiteY238" fmla="*/ 936096 h 2227245"/>
              <a:gd name="connsiteX239" fmla="*/ 1351029 w 1517139"/>
              <a:gd name="connsiteY239" fmla="*/ 936096 h 2227245"/>
              <a:gd name="connsiteX240" fmla="*/ 1349220 w 1517139"/>
              <a:gd name="connsiteY240" fmla="*/ 933081 h 2227245"/>
              <a:gd name="connsiteX241" fmla="*/ 1350383 w 1517139"/>
              <a:gd name="connsiteY241" fmla="*/ 927739 h 2227245"/>
              <a:gd name="connsiteX242" fmla="*/ 1357060 w 1517139"/>
              <a:gd name="connsiteY242" fmla="*/ 910422 h 2227245"/>
              <a:gd name="connsiteX243" fmla="*/ 1359300 w 1517139"/>
              <a:gd name="connsiteY243" fmla="*/ 909000 h 2227245"/>
              <a:gd name="connsiteX244" fmla="*/ 1362531 w 1517139"/>
              <a:gd name="connsiteY244" fmla="*/ 910895 h 2227245"/>
              <a:gd name="connsiteX245" fmla="*/ 1363565 w 1517139"/>
              <a:gd name="connsiteY245" fmla="*/ 919813 h 2227245"/>
              <a:gd name="connsiteX246" fmla="*/ 1361368 w 1517139"/>
              <a:gd name="connsiteY246" fmla="*/ 928644 h 2227245"/>
              <a:gd name="connsiteX247" fmla="*/ 1355811 w 1517139"/>
              <a:gd name="connsiteY247" fmla="*/ 936053 h 2227245"/>
              <a:gd name="connsiteX248" fmla="*/ 1355811 w 1517139"/>
              <a:gd name="connsiteY248" fmla="*/ 936053 h 2227245"/>
              <a:gd name="connsiteX249" fmla="*/ 1330007 w 1517139"/>
              <a:gd name="connsiteY249" fmla="*/ 897326 h 2227245"/>
              <a:gd name="connsiteX250" fmla="*/ 1326733 w 1517139"/>
              <a:gd name="connsiteY250" fmla="*/ 901504 h 2227245"/>
              <a:gd name="connsiteX251" fmla="*/ 1324579 w 1517139"/>
              <a:gd name="connsiteY251" fmla="*/ 888925 h 2227245"/>
              <a:gd name="connsiteX252" fmla="*/ 1322597 w 1517139"/>
              <a:gd name="connsiteY252" fmla="*/ 871996 h 2227245"/>
              <a:gd name="connsiteX253" fmla="*/ 1322166 w 1517139"/>
              <a:gd name="connsiteY253" fmla="*/ 852696 h 2227245"/>
              <a:gd name="connsiteX254" fmla="*/ 1327163 w 1517139"/>
              <a:gd name="connsiteY254" fmla="*/ 842961 h 2227245"/>
              <a:gd name="connsiteX255" fmla="*/ 1329791 w 1517139"/>
              <a:gd name="connsiteY255" fmla="*/ 840807 h 2227245"/>
              <a:gd name="connsiteX256" fmla="*/ 1331514 w 1517139"/>
              <a:gd name="connsiteY256" fmla="*/ 842961 h 2227245"/>
              <a:gd name="connsiteX257" fmla="*/ 1331041 w 1517139"/>
              <a:gd name="connsiteY257" fmla="*/ 851619 h 2227245"/>
              <a:gd name="connsiteX258" fmla="*/ 1331041 w 1517139"/>
              <a:gd name="connsiteY258" fmla="*/ 868808 h 2227245"/>
              <a:gd name="connsiteX259" fmla="*/ 1332807 w 1517139"/>
              <a:gd name="connsiteY259" fmla="*/ 880482 h 2227245"/>
              <a:gd name="connsiteX260" fmla="*/ 1329964 w 1517139"/>
              <a:gd name="connsiteY260" fmla="*/ 897326 h 2227245"/>
              <a:gd name="connsiteX261" fmla="*/ 1329964 w 1517139"/>
              <a:gd name="connsiteY261" fmla="*/ 897326 h 2227245"/>
              <a:gd name="connsiteX262" fmla="*/ 1364254 w 1517139"/>
              <a:gd name="connsiteY262" fmla="*/ 659058 h 2227245"/>
              <a:gd name="connsiteX263" fmla="*/ 1353786 w 1517139"/>
              <a:gd name="connsiteY263" fmla="*/ 674997 h 2227245"/>
              <a:gd name="connsiteX264" fmla="*/ 1338321 w 1517139"/>
              <a:gd name="connsiteY264" fmla="*/ 673791 h 2227245"/>
              <a:gd name="connsiteX265" fmla="*/ 1329188 w 1517139"/>
              <a:gd name="connsiteY265" fmla="*/ 666468 h 2227245"/>
              <a:gd name="connsiteX266" fmla="*/ 1326560 w 1517139"/>
              <a:gd name="connsiteY266" fmla="*/ 655397 h 2227245"/>
              <a:gd name="connsiteX267" fmla="*/ 1330007 w 1517139"/>
              <a:gd name="connsiteY267" fmla="*/ 642990 h 2227245"/>
              <a:gd name="connsiteX268" fmla="*/ 1341121 w 1517139"/>
              <a:gd name="connsiteY268" fmla="*/ 632953 h 2227245"/>
              <a:gd name="connsiteX269" fmla="*/ 1355078 w 1517139"/>
              <a:gd name="connsiteY269" fmla="*/ 626663 h 2227245"/>
              <a:gd name="connsiteX270" fmla="*/ 1367700 w 1517139"/>
              <a:gd name="connsiteY270" fmla="*/ 630454 h 2227245"/>
              <a:gd name="connsiteX271" fmla="*/ 1369466 w 1517139"/>
              <a:gd name="connsiteY271" fmla="*/ 642990 h 2227245"/>
              <a:gd name="connsiteX272" fmla="*/ 1364254 w 1517139"/>
              <a:gd name="connsiteY272" fmla="*/ 659102 h 2227245"/>
              <a:gd name="connsiteX273" fmla="*/ 1364254 w 1517139"/>
              <a:gd name="connsiteY273" fmla="*/ 659102 h 2227245"/>
              <a:gd name="connsiteX274" fmla="*/ 1338234 w 1517139"/>
              <a:gd name="connsiteY274" fmla="*/ 344197 h 2227245"/>
              <a:gd name="connsiteX275" fmla="*/ 1335693 w 1517139"/>
              <a:gd name="connsiteY275" fmla="*/ 349798 h 2227245"/>
              <a:gd name="connsiteX276" fmla="*/ 1329145 w 1517139"/>
              <a:gd name="connsiteY276" fmla="*/ 347558 h 2227245"/>
              <a:gd name="connsiteX277" fmla="*/ 1320831 w 1517139"/>
              <a:gd name="connsiteY277" fmla="*/ 331791 h 2227245"/>
              <a:gd name="connsiteX278" fmla="*/ 1315231 w 1517139"/>
              <a:gd name="connsiteY278" fmla="*/ 318738 h 2227245"/>
              <a:gd name="connsiteX279" fmla="*/ 1314843 w 1517139"/>
              <a:gd name="connsiteY279" fmla="*/ 303230 h 2227245"/>
              <a:gd name="connsiteX280" fmla="*/ 1317686 w 1517139"/>
              <a:gd name="connsiteY280" fmla="*/ 296294 h 2227245"/>
              <a:gd name="connsiteX281" fmla="*/ 1322123 w 1517139"/>
              <a:gd name="connsiteY281" fmla="*/ 295131 h 2227245"/>
              <a:gd name="connsiteX282" fmla="*/ 1328240 w 1517139"/>
              <a:gd name="connsiteY282" fmla="*/ 308399 h 2227245"/>
              <a:gd name="connsiteX283" fmla="*/ 1334530 w 1517139"/>
              <a:gd name="connsiteY283" fmla="*/ 326104 h 2227245"/>
              <a:gd name="connsiteX284" fmla="*/ 1338192 w 1517139"/>
              <a:gd name="connsiteY284" fmla="*/ 344154 h 2227245"/>
              <a:gd name="connsiteX285" fmla="*/ 1338192 w 1517139"/>
              <a:gd name="connsiteY285" fmla="*/ 344154 h 2227245"/>
              <a:gd name="connsiteX286" fmla="*/ 690592 w 1517139"/>
              <a:gd name="connsiteY286" fmla="*/ 302282 h 2227245"/>
              <a:gd name="connsiteX287" fmla="*/ 685595 w 1517139"/>
              <a:gd name="connsiteY287" fmla="*/ 305427 h 2227245"/>
              <a:gd name="connsiteX288" fmla="*/ 675127 w 1517139"/>
              <a:gd name="connsiteY288" fmla="*/ 286343 h 2227245"/>
              <a:gd name="connsiteX289" fmla="*/ 658585 w 1517139"/>
              <a:gd name="connsiteY289" fmla="*/ 267001 h 2227245"/>
              <a:gd name="connsiteX290" fmla="*/ 643981 w 1517139"/>
              <a:gd name="connsiteY290" fmla="*/ 253948 h 2227245"/>
              <a:gd name="connsiteX291" fmla="*/ 630239 w 1517139"/>
              <a:gd name="connsiteY291" fmla="*/ 219140 h 2227245"/>
              <a:gd name="connsiteX292" fmla="*/ 629162 w 1517139"/>
              <a:gd name="connsiteY292" fmla="*/ 206562 h 2227245"/>
              <a:gd name="connsiteX293" fmla="*/ 631101 w 1517139"/>
              <a:gd name="connsiteY293" fmla="*/ 195447 h 2227245"/>
              <a:gd name="connsiteX294" fmla="*/ 643119 w 1517139"/>
              <a:gd name="connsiteY294" fmla="*/ 193767 h 2227245"/>
              <a:gd name="connsiteX295" fmla="*/ 652683 w 1517139"/>
              <a:gd name="connsiteY295" fmla="*/ 188641 h 2227245"/>
              <a:gd name="connsiteX296" fmla="*/ 677108 w 1517139"/>
              <a:gd name="connsiteY296" fmla="*/ 210740 h 2227245"/>
              <a:gd name="connsiteX297" fmla="*/ 689342 w 1517139"/>
              <a:gd name="connsiteY297" fmla="*/ 229178 h 2227245"/>
              <a:gd name="connsiteX298" fmla="*/ 693478 w 1517139"/>
              <a:gd name="connsiteY298" fmla="*/ 244083 h 2227245"/>
              <a:gd name="connsiteX299" fmla="*/ 692832 w 1517139"/>
              <a:gd name="connsiteY299" fmla="*/ 273463 h 2227245"/>
              <a:gd name="connsiteX300" fmla="*/ 690635 w 1517139"/>
              <a:gd name="connsiteY300" fmla="*/ 302239 h 2227245"/>
              <a:gd name="connsiteX301" fmla="*/ 690635 w 1517139"/>
              <a:gd name="connsiteY301" fmla="*/ 302239 h 2227245"/>
              <a:gd name="connsiteX302" fmla="*/ 1059215 w 1517139"/>
              <a:gd name="connsiteY302" fmla="*/ 8142 h 2227245"/>
              <a:gd name="connsiteX303" fmla="*/ 1082994 w 1517139"/>
              <a:gd name="connsiteY303" fmla="*/ 21324 h 2227245"/>
              <a:gd name="connsiteX304" fmla="*/ 1095573 w 1517139"/>
              <a:gd name="connsiteY304" fmla="*/ 36531 h 2227245"/>
              <a:gd name="connsiteX305" fmla="*/ 1098201 w 1517139"/>
              <a:gd name="connsiteY305" fmla="*/ 36014 h 2227245"/>
              <a:gd name="connsiteX306" fmla="*/ 1115217 w 1517139"/>
              <a:gd name="connsiteY306" fmla="*/ 41786 h 2227245"/>
              <a:gd name="connsiteX307" fmla="*/ 1131372 w 1517139"/>
              <a:gd name="connsiteY307" fmla="*/ 48980 h 2227245"/>
              <a:gd name="connsiteX308" fmla="*/ 1158253 w 1517139"/>
              <a:gd name="connsiteY308" fmla="*/ 67547 h 2227245"/>
              <a:gd name="connsiteX309" fmla="*/ 1162044 w 1517139"/>
              <a:gd name="connsiteY309" fmla="*/ 73578 h 2227245"/>
              <a:gd name="connsiteX310" fmla="*/ 1159157 w 1517139"/>
              <a:gd name="connsiteY310" fmla="*/ 78532 h 2227245"/>
              <a:gd name="connsiteX311" fmla="*/ 1152480 w 1517139"/>
              <a:gd name="connsiteY311" fmla="*/ 81935 h 2227245"/>
              <a:gd name="connsiteX312" fmla="*/ 1118146 w 1517139"/>
              <a:gd name="connsiteY312" fmla="*/ 87923 h 2227245"/>
              <a:gd name="connsiteX313" fmla="*/ 1055855 w 1517139"/>
              <a:gd name="connsiteY313" fmla="*/ 95247 h 2227245"/>
              <a:gd name="connsiteX314" fmla="*/ 1020186 w 1517139"/>
              <a:gd name="connsiteY314" fmla="*/ 109376 h 2227245"/>
              <a:gd name="connsiteX315" fmla="*/ 1008856 w 1517139"/>
              <a:gd name="connsiteY315" fmla="*/ 110109 h 2227245"/>
              <a:gd name="connsiteX316" fmla="*/ 1007865 w 1517139"/>
              <a:gd name="connsiteY316" fmla="*/ 130873 h 2227245"/>
              <a:gd name="connsiteX317" fmla="*/ 1012690 w 1517139"/>
              <a:gd name="connsiteY317" fmla="*/ 131993 h 2227245"/>
              <a:gd name="connsiteX318" fmla="*/ 1020616 w 1517139"/>
              <a:gd name="connsiteY318" fmla="*/ 129236 h 2227245"/>
              <a:gd name="connsiteX319" fmla="*/ 1048531 w 1517139"/>
              <a:gd name="connsiteY319" fmla="*/ 108429 h 2227245"/>
              <a:gd name="connsiteX320" fmla="*/ 1059000 w 1517139"/>
              <a:gd name="connsiteY320" fmla="*/ 104982 h 2227245"/>
              <a:gd name="connsiteX321" fmla="*/ 1078471 w 1517139"/>
              <a:gd name="connsiteY321" fmla="*/ 106705 h 2227245"/>
              <a:gd name="connsiteX322" fmla="*/ 1103758 w 1517139"/>
              <a:gd name="connsiteY322" fmla="*/ 114546 h 2227245"/>
              <a:gd name="connsiteX323" fmla="*/ 1114011 w 1517139"/>
              <a:gd name="connsiteY323" fmla="*/ 111789 h 2227245"/>
              <a:gd name="connsiteX324" fmla="*/ 1132190 w 1517139"/>
              <a:gd name="connsiteY324" fmla="*/ 113857 h 2227245"/>
              <a:gd name="connsiteX325" fmla="*/ 1153471 w 1517139"/>
              <a:gd name="connsiteY325" fmla="*/ 107869 h 2227245"/>
              <a:gd name="connsiteX326" fmla="*/ 1178629 w 1517139"/>
              <a:gd name="connsiteY326" fmla="*/ 94816 h 2227245"/>
              <a:gd name="connsiteX327" fmla="*/ 1185521 w 1517139"/>
              <a:gd name="connsiteY327" fmla="*/ 123808 h 2227245"/>
              <a:gd name="connsiteX328" fmla="*/ 1194826 w 1517139"/>
              <a:gd name="connsiteY328" fmla="*/ 152240 h 2227245"/>
              <a:gd name="connsiteX329" fmla="*/ 1202149 w 1517139"/>
              <a:gd name="connsiteY329" fmla="*/ 149138 h 2227245"/>
              <a:gd name="connsiteX330" fmla="*/ 1208439 w 1517139"/>
              <a:gd name="connsiteY330" fmla="*/ 150732 h 2227245"/>
              <a:gd name="connsiteX331" fmla="*/ 1210550 w 1517139"/>
              <a:gd name="connsiteY331" fmla="*/ 159951 h 2227245"/>
              <a:gd name="connsiteX332" fmla="*/ 1213996 w 1517139"/>
              <a:gd name="connsiteY332" fmla="*/ 163828 h 2227245"/>
              <a:gd name="connsiteX333" fmla="*/ 1221104 w 1517139"/>
              <a:gd name="connsiteY333" fmla="*/ 161760 h 2227245"/>
              <a:gd name="connsiteX334" fmla="*/ 1242945 w 1517139"/>
              <a:gd name="connsiteY334" fmla="*/ 169729 h 2227245"/>
              <a:gd name="connsiteX335" fmla="*/ 1257893 w 1517139"/>
              <a:gd name="connsiteY335" fmla="*/ 183988 h 2227245"/>
              <a:gd name="connsiteX336" fmla="*/ 1263536 w 1517139"/>
              <a:gd name="connsiteY336" fmla="*/ 190579 h 2227245"/>
              <a:gd name="connsiteX337" fmla="*/ 1266250 w 1517139"/>
              <a:gd name="connsiteY337" fmla="*/ 199927 h 2227245"/>
              <a:gd name="connsiteX338" fmla="*/ 1267758 w 1517139"/>
              <a:gd name="connsiteY338" fmla="*/ 207380 h 2227245"/>
              <a:gd name="connsiteX339" fmla="*/ 1265389 w 1517139"/>
              <a:gd name="connsiteY339" fmla="*/ 216513 h 2227245"/>
              <a:gd name="connsiteX340" fmla="*/ 1256041 w 1517139"/>
              <a:gd name="connsiteY340" fmla="*/ 232624 h 2227245"/>
              <a:gd name="connsiteX341" fmla="*/ 1244194 w 1517139"/>
              <a:gd name="connsiteY341" fmla="*/ 247271 h 2227245"/>
              <a:gd name="connsiteX342" fmla="*/ 1228255 w 1517139"/>
              <a:gd name="connsiteY342" fmla="*/ 258428 h 2227245"/>
              <a:gd name="connsiteX343" fmla="*/ 1209904 w 1517139"/>
              <a:gd name="connsiteY343" fmla="*/ 265364 h 2227245"/>
              <a:gd name="connsiteX344" fmla="*/ 1068563 w 1517139"/>
              <a:gd name="connsiteY344" fmla="*/ 288368 h 2227245"/>
              <a:gd name="connsiteX345" fmla="*/ 1063781 w 1517139"/>
              <a:gd name="connsiteY345" fmla="*/ 293795 h 2227245"/>
              <a:gd name="connsiteX346" fmla="*/ 1060938 w 1517139"/>
              <a:gd name="connsiteY346" fmla="*/ 307538 h 2227245"/>
              <a:gd name="connsiteX347" fmla="*/ 1062834 w 1517139"/>
              <a:gd name="connsiteY347" fmla="*/ 325200 h 2227245"/>
              <a:gd name="connsiteX348" fmla="*/ 1069425 w 1517139"/>
              <a:gd name="connsiteY348" fmla="*/ 327957 h 2227245"/>
              <a:gd name="connsiteX349" fmla="*/ 1084847 w 1517139"/>
              <a:gd name="connsiteY349" fmla="*/ 318049 h 2227245"/>
              <a:gd name="connsiteX350" fmla="*/ 1111555 w 1517139"/>
              <a:gd name="connsiteY350" fmla="*/ 308615 h 2227245"/>
              <a:gd name="connsiteX351" fmla="*/ 1131199 w 1517139"/>
              <a:gd name="connsiteY351" fmla="*/ 309045 h 2227245"/>
              <a:gd name="connsiteX352" fmla="*/ 1178069 w 1517139"/>
              <a:gd name="connsiteY352" fmla="*/ 317101 h 2227245"/>
              <a:gd name="connsiteX353" fmla="*/ 1191854 w 1517139"/>
              <a:gd name="connsiteY353" fmla="*/ 337951 h 2227245"/>
              <a:gd name="connsiteX354" fmla="*/ 1199177 w 1517139"/>
              <a:gd name="connsiteY354" fmla="*/ 369442 h 2227245"/>
              <a:gd name="connsiteX355" fmla="*/ 1215375 w 1517139"/>
              <a:gd name="connsiteY355" fmla="*/ 362420 h 2227245"/>
              <a:gd name="connsiteX356" fmla="*/ 1218864 w 1517139"/>
              <a:gd name="connsiteY356" fmla="*/ 357035 h 2227245"/>
              <a:gd name="connsiteX357" fmla="*/ 1221405 w 1517139"/>
              <a:gd name="connsiteY357" fmla="*/ 347644 h 2227245"/>
              <a:gd name="connsiteX358" fmla="*/ 1223431 w 1517139"/>
              <a:gd name="connsiteY358" fmla="*/ 337520 h 2227245"/>
              <a:gd name="connsiteX359" fmla="*/ 1224981 w 1517139"/>
              <a:gd name="connsiteY359" fmla="*/ 326621 h 2227245"/>
              <a:gd name="connsiteX360" fmla="*/ 1226661 w 1517139"/>
              <a:gd name="connsiteY360" fmla="*/ 319169 h 2227245"/>
              <a:gd name="connsiteX361" fmla="*/ 1228513 w 1517139"/>
              <a:gd name="connsiteY361" fmla="*/ 315206 h 2227245"/>
              <a:gd name="connsiteX362" fmla="*/ 1232563 w 1517139"/>
              <a:gd name="connsiteY362" fmla="*/ 311889 h 2227245"/>
              <a:gd name="connsiteX363" fmla="*/ 1241868 w 1517139"/>
              <a:gd name="connsiteY363" fmla="*/ 307882 h 2227245"/>
              <a:gd name="connsiteX364" fmla="*/ 1266293 w 1517139"/>
              <a:gd name="connsiteY364" fmla="*/ 303962 h 2227245"/>
              <a:gd name="connsiteX365" fmla="*/ 1272152 w 1517139"/>
              <a:gd name="connsiteY365" fmla="*/ 305082 h 2227245"/>
              <a:gd name="connsiteX366" fmla="*/ 1276374 w 1517139"/>
              <a:gd name="connsiteY366" fmla="*/ 320203 h 2227245"/>
              <a:gd name="connsiteX367" fmla="*/ 1277279 w 1517139"/>
              <a:gd name="connsiteY367" fmla="*/ 328948 h 2227245"/>
              <a:gd name="connsiteX368" fmla="*/ 1277580 w 1517139"/>
              <a:gd name="connsiteY368" fmla="*/ 340277 h 2227245"/>
              <a:gd name="connsiteX369" fmla="*/ 1277494 w 1517139"/>
              <a:gd name="connsiteY369" fmla="*/ 354149 h 2227245"/>
              <a:gd name="connsiteX370" fmla="*/ 1276891 w 1517139"/>
              <a:gd name="connsiteY370" fmla="*/ 370475 h 2227245"/>
              <a:gd name="connsiteX371" fmla="*/ 1274823 w 1517139"/>
              <a:gd name="connsiteY371" fmla="*/ 386414 h 2227245"/>
              <a:gd name="connsiteX372" fmla="*/ 1268060 w 1517139"/>
              <a:gd name="connsiteY372" fmla="*/ 413898 h 2227245"/>
              <a:gd name="connsiteX373" fmla="*/ 1262632 w 1517139"/>
              <a:gd name="connsiteY373" fmla="*/ 428631 h 2227245"/>
              <a:gd name="connsiteX374" fmla="*/ 1256773 w 1517139"/>
              <a:gd name="connsiteY374" fmla="*/ 439186 h 2227245"/>
              <a:gd name="connsiteX375" fmla="*/ 1245530 w 1517139"/>
              <a:gd name="connsiteY375" fmla="*/ 462922 h 2227245"/>
              <a:gd name="connsiteX376" fmla="*/ 1241653 w 1517139"/>
              <a:gd name="connsiteY376" fmla="*/ 469211 h 2227245"/>
              <a:gd name="connsiteX377" fmla="*/ 1229289 w 1517139"/>
              <a:gd name="connsiteY377" fmla="*/ 496308 h 2227245"/>
              <a:gd name="connsiteX378" fmla="*/ 1226230 w 1517139"/>
              <a:gd name="connsiteY378" fmla="*/ 508671 h 2227245"/>
              <a:gd name="connsiteX379" fmla="*/ 1226058 w 1517139"/>
              <a:gd name="connsiteY379" fmla="*/ 517675 h 2227245"/>
              <a:gd name="connsiteX380" fmla="*/ 1228169 w 1517139"/>
              <a:gd name="connsiteY380" fmla="*/ 519398 h 2227245"/>
              <a:gd name="connsiteX381" fmla="*/ 1231787 w 1517139"/>
              <a:gd name="connsiteY381" fmla="*/ 510954 h 2227245"/>
              <a:gd name="connsiteX382" fmla="*/ 1233080 w 1517139"/>
              <a:gd name="connsiteY382" fmla="*/ 504880 h 2227245"/>
              <a:gd name="connsiteX383" fmla="*/ 1235406 w 1517139"/>
              <a:gd name="connsiteY383" fmla="*/ 498505 h 2227245"/>
              <a:gd name="connsiteX384" fmla="*/ 1253585 w 1517139"/>
              <a:gd name="connsiteY384" fmla="*/ 481575 h 2227245"/>
              <a:gd name="connsiteX385" fmla="*/ 1257505 w 1517139"/>
              <a:gd name="connsiteY385" fmla="*/ 476836 h 2227245"/>
              <a:gd name="connsiteX386" fmla="*/ 1269395 w 1517139"/>
              <a:gd name="connsiteY386" fmla="*/ 456331 h 2227245"/>
              <a:gd name="connsiteX387" fmla="*/ 1276977 w 1517139"/>
              <a:gd name="connsiteY387" fmla="*/ 448577 h 2227245"/>
              <a:gd name="connsiteX388" fmla="*/ 1283224 w 1517139"/>
              <a:gd name="connsiteY388" fmla="*/ 440392 h 2227245"/>
              <a:gd name="connsiteX389" fmla="*/ 1286540 w 1517139"/>
              <a:gd name="connsiteY389" fmla="*/ 434576 h 2227245"/>
              <a:gd name="connsiteX390" fmla="*/ 1304849 w 1517139"/>
              <a:gd name="connsiteY390" fmla="*/ 392661 h 2227245"/>
              <a:gd name="connsiteX391" fmla="*/ 1314369 w 1517139"/>
              <a:gd name="connsiteY391" fmla="*/ 379866 h 2227245"/>
              <a:gd name="connsiteX392" fmla="*/ 1324406 w 1517139"/>
              <a:gd name="connsiteY392" fmla="*/ 379866 h 2227245"/>
              <a:gd name="connsiteX393" fmla="*/ 1326173 w 1517139"/>
              <a:gd name="connsiteY393" fmla="*/ 401406 h 2227245"/>
              <a:gd name="connsiteX394" fmla="*/ 1338192 w 1517139"/>
              <a:gd name="connsiteY394" fmla="*/ 404723 h 2227245"/>
              <a:gd name="connsiteX395" fmla="*/ 1343404 w 1517139"/>
              <a:gd name="connsiteY395" fmla="*/ 403818 h 2227245"/>
              <a:gd name="connsiteX396" fmla="*/ 1351761 w 1517139"/>
              <a:gd name="connsiteY396" fmla="*/ 409031 h 2227245"/>
              <a:gd name="connsiteX397" fmla="*/ 1355423 w 1517139"/>
              <a:gd name="connsiteY397" fmla="*/ 413295 h 2227245"/>
              <a:gd name="connsiteX398" fmla="*/ 1361669 w 1517139"/>
              <a:gd name="connsiteY398" fmla="*/ 415449 h 2227245"/>
              <a:gd name="connsiteX399" fmla="*/ 1368088 w 1517139"/>
              <a:gd name="connsiteY399" fmla="*/ 420489 h 2227245"/>
              <a:gd name="connsiteX400" fmla="*/ 1373774 w 1517139"/>
              <a:gd name="connsiteY400" fmla="*/ 415062 h 2227245"/>
              <a:gd name="connsiteX401" fmla="*/ 1375454 w 1517139"/>
              <a:gd name="connsiteY401" fmla="*/ 411658 h 2227245"/>
              <a:gd name="connsiteX402" fmla="*/ 1380925 w 1517139"/>
              <a:gd name="connsiteY402" fmla="*/ 396107 h 2227245"/>
              <a:gd name="connsiteX403" fmla="*/ 1388335 w 1517139"/>
              <a:gd name="connsiteY403" fmla="*/ 382193 h 2227245"/>
              <a:gd name="connsiteX404" fmla="*/ 1395228 w 1517139"/>
              <a:gd name="connsiteY404" fmla="*/ 364617 h 2227245"/>
              <a:gd name="connsiteX405" fmla="*/ 1397467 w 1517139"/>
              <a:gd name="connsiteY405" fmla="*/ 360309 h 2227245"/>
              <a:gd name="connsiteX406" fmla="*/ 1401086 w 1517139"/>
              <a:gd name="connsiteY406" fmla="*/ 356389 h 2227245"/>
              <a:gd name="connsiteX407" fmla="*/ 1404834 w 1517139"/>
              <a:gd name="connsiteY407" fmla="*/ 354838 h 2227245"/>
              <a:gd name="connsiteX408" fmla="*/ 1415044 w 1517139"/>
              <a:gd name="connsiteY408" fmla="*/ 346481 h 2227245"/>
              <a:gd name="connsiteX409" fmla="*/ 1417671 w 1517139"/>
              <a:gd name="connsiteY409" fmla="*/ 345878 h 2227245"/>
              <a:gd name="connsiteX410" fmla="*/ 1423186 w 1517139"/>
              <a:gd name="connsiteY410" fmla="*/ 348505 h 2227245"/>
              <a:gd name="connsiteX411" fmla="*/ 1447568 w 1517139"/>
              <a:gd name="connsiteY411" fmla="*/ 349884 h 2227245"/>
              <a:gd name="connsiteX412" fmla="*/ 1460836 w 1517139"/>
              <a:gd name="connsiteY412" fmla="*/ 354192 h 2227245"/>
              <a:gd name="connsiteX413" fmla="*/ 1479317 w 1517139"/>
              <a:gd name="connsiteY413" fmla="*/ 366038 h 2227245"/>
              <a:gd name="connsiteX414" fmla="*/ 1492198 w 1517139"/>
              <a:gd name="connsiteY414" fmla="*/ 372500 h 2227245"/>
              <a:gd name="connsiteX415" fmla="*/ 1498185 w 1517139"/>
              <a:gd name="connsiteY415" fmla="*/ 378186 h 2227245"/>
              <a:gd name="connsiteX416" fmla="*/ 1506887 w 1517139"/>
              <a:gd name="connsiteY416" fmla="*/ 390334 h 2227245"/>
              <a:gd name="connsiteX417" fmla="*/ 1513866 w 1517139"/>
              <a:gd name="connsiteY417" fmla="*/ 402913 h 2227245"/>
              <a:gd name="connsiteX418" fmla="*/ 1517140 w 1517139"/>
              <a:gd name="connsiteY418" fmla="*/ 406575 h 2227245"/>
              <a:gd name="connsiteX419" fmla="*/ 1517010 w 1517139"/>
              <a:gd name="connsiteY419" fmla="*/ 410538 h 2227245"/>
              <a:gd name="connsiteX420" fmla="*/ 1514598 w 1517139"/>
              <a:gd name="connsiteY420" fmla="*/ 416009 h 2227245"/>
              <a:gd name="connsiteX421" fmla="*/ 1497237 w 1517139"/>
              <a:gd name="connsiteY421" fmla="*/ 434921 h 2227245"/>
              <a:gd name="connsiteX422" fmla="*/ 1491508 w 1517139"/>
              <a:gd name="connsiteY422" fmla="*/ 447414 h 2227245"/>
              <a:gd name="connsiteX423" fmla="*/ 1475095 w 1517139"/>
              <a:gd name="connsiteY423" fmla="*/ 470676 h 2227245"/>
              <a:gd name="connsiteX424" fmla="*/ 1467082 w 1517139"/>
              <a:gd name="connsiteY424" fmla="*/ 478602 h 2227245"/>
              <a:gd name="connsiteX425" fmla="*/ 1458337 w 1517139"/>
              <a:gd name="connsiteY425" fmla="*/ 481704 h 2227245"/>
              <a:gd name="connsiteX426" fmla="*/ 1448645 w 1517139"/>
              <a:gd name="connsiteY426" fmla="*/ 482436 h 2227245"/>
              <a:gd name="connsiteX427" fmla="*/ 1442355 w 1517139"/>
              <a:gd name="connsiteY427" fmla="*/ 485710 h 2227245"/>
              <a:gd name="connsiteX428" fmla="*/ 1441408 w 1517139"/>
              <a:gd name="connsiteY428" fmla="*/ 488855 h 2227245"/>
              <a:gd name="connsiteX429" fmla="*/ 1445888 w 1517139"/>
              <a:gd name="connsiteY429" fmla="*/ 498289 h 2227245"/>
              <a:gd name="connsiteX430" fmla="*/ 1447870 w 1517139"/>
              <a:gd name="connsiteY430" fmla="*/ 504967 h 2227245"/>
              <a:gd name="connsiteX431" fmla="*/ 1447568 w 1517139"/>
              <a:gd name="connsiteY431" fmla="*/ 510868 h 2227245"/>
              <a:gd name="connsiteX432" fmla="*/ 1442829 w 1517139"/>
              <a:gd name="connsiteY432" fmla="*/ 519570 h 2227245"/>
              <a:gd name="connsiteX433" fmla="*/ 1441063 w 1517139"/>
              <a:gd name="connsiteY433" fmla="*/ 521552 h 2227245"/>
              <a:gd name="connsiteX434" fmla="*/ 1423961 w 1517139"/>
              <a:gd name="connsiteY434" fmla="*/ 527970 h 2227245"/>
              <a:gd name="connsiteX435" fmla="*/ 1415345 w 1517139"/>
              <a:gd name="connsiteY435" fmla="*/ 538826 h 2227245"/>
              <a:gd name="connsiteX436" fmla="*/ 1404102 w 1517139"/>
              <a:gd name="connsiteY436" fmla="*/ 540119 h 2227245"/>
              <a:gd name="connsiteX437" fmla="*/ 1396175 w 1517139"/>
              <a:gd name="connsiteY437" fmla="*/ 538869 h 2227245"/>
              <a:gd name="connsiteX438" fmla="*/ 1385276 w 1517139"/>
              <a:gd name="connsiteY438" fmla="*/ 550457 h 2227245"/>
              <a:gd name="connsiteX439" fmla="*/ 1389541 w 1517139"/>
              <a:gd name="connsiteY439" fmla="*/ 559805 h 2227245"/>
              <a:gd name="connsiteX440" fmla="*/ 1393418 w 1517139"/>
              <a:gd name="connsiteY440" fmla="*/ 563855 h 2227245"/>
              <a:gd name="connsiteX441" fmla="*/ 1405609 w 1517139"/>
              <a:gd name="connsiteY441" fmla="*/ 572298 h 2227245"/>
              <a:gd name="connsiteX442" fmla="*/ 1405695 w 1517139"/>
              <a:gd name="connsiteY442" fmla="*/ 577123 h 2227245"/>
              <a:gd name="connsiteX443" fmla="*/ 1399880 w 1517139"/>
              <a:gd name="connsiteY443" fmla="*/ 586816 h 2227245"/>
              <a:gd name="connsiteX444" fmla="*/ 1391954 w 1517139"/>
              <a:gd name="connsiteY444" fmla="*/ 598188 h 2227245"/>
              <a:gd name="connsiteX445" fmla="*/ 1382562 w 1517139"/>
              <a:gd name="connsiteY445" fmla="*/ 606029 h 2227245"/>
              <a:gd name="connsiteX446" fmla="*/ 1379030 w 1517139"/>
              <a:gd name="connsiteY446" fmla="*/ 607192 h 2227245"/>
              <a:gd name="connsiteX447" fmla="*/ 1374593 w 1517139"/>
              <a:gd name="connsiteY447" fmla="*/ 605210 h 2227245"/>
              <a:gd name="connsiteX448" fmla="*/ 1370501 w 1517139"/>
              <a:gd name="connsiteY448" fmla="*/ 605641 h 2227245"/>
              <a:gd name="connsiteX449" fmla="*/ 1361454 w 1517139"/>
              <a:gd name="connsiteY449" fmla="*/ 609216 h 2227245"/>
              <a:gd name="connsiteX450" fmla="*/ 1352838 w 1517139"/>
              <a:gd name="connsiteY450" fmla="*/ 609777 h 2227245"/>
              <a:gd name="connsiteX451" fmla="*/ 1337459 w 1517139"/>
              <a:gd name="connsiteY451" fmla="*/ 604693 h 2227245"/>
              <a:gd name="connsiteX452" fmla="*/ 1329145 w 1517139"/>
              <a:gd name="connsiteY452" fmla="*/ 598792 h 2227245"/>
              <a:gd name="connsiteX453" fmla="*/ 1324751 w 1517139"/>
              <a:gd name="connsiteY453" fmla="*/ 596767 h 2227245"/>
              <a:gd name="connsiteX454" fmla="*/ 1319237 w 1517139"/>
              <a:gd name="connsiteY454" fmla="*/ 597327 h 2227245"/>
              <a:gd name="connsiteX455" fmla="*/ 1317083 w 1517139"/>
              <a:gd name="connsiteY455" fmla="*/ 599696 h 2227245"/>
              <a:gd name="connsiteX456" fmla="*/ 1308381 w 1517139"/>
              <a:gd name="connsiteY456" fmla="*/ 613740 h 2227245"/>
              <a:gd name="connsiteX457" fmla="*/ 1304117 w 1517139"/>
              <a:gd name="connsiteY457" fmla="*/ 623217 h 2227245"/>
              <a:gd name="connsiteX458" fmla="*/ 1301403 w 1517139"/>
              <a:gd name="connsiteY458" fmla="*/ 632867 h 2227245"/>
              <a:gd name="connsiteX459" fmla="*/ 1300239 w 1517139"/>
              <a:gd name="connsiteY459" fmla="*/ 643292 h 2227245"/>
              <a:gd name="connsiteX460" fmla="*/ 1300627 w 1517139"/>
              <a:gd name="connsiteY460" fmla="*/ 654492 h 2227245"/>
              <a:gd name="connsiteX461" fmla="*/ 1301704 w 1517139"/>
              <a:gd name="connsiteY461" fmla="*/ 662117 h 2227245"/>
              <a:gd name="connsiteX462" fmla="*/ 1303427 w 1517139"/>
              <a:gd name="connsiteY462" fmla="*/ 666253 h 2227245"/>
              <a:gd name="connsiteX463" fmla="*/ 1305495 w 1517139"/>
              <a:gd name="connsiteY463" fmla="*/ 668751 h 2227245"/>
              <a:gd name="connsiteX464" fmla="*/ 1309114 w 1517139"/>
              <a:gd name="connsiteY464" fmla="*/ 670043 h 2227245"/>
              <a:gd name="connsiteX465" fmla="*/ 1317040 w 1517139"/>
              <a:gd name="connsiteY465" fmla="*/ 668794 h 2227245"/>
              <a:gd name="connsiteX466" fmla="*/ 1320142 w 1517139"/>
              <a:gd name="connsiteY466" fmla="*/ 669483 h 2227245"/>
              <a:gd name="connsiteX467" fmla="*/ 1321089 w 1517139"/>
              <a:gd name="connsiteY467" fmla="*/ 671723 h 2227245"/>
              <a:gd name="connsiteX468" fmla="*/ 1322812 w 1517139"/>
              <a:gd name="connsiteY468" fmla="*/ 678788 h 2227245"/>
              <a:gd name="connsiteX469" fmla="*/ 1322511 w 1517139"/>
              <a:gd name="connsiteY469" fmla="*/ 685422 h 2227245"/>
              <a:gd name="connsiteX470" fmla="*/ 1321046 w 1517139"/>
              <a:gd name="connsiteY470" fmla="*/ 694684 h 2227245"/>
              <a:gd name="connsiteX471" fmla="*/ 1319926 w 1517139"/>
              <a:gd name="connsiteY471" fmla="*/ 705411 h 2227245"/>
              <a:gd name="connsiteX472" fmla="*/ 1319151 w 1517139"/>
              <a:gd name="connsiteY472" fmla="*/ 717602 h 2227245"/>
              <a:gd name="connsiteX473" fmla="*/ 1319582 w 1517139"/>
              <a:gd name="connsiteY473" fmla="*/ 724193 h 2227245"/>
              <a:gd name="connsiteX474" fmla="*/ 1322812 w 1517139"/>
              <a:gd name="connsiteY474" fmla="*/ 725658 h 2227245"/>
              <a:gd name="connsiteX475" fmla="*/ 1324277 w 1517139"/>
              <a:gd name="connsiteY475" fmla="*/ 725184 h 2227245"/>
              <a:gd name="connsiteX476" fmla="*/ 1326043 w 1517139"/>
              <a:gd name="connsiteY476" fmla="*/ 727338 h 2227245"/>
              <a:gd name="connsiteX477" fmla="*/ 1328025 w 1517139"/>
              <a:gd name="connsiteY477" fmla="*/ 732120 h 2227245"/>
              <a:gd name="connsiteX478" fmla="*/ 1329533 w 1517139"/>
              <a:gd name="connsiteY478" fmla="*/ 737160 h 2227245"/>
              <a:gd name="connsiteX479" fmla="*/ 1330524 w 1517139"/>
              <a:gd name="connsiteY479" fmla="*/ 742458 h 2227245"/>
              <a:gd name="connsiteX480" fmla="*/ 1330007 w 1517139"/>
              <a:gd name="connsiteY480" fmla="*/ 746809 h 2227245"/>
              <a:gd name="connsiteX481" fmla="*/ 1327939 w 1517139"/>
              <a:gd name="connsiteY481" fmla="*/ 750213 h 2227245"/>
              <a:gd name="connsiteX482" fmla="*/ 1323329 w 1517139"/>
              <a:gd name="connsiteY482" fmla="*/ 754047 h 2227245"/>
              <a:gd name="connsiteX483" fmla="*/ 1311957 w 1517139"/>
              <a:gd name="connsiteY483" fmla="*/ 761628 h 2227245"/>
              <a:gd name="connsiteX484" fmla="*/ 1310793 w 1517139"/>
              <a:gd name="connsiteY484" fmla="*/ 763912 h 2227245"/>
              <a:gd name="connsiteX485" fmla="*/ 1309932 w 1517139"/>
              <a:gd name="connsiteY485" fmla="*/ 768478 h 2227245"/>
              <a:gd name="connsiteX486" fmla="*/ 1309286 w 1517139"/>
              <a:gd name="connsiteY486" fmla="*/ 775327 h 2227245"/>
              <a:gd name="connsiteX487" fmla="*/ 1307907 w 1517139"/>
              <a:gd name="connsiteY487" fmla="*/ 781531 h 2227245"/>
              <a:gd name="connsiteX488" fmla="*/ 1305797 w 1517139"/>
              <a:gd name="connsiteY488" fmla="*/ 787088 h 2227245"/>
              <a:gd name="connsiteX489" fmla="*/ 1303901 w 1517139"/>
              <a:gd name="connsiteY489" fmla="*/ 790405 h 2227245"/>
              <a:gd name="connsiteX490" fmla="*/ 1300196 w 1517139"/>
              <a:gd name="connsiteY490" fmla="*/ 791870 h 2227245"/>
              <a:gd name="connsiteX491" fmla="*/ 1295371 w 1517139"/>
              <a:gd name="connsiteY491" fmla="*/ 792085 h 2227245"/>
              <a:gd name="connsiteX492" fmla="*/ 1289944 w 1517139"/>
              <a:gd name="connsiteY492" fmla="*/ 795273 h 2227245"/>
              <a:gd name="connsiteX493" fmla="*/ 1277106 w 1517139"/>
              <a:gd name="connsiteY493" fmla="*/ 813624 h 2227245"/>
              <a:gd name="connsiteX494" fmla="*/ 1276934 w 1517139"/>
              <a:gd name="connsiteY494" fmla="*/ 815649 h 2227245"/>
              <a:gd name="connsiteX495" fmla="*/ 1281715 w 1517139"/>
              <a:gd name="connsiteY495" fmla="*/ 821507 h 2227245"/>
              <a:gd name="connsiteX496" fmla="*/ 1281500 w 1517139"/>
              <a:gd name="connsiteY496" fmla="*/ 826591 h 2227245"/>
              <a:gd name="connsiteX497" fmla="*/ 1275599 w 1517139"/>
              <a:gd name="connsiteY497" fmla="*/ 848259 h 2227245"/>
              <a:gd name="connsiteX498" fmla="*/ 1273962 w 1517139"/>
              <a:gd name="connsiteY498" fmla="*/ 858857 h 2227245"/>
              <a:gd name="connsiteX499" fmla="*/ 1272669 w 1517139"/>
              <a:gd name="connsiteY499" fmla="*/ 873288 h 2227245"/>
              <a:gd name="connsiteX500" fmla="*/ 1270601 w 1517139"/>
              <a:gd name="connsiteY500" fmla="*/ 885350 h 2227245"/>
              <a:gd name="connsiteX501" fmla="*/ 1267672 w 1517139"/>
              <a:gd name="connsiteY501" fmla="*/ 895086 h 2227245"/>
              <a:gd name="connsiteX502" fmla="*/ 1264786 w 1517139"/>
              <a:gd name="connsiteY502" fmla="*/ 906243 h 2227245"/>
              <a:gd name="connsiteX503" fmla="*/ 1261942 w 1517139"/>
              <a:gd name="connsiteY503" fmla="*/ 918779 h 2227245"/>
              <a:gd name="connsiteX504" fmla="*/ 1262416 w 1517139"/>
              <a:gd name="connsiteY504" fmla="*/ 928342 h 2227245"/>
              <a:gd name="connsiteX505" fmla="*/ 1266121 w 1517139"/>
              <a:gd name="connsiteY505" fmla="*/ 934976 h 2227245"/>
              <a:gd name="connsiteX506" fmla="*/ 1271075 w 1517139"/>
              <a:gd name="connsiteY506" fmla="*/ 929635 h 2227245"/>
              <a:gd name="connsiteX507" fmla="*/ 1277192 w 1517139"/>
              <a:gd name="connsiteY507" fmla="*/ 912188 h 2227245"/>
              <a:gd name="connsiteX508" fmla="*/ 1283869 w 1517139"/>
              <a:gd name="connsiteY508" fmla="*/ 904563 h 2227245"/>
              <a:gd name="connsiteX509" fmla="*/ 1291020 w 1517139"/>
              <a:gd name="connsiteY509" fmla="*/ 906932 h 2227245"/>
              <a:gd name="connsiteX510" fmla="*/ 1297310 w 1517139"/>
              <a:gd name="connsiteY510" fmla="*/ 910422 h 2227245"/>
              <a:gd name="connsiteX511" fmla="*/ 1305280 w 1517139"/>
              <a:gd name="connsiteY511" fmla="*/ 917271 h 2227245"/>
              <a:gd name="connsiteX512" fmla="*/ 1312000 w 1517139"/>
              <a:gd name="connsiteY512" fmla="*/ 921536 h 2227245"/>
              <a:gd name="connsiteX513" fmla="*/ 1317772 w 1517139"/>
              <a:gd name="connsiteY513" fmla="*/ 927136 h 2227245"/>
              <a:gd name="connsiteX514" fmla="*/ 1320185 w 1517139"/>
              <a:gd name="connsiteY514" fmla="*/ 931832 h 2227245"/>
              <a:gd name="connsiteX515" fmla="*/ 1322597 w 1517139"/>
              <a:gd name="connsiteY515" fmla="*/ 938423 h 2227245"/>
              <a:gd name="connsiteX516" fmla="*/ 1322597 w 1517139"/>
              <a:gd name="connsiteY516" fmla="*/ 942558 h 2227245"/>
              <a:gd name="connsiteX517" fmla="*/ 1318375 w 1517139"/>
              <a:gd name="connsiteY517" fmla="*/ 944798 h 2227245"/>
              <a:gd name="connsiteX518" fmla="*/ 1316997 w 1517139"/>
              <a:gd name="connsiteY518" fmla="*/ 944066 h 2227245"/>
              <a:gd name="connsiteX519" fmla="*/ 1306357 w 1517139"/>
              <a:gd name="connsiteY519" fmla="*/ 933167 h 2227245"/>
              <a:gd name="connsiteX520" fmla="*/ 1301187 w 1517139"/>
              <a:gd name="connsiteY520" fmla="*/ 930453 h 2227245"/>
              <a:gd name="connsiteX521" fmla="*/ 1294338 w 1517139"/>
              <a:gd name="connsiteY521" fmla="*/ 933727 h 2227245"/>
              <a:gd name="connsiteX522" fmla="*/ 1288350 w 1517139"/>
              <a:gd name="connsiteY522" fmla="*/ 938638 h 2227245"/>
              <a:gd name="connsiteX523" fmla="*/ 1293734 w 1517139"/>
              <a:gd name="connsiteY523" fmla="*/ 958282 h 2227245"/>
              <a:gd name="connsiteX524" fmla="*/ 1299464 w 1517139"/>
              <a:gd name="connsiteY524" fmla="*/ 967242 h 2227245"/>
              <a:gd name="connsiteX525" fmla="*/ 1309932 w 1517139"/>
              <a:gd name="connsiteY525" fmla="*/ 971292 h 2227245"/>
              <a:gd name="connsiteX526" fmla="*/ 1315360 w 1517139"/>
              <a:gd name="connsiteY526" fmla="*/ 975556 h 2227245"/>
              <a:gd name="connsiteX527" fmla="*/ 1319366 w 1517139"/>
              <a:gd name="connsiteY527" fmla="*/ 980984 h 2227245"/>
              <a:gd name="connsiteX528" fmla="*/ 1322511 w 1517139"/>
              <a:gd name="connsiteY528" fmla="*/ 983612 h 2227245"/>
              <a:gd name="connsiteX529" fmla="*/ 1326690 w 1517139"/>
              <a:gd name="connsiteY529" fmla="*/ 982449 h 2227245"/>
              <a:gd name="connsiteX530" fmla="*/ 1332290 w 1517139"/>
              <a:gd name="connsiteY530" fmla="*/ 977107 h 2227245"/>
              <a:gd name="connsiteX531" fmla="*/ 1340173 w 1517139"/>
              <a:gd name="connsiteY531" fmla="*/ 976806 h 2227245"/>
              <a:gd name="connsiteX532" fmla="*/ 1343705 w 1517139"/>
              <a:gd name="connsiteY532" fmla="*/ 979476 h 2227245"/>
              <a:gd name="connsiteX533" fmla="*/ 1346290 w 1517139"/>
              <a:gd name="connsiteY533" fmla="*/ 984431 h 2227245"/>
              <a:gd name="connsiteX534" fmla="*/ 1347410 w 1517139"/>
              <a:gd name="connsiteY534" fmla="*/ 993606 h 2227245"/>
              <a:gd name="connsiteX535" fmla="*/ 1347152 w 1517139"/>
              <a:gd name="connsiteY535" fmla="*/ 1006961 h 2227245"/>
              <a:gd name="connsiteX536" fmla="*/ 1346290 w 1517139"/>
              <a:gd name="connsiteY536" fmla="*/ 1016912 h 2227245"/>
              <a:gd name="connsiteX537" fmla="*/ 1344826 w 1517139"/>
              <a:gd name="connsiteY537" fmla="*/ 1023589 h 2227245"/>
              <a:gd name="connsiteX538" fmla="*/ 1341982 w 1517139"/>
              <a:gd name="connsiteY538" fmla="*/ 1032463 h 2227245"/>
              <a:gd name="connsiteX539" fmla="*/ 1339613 w 1517139"/>
              <a:gd name="connsiteY539" fmla="*/ 1034057 h 2227245"/>
              <a:gd name="connsiteX540" fmla="*/ 1336296 w 1517139"/>
              <a:gd name="connsiteY540" fmla="*/ 1033583 h 2227245"/>
              <a:gd name="connsiteX541" fmla="*/ 1333195 w 1517139"/>
              <a:gd name="connsiteY541" fmla="*/ 1031774 h 2227245"/>
              <a:gd name="connsiteX542" fmla="*/ 1330351 w 1517139"/>
              <a:gd name="connsiteY542" fmla="*/ 1028629 h 2227245"/>
              <a:gd name="connsiteX543" fmla="*/ 1326000 w 1517139"/>
              <a:gd name="connsiteY543" fmla="*/ 1026174 h 2227245"/>
              <a:gd name="connsiteX544" fmla="*/ 1317298 w 1517139"/>
              <a:gd name="connsiteY544" fmla="*/ 1023503 h 2227245"/>
              <a:gd name="connsiteX545" fmla="*/ 1308467 w 1517139"/>
              <a:gd name="connsiteY545" fmla="*/ 1017687 h 2227245"/>
              <a:gd name="connsiteX546" fmla="*/ 1303556 w 1517139"/>
              <a:gd name="connsiteY546" fmla="*/ 1016266 h 2227245"/>
              <a:gd name="connsiteX547" fmla="*/ 1293088 w 1517139"/>
              <a:gd name="connsiteY547" fmla="*/ 1016998 h 2227245"/>
              <a:gd name="connsiteX548" fmla="*/ 1281845 w 1517139"/>
              <a:gd name="connsiteY548" fmla="*/ 1020660 h 2227245"/>
              <a:gd name="connsiteX549" fmla="*/ 1281414 w 1517139"/>
              <a:gd name="connsiteY549" fmla="*/ 1025484 h 2227245"/>
              <a:gd name="connsiteX550" fmla="*/ 1265216 w 1517139"/>
              <a:gd name="connsiteY550" fmla="*/ 1042199 h 2227245"/>
              <a:gd name="connsiteX551" fmla="*/ 1261899 w 1517139"/>
              <a:gd name="connsiteY551" fmla="*/ 1041983 h 2227245"/>
              <a:gd name="connsiteX552" fmla="*/ 1257420 w 1517139"/>
              <a:gd name="connsiteY552" fmla="*/ 1036254 h 2227245"/>
              <a:gd name="connsiteX553" fmla="*/ 1251130 w 1517139"/>
              <a:gd name="connsiteY553" fmla="*/ 1030740 h 2227245"/>
              <a:gd name="connsiteX554" fmla="*/ 1247468 w 1517139"/>
              <a:gd name="connsiteY554" fmla="*/ 1030740 h 2227245"/>
              <a:gd name="connsiteX555" fmla="*/ 1241997 w 1517139"/>
              <a:gd name="connsiteY555" fmla="*/ 1037719 h 2227245"/>
              <a:gd name="connsiteX556" fmla="*/ 1240662 w 1517139"/>
              <a:gd name="connsiteY556" fmla="*/ 1040390 h 2227245"/>
              <a:gd name="connsiteX557" fmla="*/ 1240748 w 1517139"/>
              <a:gd name="connsiteY557" fmla="*/ 1042931 h 2227245"/>
              <a:gd name="connsiteX558" fmla="*/ 1244754 w 1517139"/>
              <a:gd name="connsiteY558" fmla="*/ 1048876 h 2227245"/>
              <a:gd name="connsiteX559" fmla="*/ 1246434 w 1517139"/>
              <a:gd name="connsiteY559" fmla="*/ 1050255 h 2227245"/>
              <a:gd name="connsiteX560" fmla="*/ 1248502 w 1517139"/>
              <a:gd name="connsiteY560" fmla="*/ 1051418 h 2227245"/>
              <a:gd name="connsiteX561" fmla="*/ 1255696 w 1517139"/>
              <a:gd name="connsiteY561" fmla="*/ 1052839 h 2227245"/>
              <a:gd name="connsiteX562" fmla="*/ 1258841 w 1517139"/>
              <a:gd name="connsiteY562" fmla="*/ 1054390 h 2227245"/>
              <a:gd name="connsiteX563" fmla="*/ 1261770 w 1517139"/>
              <a:gd name="connsiteY563" fmla="*/ 1072655 h 2227245"/>
              <a:gd name="connsiteX564" fmla="*/ 1266423 w 1517139"/>
              <a:gd name="connsiteY564" fmla="*/ 1083856 h 2227245"/>
              <a:gd name="connsiteX565" fmla="*/ 1268447 w 1517139"/>
              <a:gd name="connsiteY565" fmla="*/ 1086139 h 2227245"/>
              <a:gd name="connsiteX566" fmla="*/ 1270214 w 1517139"/>
              <a:gd name="connsiteY566" fmla="*/ 1086958 h 2227245"/>
              <a:gd name="connsiteX567" fmla="*/ 1275943 w 1517139"/>
              <a:gd name="connsiteY567" fmla="*/ 1086570 h 2227245"/>
              <a:gd name="connsiteX568" fmla="*/ 1283267 w 1517139"/>
              <a:gd name="connsiteY568" fmla="*/ 1082822 h 2227245"/>
              <a:gd name="connsiteX569" fmla="*/ 1285851 w 1517139"/>
              <a:gd name="connsiteY569" fmla="*/ 1085837 h 2227245"/>
              <a:gd name="connsiteX570" fmla="*/ 1291279 w 1517139"/>
              <a:gd name="connsiteY570" fmla="*/ 1089499 h 2227245"/>
              <a:gd name="connsiteX571" fmla="*/ 1294467 w 1517139"/>
              <a:gd name="connsiteY571" fmla="*/ 1090404 h 2227245"/>
              <a:gd name="connsiteX572" fmla="*/ 1298301 w 1517139"/>
              <a:gd name="connsiteY572" fmla="*/ 1090231 h 2227245"/>
              <a:gd name="connsiteX573" fmla="*/ 1302652 w 1517139"/>
              <a:gd name="connsiteY573" fmla="*/ 1091610 h 2227245"/>
              <a:gd name="connsiteX574" fmla="*/ 1308596 w 1517139"/>
              <a:gd name="connsiteY574" fmla="*/ 1101777 h 2227245"/>
              <a:gd name="connsiteX575" fmla="*/ 1306270 w 1517139"/>
              <a:gd name="connsiteY575" fmla="*/ 1114485 h 2227245"/>
              <a:gd name="connsiteX576" fmla="*/ 1310018 w 1517139"/>
              <a:gd name="connsiteY576" fmla="*/ 1124608 h 2227245"/>
              <a:gd name="connsiteX577" fmla="*/ 1315963 w 1517139"/>
              <a:gd name="connsiteY577" fmla="*/ 1134947 h 2227245"/>
              <a:gd name="connsiteX578" fmla="*/ 1317385 w 1517139"/>
              <a:gd name="connsiteY578" fmla="*/ 1138738 h 2227245"/>
              <a:gd name="connsiteX579" fmla="*/ 1317945 w 1517139"/>
              <a:gd name="connsiteY579" fmla="*/ 1145544 h 2227245"/>
              <a:gd name="connsiteX580" fmla="*/ 1318074 w 1517139"/>
              <a:gd name="connsiteY580" fmla="*/ 1150024 h 2227245"/>
              <a:gd name="connsiteX581" fmla="*/ 1318548 w 1517139"/>
              <a:gd name="connsiteY581" fmla="*/ 1154117 h 2227245"/>
              <a:gd name="connsiteX582" fmla="*/ 1319280 w 1517139"/>
              <a:gd name="connsiteY582" fmla="*/ 1157779 h 2227245"/>
              <a:gd name="connsiteX583" fmla="*/ 1320055 w 1517139"/>
              <a:gd name="connsiteY583" fmla="*/ 1164930 h 2227245"/>
              <a:gd name="connsiteX584" fmla="*/ 1320917 w 1517139"/>
              <a:gd name="connsiteY584" fmla="*/ 1175570 h 2227245"/>
              <a:gd name="connsiteX585" fmla="*/ 1320702 w 1517139"/>
              <a:gd name="connsiteY585" fmla="*/ 1184186 h 2227245"/>
              <a:gd name="connsiteX586" fmla="*/ 1319452 w 1517139"/>
              <a:gd name="connsiteY586" fmla="*/ 1190820 h 2227245"/>
              <a:gd name="connsiteX587" fmla="*/ 1316997 w 1517139"/>
              <a:gd name="connsiteY587" fmla="*/ 1195602 h 2227245"/>
              <a:gd name="connsiteX588" fmla="*/ 1313292 w 1517139"/>
              <a:gd name="connsiteY588" fmla="*/ 1198574 h 2227245"/>
              <a:gd name="connsiteX589" fmla="*/ 1310276 w 1517139"/>
              <a:gd name="connsiteY589" fmla="*/ 1197798 h 2227245"/>
              <a:gd name="connsiteX590" fmla="*/ 1307951 w 1517139"/>
              <a:gd name="connsiteY590" fmla="*/ 1193232 h 2227245"/>
              <a:gd name="connsiteX591" fmla="*/ 1304633 w 1517139"/>
              <a:gd name="connsiteY591" fmla="*/ 1188364 h 2227245"/>
              <a:gd name="connsiteX592" fmla="*/ 1300412 w 1517139"/>
              <a:gd name="connsiteY592" fmla="*/ 1183195 h 2227245"/>
              <a:gd name="connsiteX593" fmla="*/ 1293347 w 1517139"/>
              <a:gd name="connsiteY593" fmla="*/ 1182592 h 2227245"/>
              <a:gd name="connsiteX594" fmla="*/ 1282922 w 1517139"/>
              <a:gd name="connsiteY594" fmla="*/ 1197842 h 2227245"/>
              <a:gd name="connsiteX595" fmla="*/ 1278269 w 1517139"/>
              <a:gd name="connsiteY595" fmla="*/ 1198617 h 2227245"/>
              <a:gd name="connsiteX596" fmla="*/ 1274478 w 1517139"/>
              <a:gd name="connsiteY596" fmla="*/ 1200125 h 2227245"/>
              <a:gd name="connsiteX597" fmla="*/ 1270472 w 1517139"/>
              <a:gd name="connsiteY597" fmla="*/ 1206716 h 2227245"/>
              <a:gd name="connsiteX598" fmla="*/ 1264527 w 1517139"/>
              <a:gd name="connsiteY598" fmla="*/ 1210679 h 2227245"/>
              <a:gd name="connsiteX599" fmla="*/ 1259315 w 1517139"/>
              <a:gd name="connsiteY599" fmla="*/ 1209128 h 2227245"/>
              <a:gd name="connsiteX600" fmla="*/ 1250139 w 1517139"/>
              <a:gd name="connsiteY600" fmla="*/ 1201460 h 2227245"/>
              <a:gd name="connsiteX601" fmla="*/ 1253499 w 1517139"/>
              <a:gd name="connsiteY601" fmla="*/ 1206587 h 2227245"/>
              <a:gd name="connsiteX602" fmla="*/ 1258281 w 1517139"/>
              <a:gd name="connsiteY602" fmla="*/ 1212575 h 2227245"/>
              <a:gd name="connsiteX603" fmla="*/ 1261253 w 1517139"/>
              <a:gd name="connsiteY603" fmla="*/ 1215676 h 2227245"/>
              <a:gd name="connsiteX604" fmla="*/ 1263450 w 1517139"/>
              <a:gd name="connsiteY604" fmla="*/ 1216365 h 2227245"/>
              <a:gd name="connsiteX605" fmla="*/ 1265863 w 1517139"/>
              <a:gd name="connsiteY605" fmla="*/ 1215633 h 2227245"/>
              <a:gd name="connsiteX606" fmla="*/ 1269352 w 1517139"/>
              <a:gd name="connsiteY606" fmla="*/ 1213178 h 2227245"/>
              <a:gd name="connsiteX607" fmla="*/ 1277149 w 1517139"/>
              <a:gd name="connsiteY607" fmla="*/ 1206371 h 2227245"/>
              <a:gd name="connsiteX608" fmla="*/ 1279217 w 1517139"/>
              <a:gd name="connsiteY608" fmla="*/ 1205337 h 2227245"/>
              <a:gd name="connsiteX609" fmla="*/ 1280983 w 1517139"/>
              <a:gd name="connsiteY609" fmla="*/ 1205811 h 2227245"/>
              <a:gd name="connsiteX610" fmla="*/ 1282405 w 1517139"/>
              <a:gd name="connsiteY610" fmla="*/ 1207836 h 2227245"/>
              <a:gd name="connsiteX611" fmla="*/ 1284085 w 1517139"/>
              <a:gd name="connsiteY611" fmla="*/ 1213651 h 2227245"/>
              <a:gd name="connsiteX612" fmla="*/ 1285938 w 1517139"/>
              <a:gd name="connsiteY612" fmla="*/ 1223215 h 2227245"/>
              <a:gd name="connsiteX613" fmla="*/ 1285679 w 1517139"/>
              <a:gd name="connsiteY613" fmla="*/ 1231314 h 2227245"/>
              <a:gd name="connsiteX614" fmla="*/ 1283352 w 1517139"/>
              <a:gd name="connsiteY614" fmla="*/ 1237948 h 2227245"/>
              <a:gd name="connsiteX615" fmla="*/ 1281328 w 1517139"/>
              <a:gd name="connsiteY615" fmla="*/ 1242212 h 2227245"/>
              <a:gd name="connsiteX616" fmla="*/ 1279648 w 1517139"/>
              <a:gd name="connsiteY616" fmla="*/ 1244065 h 2227245"/>
              <a:gd name="connsiteX617" fmla="*/ 1279648 w 1517139"/>
              <a:gd name="connsiteY617" fmla="*/ 1245530 h 2227245"/>
              <a:gd name="connsiteX618" fmla="*/ 1284042 w 1517139"/>
              <a:gd name="connsiteY618" fmla="*/ 1247210 h 2227245"/>
              <a:gd name="connsiteX619" fmla="*/ 1290202 w 1517139"/>
              <a:gd name="connsiteY619" fmla="*/ 1238594 h 2227245"/>
              <a:gd name="connsiteX620" fmla="*/ 1292184 w 1517139"/>
              <a:gd name="connsiteY620" fmla="*/ 1227781 h 2227245"/>
              <a:gd name="connsiteX621" fmla="*/ 1295027 w 1517139"/>
              <a:gd name="connsiteY621" fmla="*/ 1215245 h 2227245"/>
              <a:gd name="connsiteX622" fmla="*/ 1300024 w 1517139"/>
              <a:gd name="connsiteY622" fmla="*/ 1211024 h 2227245"/>
              <a:gd name="connsiteX623" fmla="*/ 1305710 w 1517139"/>
              <a:gd name="connsiteY623" fmla="*/ 1215245 h 2227245"/>
              <a:gd name="connsiteX624" fmla="*/ 1310276 w 1517139"/>
              <a:gd name="connsiteY624" fmla="*/ 1226963 h 2227245"/>
              <a:gd name="connsiteX625" fmla="*/ 1316781 w 1517139"/>
              <a:gd name="connsiteY625" fmla="*/ 1248287 h 2227245"/>
              <a:gd name="connsiteX626" fmla="*/ 1319495 w 1517139"/>
              <a:gd name="connsiteY626" fmla="*/ 1250484 h 2227245"/>
              <a:gd name="connsiteX627" fmla="*/ 1322942 w 1517139"/>
              <a:gd name="connsiteY627" fmla="*/ 1255567 h 2227245"/>
              <a:gd name="connsiteX628" fmla="*/ 1324493 w 1517139"/>
              <a:gd name="connsiteY628" fmla="*/ 1261770 h 2227245"/>
              <a:gd name="connsiteX629" fmla="*/ 1324062 w 1517139"/>
              <a:gd name="connsiteY629" fmla="*/ 1269094 h 2227245"/>
              <a:gd name="connsiteX630" fmla="*/ 1323329 w 1517139"/>
              <a:gd name="connsiteY630" fmla="*/ 1274392 h 2227245"/>
              <a:gd name="connsiteX631" fmla="*/ 1322252 w 1517139"/>
              <a:gd name="connsiteY631" fmla="*/ 1277666 h 2227245"/>
              <a:gd name="connsiteX632" fmla="*/ 1320917 w 1517139"/>
              <a:gd name="connsiteY632" fmla="*/ 1279734 h 2227245"/>
              <a:gd name="connsiteX633" fmla="*/ 1318505 w 1517139"/>
              <a:gd name="connsiteY633" fmla="*/ 1281069 h 2227245"/>
              <a:gd name="connsiteX634" fmla="*/ 1314067 w 1517139"/>
              <a:gd name="connsiteY634" fmla="*/ 1282146 h 2227245"/>
              <a:gd name="connsiteX635" fmla="*/ 1304160 w 1517139"/>
              <a:gd name="connsiteY635" fmla="*/ 1279949 h 2227245"/>
              <a:gd name="connsiteX636" fmla="*/ 1298990 w 1517139"/>
              <a:gd name="connsiteY636" fmla="*/ 1279949 h 2227245"/>
              <a:gd name="connsiteX637" fmla="*/ 1299636 w 1517139"/>
              <a:gd name="connsiteY637" fmla="*/ 1287014 h 2227245"/>
              <a:gd name="connsiteX638" fmla="*/ 1289168 w 1517139"/>
              <a:gd name="connsiteY638" fmla="*/ 1293088 h 2227245"/>
              <a:gd name="connsiteX639" fmla="*/ 1277408 w 1517139"/>
              <a:gd name="connsiteY639" fmla="*/ 1295458 h 2227245"/>
              <a:gd name="connsiteX640" fmla="*/ 1266250 w 1517139"/>
              <a:gd name="connsiteY640" fmla="*/ 1290719 h 2227245"/>
              <a:gd name="connsiteX641" fmla="*/ 1256988 w 1517139"/>
              <a:gd name="connsiteY641" fmla="*/ 1283395 h 2227245"/>
              <a:gd name="connsiteX642" fmla="*/ 1260004 w 1517139"/>
              <a:gd name="connsiteY642" fmla="*/ 1273100 h 2227245"/>
              <a:gd name="connsiteX643" fmla="*/ 1261727 w 1517139"/>
              <a:gd name="connsiteY643" fmla="*/ 1261555 h 2227245"/>
              <a:gd name="connsiteX644" fmla="*/ 1257247 w 1517139"/>
              <a:gd name="connsiteY644" fmla="*/ 1253844 h 2227245"/>
              <a:gd name="connsiteX645" fmla="*/ 1256256 w 1517139"/>
              <a:gd name="connsiteY645" fmla="*/ 1253671 h 2227245"/>
              <a:gd name="connsiteX646" fmla="*/ 1257807 w 1517139"/>
              <a:gd name="connsiteY646" fmla="*/ 1265518 h 2227245"/>
              <a:gd name="connsiteX647" fmla="*/ 1256515 w 1517139"/>
              <a:gd name="connsiteY647" fmla="*/ 1270041 h 2227245"/>
              <a:gd name="connsiteX648" fmla="*/ 1251475 w 1517139"/>
              <a:gd name="connsiteY648" fmla="*/ 1275512 h 2227245"/>
              <a:gd name="connsiteX649" fmla="*/ 1247899 w 1517139"/>
              <a:gd name="connsiteY649" fmla="*/ 1278054 h 2227245"/>
              <a:gd name="connsiteX650" fmla="*/ 1247598 w 1517139"/>
              <a:gd name="connsiteY650" fmla="*/ 1279518 h 2227245"/>
              <a:gd name="connsiteX651" fmla="*/ 1249363 w 1517139"/>
              <a:gd name="connsiteY651" fmla="*/ 1280811 h 2227245"/>
              <a:gd name="connsiteX652" fmla="*/ 1250483 w 1517139"/>
              <a:gd name="connsiteY652" fmla="*/ 1283266 h 2227245"/>
              <a:gd name="connsiteX653" fmla="*/ 1251000 w 1517139"/>
              <a:gd name="connsiteY653" fmla="*/ 1286885 h 2227245"/>
              <a:gd name="connsiteX654" fmla="*/ 1250398 w 1517139"/>
              <a:gd name="connsiteY654" fmla="*/ 1290547 h 2227245"/>
              <a:gd name="connsiteX655" fmla="*/ 1248674 w 1517139"/>
              <a:gd name="connsiteY655" fmla="*/ 1294208 h 2227245"/>
              <a:gd name="connsiteX656" fmla="*/ 1247727 w 1517139"/>
              <a:gd name="connsiteY656" fmla="*/ 1297267 h 2227245"/>
              <a:gd name="connsiteX657" fmla="*/ 1247598 w 1517139"/>
              <a:gd name="connsiteY657" fmla="*/ 1299765 h 2227245"/>
              <a:gd name="connsiteX658" fmla="*/ 1249191 w 1517139"/>
              <a:gd name="connsiteY658" fmla="*/ 1302781 h 2227245"/>
              <a:gd name="connsiteX659" fmla="*/ 1252552 w 1517139"/>
              <a:gd name="connsiteY659" fmla="*/ 1306313 h 2227245"/>
              <a:gd name="connsiteX660" fmla="*/ 1256170 w 1517139"/>
              <a:gd name="connsiteY660" fmla="*/ 1308036 h 2227245"/>
              <a:gd name="connsiteX661" fmla="*/ 1273186 w 1517139"/>
              <a:gd name="connsiteY661" fmla="*/ 1308812 h 2227245"/>
              <a:gd name="connsiteX662" fmla="*/ 1280036 w 1517139"/>
              <a:gd name="connsiteY662" fmla="*/ 1310707 h 2227245"/>
              <a:gd name="connsiteX663" fmla="*/ 1296190 w 1517139"/>
              <a:gd name="connsiteY663" fmla="*/ 1318978 h 2227245"/>
              <a:gd name="connsiteX664" fmla="*/ 1296922 w 1517139"/>
              <a:gd name="connsiteY664" fmla="*/ 1321520 h 2227245"/>
              <a:gd name="connsiteX665" fmla="*/ 1294165 w 1517139"/>
              <a:gd name="connsiteY665" fmla="*/ 1336210 h 2227245"/>
              <a:gd name="connsiteX666" fmla="*/ 1292701 w 1517139"/>
              <a:gd name="connsiteY666" fmla="*/ 1350210 h 2227245"/>
              <a:gd name="connsiteX667" fmla="*/ 1289556 w 1517139"/>
              <a:gd name="connsiteY667" fmla="*/ 1352752 h 2227245"/>
              <a:gd name="connsiteX668" fmla="*/ 1272497 w 1517139"/>
              <a:gd name="connsiteY668" fmla="*/ 1353355 h 2227245"/>
              <a:gd name="connsiteX669" fmla="*/ 1267026 w 1517139"/>
              <a:gd name="connsiteY669" fmla="*/ 1355509 h 2227245"/>
              <a:gd name="connsiteX670" fmla="*/ 1258970 w 1517139"/>
              <a:gd name="connsiteY670" fmla="*/ 1361885 h 2227245"/>
              <a:gd name="connsiteX671" fmla="*/ 1251259 w 1517139"/>
              <a:gd name="connsiteY671" fmla="*/ 1369466 h 2227245"/>
              <a:gd name="connsiteX672" fmla="*/ 1247253 w 1517139"/>
              <a:gd name="connsiteY672" fmla="*/ 1369466 h 2227245"/>
              <a:gd name="connsiteX673" fmla="*/ 1231400 w 1517139"/>
              <a:gd name="connsiteY673" fmla="*/ 1362876 h 2227245"/>
              <a:gd name="connsiteX674" fmla="*/ 1225326 w 1517139"/>
              <a:gd name="connsiteY674" fmla="*/ 1358438 h 2227245"/>
              <a:gd name="connsiteX675" fmla="*/ 1212316 w 1517139"/>
              <a:gd name="connsiteY675" fmla="*/ 1345816 h 2227245"/>
              <a:gd name="connsiteX676" fmla="*/ 1202494 w 1517139"/>
              <a:gd name="connsiteY676" fmla="*/ 1326388 h 2227245"/>
              <a:gd name="connsiteX677" fmla="*/ 1198014 w 1517139"/>
              <a:gd name="connsiteY677" fmla="*/ 1334487 h 2227245"/>
              <a:gd name="connsiteX678" fmla="*/ 1195257 w 1517139"/>
              <a:gd name="connsiteY678" fmla="*/ 1338364 h 2227245"/>
              <a:gd name="connsiteX679" fmla="*/ 1192414 w 1517139"/>
              <a:gd name="connsiteY679" fmla="*/ 1340345 h 2227245"/>
              <a:gd name="connsiteX680" fmla="*/ 1189657 w 1517139"/>
              <a:gd name="connsiteY680" fmla="*/ 1340647 h 2227245"/>
              <a:gd name="connsiteX681" fmla="*/ 1187029 w 1517139"/>
              <a:gd name="connsiteY681" fmla="*/ 1339268 h 2227245"/>
              <a:gd name="connsiteX682" fmla="*/ 1184014 w 1517139"/>
              <a:gd name="connsiteY682" fmla="*/ 1336210 h 2227245"/>
              <a:gd name="connsiteX683" fmla="*/ 1178973 w 1517139"/>
              <a:gd name="connsiteY683" fmla="*/ 1329102 h 2227245"/>
              <a:gd name="connsiteX684" fmla="*/ 1172985 w 1517139"/>
              <a:gd name="connsiteY684" fmla="*/ 1322037 h 2227245"/>
              <a:gd name="connsiteX685" fmla="*/ 1168764 w 1517139"/>
              <a:gd name="connsiteY685" fmla="*/ 1318677 h 2227245"/>
              <a:gd name="connsiteX686" fmla="*/ 1168634 w 1517139"/>
              <a:gd name="connsiteY686" fmla="*/ 1319625 h 2227245"/>
              <a:gd name="connsiteX687" fmla="*/ 1171090 w 1517139"/>
              <a:gd name="connsiteY687" fmla="*/ 1323803 h 2227245"/>
              <a:gd name="connsiteX688" fmla="*/ 1174708 w 1517139"/>
              <a:gd name="connsiteY688" fmla="*/ 1328585 h 2227245"/>
              <a:gd name="connsiteX689" fmla="*/ 1183884 w 1517139"/>
              <a:gd name="connsiteY689" fmla="*/ 1342585 h 2227245"/>
              <a:gd name="connsiteX690" fmla="*/ 1187115 w 1517139"/>
              <a:gd name="connsiteY690" fmla="*/ 1346118 h 2227245"/>
              <a:gd name="connsiteX691" fmla="*/ 1186814 w 1517139"/>
              <a:gd name="connsiteY691" fmla="*/ 1348616 h 2227245"/>
              <a:gd name="connsiteX692" fmla="*/ 1180998 w 1517139"/>
              <a:gd name="connsiteY692" fmla="*/ 1350813 h 2227245"/>
              <a:gd name="connsiteX693" fmla="*/ 1173976 w 1517139"/>
              <a:gd name="connsiteY693" fmla="*/ 1355552 h 2227245"/>
              <a:gd name="connsiteX694" fmla="*/ 1170530 w 1517139"/>
              <a:gd name="connsiteY694" fmla="*/ 1359042 h 2227245"/>
              <a:gd name="connsiteX695" fmla="*/ 1165231 w 1517139"/>
              <a:gd name="connsiteY695" fmla="*/ 1367485 h 2227245"/>
              <a:gd name="connsiteX696" fmla="*/ 1163379 w 1517139"/>
              <a:gd name="connsiteY696" fmla="*/ 1368777 h 2227245"/>
              <a:gd name="connsiteX697" fmla="*/ 1155452 w 1517139"/>
              <a:gd name="connsiteY697" fmla="*/ 1370888 h 2227245"/>
              <a:gd name="connsiteX698" fmla="*/ 1152825 w 1517139"/>
              <a:gd name="connsiteY698" fmla="*/ 1370371 h 2227245"/>
              <a:gd name="connsiteX699" fmla="*/ 1146966 w 1517139"/>
              <a:gd name="connsiteY699" fmla="*/ 1365719 h 2227245"/>
              <a:gd name="connsiteX700" fmla="*/ 1138092 w 1517139"/>
              <a:gd name="connsiteY700" fmla="*/ 1362703 h 2227245"/>
              <a:gd name="connsiteX701" fmla="*/ 1132879 w 1517139"/>
              <a:gd name="connsiteY701" fmla="*/ 1359989 h 2227245"/>
              <a:gd name="connsiteX702" fmla="*/ 1125599 w 1517139"/>
              <a:gd name="connsiteY702" fmla="*/ 1355078 h 2227245"/>
              <a:gd name="connsiteX703" fmla="*/ 1128098 w 1517139"/>
              <a:gd name="connsiteY703" fmla="*/ 1360463 h 2227245"/>
              <a:gd name="connsiteX704" fmla="*/ 1142098 w 1517139"/>
              <a:gd name="connsiteY704" fmla="*/ 1368605 h 2227245"/>
              <a:gd name="connsiteX705" fmla="*/ 1143606 w 1517139"/>
              <a:gd name="connsiteY705" fmla="*/ 1371233 h 2227245"/>
              <a:gd name="connsiteX706" fmla="*/ 1140763 w 1517139"/>
              <a:gd name="connsiteY706" fmla="*/ 1376100 h 2227245"/>
              <a:gd name="connsiteX707" fmla="*/ 1139039 w 1517139"/>
              <a:gd name="connsiteY707" fmla="*/ 1377867 h 2227245"/>
              <a:gd name="connsiteX708" fmla="*/ 1135680 w 1517139"/>
              <a:gd name="connsiteY708" fmla="*/ 1378254 h 2227245"/>
              <a:gd name="connsiteX709" fmla="*/ 1130769 w 1517139"/>
              <a:gd name="connsiteY709" fmla="*/ 1377221 h 2227245"/>
              <a:gd name="connsiteX710" fmla="*/ 1125771 w 1517139"/>
              <a:gd name="connsiteY710" fmla="*/ 1377436 h 2227245"/>
              <a:gd name="connsiteX711" fmla="*/ 1120645 w 1517139"/>
              <a:gd name="connsiteY711" fmla="*/ 1378858 h 2227245"/>
              <a:gd name="connsiteX712" fmla="*/ 1118405 w 1517139"/>
              <a:gd name="connsiteY712" fmla="*/ 1380667 h 2227245"/>
              <a:gd name="connsiteX713" fmla="*/ 1119137 w 1517139"/>
              <a:gd name="connsiteY713" fmla="*/ 1382864 h 2227245"/>
              <a:gd name="connsiteX714" fmla="*/ 1120343 w 1517139"/>
              <a:gd name="connsiteY714" fmla="*/ 1384889 h 2227245"/>
              <a:gd name="connsiteX715" fmla="*/ 1122067 w 1517139"/>
              <a:gd name="connsiteY715" fmla="*/ 1386698 h 2227245"/>
              <a:gd name="connsiteX716" fmla="*/ 1123704 w 1517139"/>
              <a:gd name="connsiteY716" fmla="*/ 1386698 h 2227245"/>
              <a:gd name="connsiteX717" fmla="*/ 1127624 w 1517139"/>
              <a:gd name="connsiteY717" fmla="*/ 1381184 h 2227245"/>
              <a:gd name="connsiteX718" fmla="*/ 1130596 w 1517139"/>
              <a:gd name="connsiteY718" fmla="*/ 1380796 h 2227245"/>
              <a:gd name="connsiteX719" fmla="*/ 1138436 w 1517139"/>
              <a:gd name="connsiteY719" fmla="*/ 1382132 h 2227245"/>
              <a:gd name="connsiteX720" fmla="*/ 1146363 w 1517139"/>
              <a:gd name="connsiteY720" fmla="*/ 1377824 h 2227245"/>
              <a:gd name="connsiteX721" fmla="*/ 1152049 w 1517139"/>
              <a:gd name="connsiteY721" fmla="*/ 1375971 h 2227245"/>
              <a:gd name="connsiteX722" fmla="*/ 1156357 w 1517139"/>
              <a:gd name="connsiteY722" fmla="*/ 1375498 h 2227245"/>
              <a:gd name="connsiteX723" fmla="*/ 1171908 w 1517139"/>
              <a:gd name="connsiteY723" fmla="*/ 1368906 h 2227245"/>
              <a:gd name="connsiteX724" fmla="*/ 1175139 w 1517139"/>
              <a:gd name="connsiteY724" fmla="*/ 1361497 h 2227245"/>
              <a:gd name="connsiteX725" fmla="*/ 1180352 w 1517139"/>
              <a:gd name="connsiteY725" fmla="*/ 1358525 h 2227245"/>
              <a:gd name="connsiteX726" fmla="*/ 1191983 w 1517139"/>
              <a:gd name="connsiteY726" fmla="*/ 1356241 h 2227245"/>
              <a:gd name="connsiteX727" fmla="*/ 1203226 w 1517139"/>
              <a:gd name="connsiteY727" fmla="*/ 1357404 h 2227245"/>
              <a:gd name="connsiteX728" fmla="*/ 1208999 w 1517139"/>
              <a:gd name="connsiteY728" fmla="*/ 1358352 h 2227245"/>
              <a:gd name="connsiteX729" fmla="*/ 1213652 w 1517139"/>
              <a:gd name="connsiteY729" fmla="*/ 1365374 h 2227245"/>
              <a:gd name="connsiteX730" fmla="*/ 1219941 w 1517139"/>
              <a:gd name="connsiteY730" fmla="*/ 1370328 h 2227245"/>
              <a:gd name="connsiteX731" fmla="*/ 1225153 w 1517139"/>
              <a:gd name="connsiteY731" fmla="*/ 1375971 h 2227245"/>
              <a:gd name="connsiteX732" fmla="*/ 1231314 w 1517139"/>
              <a:gd name="connsiteY732" fmla="*/ 1377824 h 2227245"/>
              <a:gd name="connsiteX733" fmla="*/ 1234846 w 1517139"/>
              <a:gd name="connsiteY733" fmla="*/ 1385276 h 2227245"/>
              <a:gd name="connsiteX734" fmla="*/ 1244754 w 1517139"/>
              <a:gd name="connsiteY734" fmla="*/ 1393547 h 2227245"/>
              <a:gd name="connsiteX735" fmla="*/ 1251130 w 1517139"/>
              <a:gd name="connsiteY735" fmla="*/ 1395314 h 2227245"/>
              <a:gd name="connsiteX736" fmla="*/ 1255007 w 1517139"/>
              <a:gd name="connsiteY736" fmla="*/ 1399234 h 2227245"/>
              <a:gd name="connsiteX737" fmla="*/ 1255308 w 1517139"/>
              <a:gd name="connsiteY737" fmla="*/ 1415776 h 2227245"/>
              <a:gd name="connsiteX738" fmla="*/ 1255739 w 1517139"/>
              <a:gd name="connsiteY738" fmla="*/ 1422841 h 2227245"/>
              <a:gd name="connsiteX739" fmla="*/ 1254059 w 1517139"/>
              <a:gd name="connsiteY739" fmla="*/ 1442269 h 2227245"/>
              <a:gd name="connsiteX740" fmla="*/ 1248976 w 1517139"/>
              <a:gd name="connsiteY740" fmla="*/ 1446706 h 2227245"/>
              <a:gd name="connsiteX741" fmla="*/ 1250010 w 1517139"/>
              <a:gd name="connsiteY741" fmla="*/ 1456830 h 2227245"/>
              <a:gd name="connsiteX742" fmla="*/ 1248674 w 1517139"/>
              <a:gd name="connsiteY742" fmla="*/ 1464928 h 2227245"/>
              <a:gd name="connsiteX743" fmla="*/ 1243634 w 1517139"/>
              <a:gd name="connsiteY743" fmla="*/ 1461870 h 2227245"/>
              <a:gd name="connsiteX744" fmla="*/ 1238465 w 1517139"/>
              <a:gd name="connsiteY744" fmla="*/ 1456528 h 2227245"/>
              <a:gd name="connsiteX745" fmla="*/ 1226058 w 1517139"/>
              <a:gd name="connsiteY745" fmla="*/ 1448214 h 2227245"/>
              <a:gd name="connsiteX746" fmla="*/ 1214513 w 1517139"/>
              <a:gd name="connsiteY746" fmla="*/ 1442829 h 2227245"/>
              <a:gd name="connsiteX747" fmla="*/ 1210033 w 1517139"/>
              <a:gd name="connsiteY747" fmla="*/ 1437918 h 2227245"/>
              <a:gd name="connsiteX748" fmla="*/ 1204777 w 1517139"/>
              <a:gd name="connsiteY748" fmla="*/ 1434127 h 2227245"/>
              <a:gd name="connsiteX749" fmla="*/ 1197627 w 1517139"/>
              <a:gd name="connsiteY749" fmla="*/ 1418576 h 2227245"/>
              <a:gd name="connsiteX750" fmla="*/ 1192974 w 1517139"/>
              <a:gd name="connsiteY750" fmla="*/ 1398975 h 2227245"/>
              <a:gd name="connsiteX751" fmla="*/ 1190906 w 1517139"/>
              <a:gd name="connsiteY751" fmla="*/ 1389196 h 2227245"/>
              <a:gd name="connsiteX752" fmla="*/ 1186986 w 1517139"/>
              <a:gd name="connsiteY752" fmla="*/ 1388636 h 2227245"/>
              <a:gd name="connsiteX753" fmla="*/ 1181989 w 1517139"/>
              <a:gd name="connsiteY753" fmla="*/ 1391264 h 2227245"/>
              <a:gd name="connsiteX754" fmla="*/ 1177595 w 1517139"/>
              <a:gd name="connsiteY754" fmla="*/ 1394021 h 2227245"/>
              <a:gd name="connsiteX755" fmla="*/ 1175484 w 1517139"/>
              <a:gd name="connsiteY755" fmla="*/ 1398760 h 2227245"/>
              <a:gd name="connsiteX756" fmla="*/ 1160535 w 1517139"/>
              <a:gd name="connsiteY756" fmla="*/ 1405222 h 2227245"/>
              <a:gd name="connsiteX757" fmla="*/ 1155108 w 1517139"/>
              <a:gd name="connsiteY757" fmla="*/ 1409659 h 2227245"/>
              <a:gd name="connsiteX758" fmla="*/ 1152006 w 1517139"/>
              <a:gd name="connsiteY758" fmla="*/ 1409529 h 2227245"/>
              <a:gd name="connsiteX759" fmla="*/ 1140849 w 1517139"/>
              <a:gd name="connsiteY759" fmla="*/ 1416164 h 2227245"/>
              <a:gd name="connsiteX760" fmla="*/ 1145286 w 1517139"/>
              <a:gd name="connsiteY760" fmla="*/ 1419351 h 2227245"/>
              <a:gd name="connsiteX761" fmla="*/ 1147397 w 1517139"/>
              <a:gd name="connsiteY761" fmla="*/ 1419739 h 2227245"/>
              <a:gd name="connsiteX762" fmla="*/ 1151920 w 1517139"/>
              <a:gd name="connsiteY762" fmla="*/ 1417973 h 2227245"/>
              <a:gd name="connsiteX763" fmla="*/ 1154591 w 1517139"/>
              <a:gd name="connsiteY763" fmla="*/ 1415690 h 2227245"/>
              <a:gd name="connsiteX764" fmla="*/ 1164801 w 1517139"/>
              <a:gd name="connsiteY764" fmla="*/ 1409400 h 2227245"/>
              <a:gd name="connsiteX765" fmla="*/ 1172942 w 1517139"/>
              <a:gd name="connsiteY765" fmla="*/ 1408323 h 2227245"/>
              <a:gd name="connsiteX766" fmla="*/ 1175915 w 1517139"/>
              <a:gd name="connsiteY766" fmla="*/ 1405609 h 2227245"/>
              <a:gd name="connsiteX767" fmla="*/ 1182161 w 1517139"/>
              <a:gd name="connsiteY767" fmla="*/ 1401732 h 2227245"/>
              <a:gd name="connsiteX768" fmla="*/ 1186383 w 1517139"/>
              <a:gd name="connsiteY768" fmla="*/ 1400698 h 2227245"/>
              <a:gd name="connsiteX769" fmla="*/ 1186986 w 1517139"/>
              <a:gd name="connsiteY769" fmla="*/ 1401689 h 2227245"/>
              <a:gd name="connsiteX770" fmla="*/ 1187460 w 1517139"/>
              <a:gd name="connsiteY770" fmla="*/ 1403455 h 2227245"/>
              <a:gd name="connsiteX771" fmla="*/ 1190432 w 1517139"/>
              <a:gd name="connsiteY771" fmla="*/ 1427278 h 2227245"/>
              <a:gd name="connsiteX772" fmla="*/ 1189183 w 1517139"/>
              <a:gd name="connsiteY772" fmla="*/ 1433567 h 2227245"/>
              <a:gd name="connsiteX773" fmla="*/ 1185823 w 1517139"/>
              <a:gd name="connsiteY773" fmla="*/ 1436281 h 2227245"/>
              <a:gd name="connsiteX774" fmla="*/ 1178629 w 1517139"/>
              <a:gd name="connsiteY774" fmla="*/ 1440718 h 2227245"/>
              <a:gd name="connsiteX775" fmla="*/ 1176776 w 1517139"/>
              <a:gd name="connsiteY775" fmla="*/ 1442872 h 2227245"/>
              <a:gd name="connsiteX776" fmla="*/ 1178887 w 1517139"/>
              <a:gd name="connsiteY776" fmla="*/ 1446620 h 2227245"/>
              <a:gd name="connsiteX777" fmla="*/ 1185651 w 1517139"/>
              <a:gd name="connsiteY777" fmla="*/ 1443088 h 2227245"/>
              <a:gd name="connsiteX778" fmla="*/ 1190045 w 1517139"/>
              <a:gd name="connsiteY778" fmla="*/ 1439254 h 2227245"/>
              <a:gd name="connsiteX779" fmla="*/ 1192371 w 1517139"/>
              <a:gd name="connsiteY779" fmla="*/ 1440675 h 2227245"/>
              <a:gd name="connsiteX780" fmla="*/ 1196205 w 1517139"/>
              <a:gd name="connsiteY780" fmla="*/ 1446534 h 2227245"/>
              <a:gd name="connsiteX781" fmla="*/ 1200512 w 1517139"/>
              <a:gd name="connsiteY781" fmla="*/ 1449550 h 2227245"/>
              <a:gd name="connsiteX782" fmla="*/ 1211541 w 1517139"/>
              <a:gd name="connsiteY782" fmla="*/ 1458510 h 2227245"/>
              <a:gd name="connsiteX783" fmla="*/ 1216710 w 1517139"/>
              <a:gd name="connsiteY783" fmla="*/ 1463421 h 2227245"/>
              <a:gd name="connsiteX784" fmla="*/ 1224034 w 1517139"/>
              <a:gd name="connsiteY784" fmla="*/ 1468159 h 2227245"/>
              <a:gd name="connsiteX785" fmla="*/ 1232348 w 1517139"/>
              <a:gd name="connsiteY785" fmla="*/ 1474707 h 2227245"/>
              <a:gd name="connsiteX786" fmla="*/ 1234501 w 1517139"/>
              <a:gd name="connsiteY786" fmla="*/ 1476991 h 2227245"/>
              <a:gd name="connsiteX787" fmla="*/ 1242040 w 1517139"/>
              <a:gd name="connsiteY787" fmla="*/ 1480351 h 2227245"/>
              <a:gd name="connsiteX788" fmla="*/ 1243677 w 1517139"/>
              <a:gd name="connsiteY788" fmla="*/ 1481514 h 2227245"/>
              <a:gd name="connsiteX789" fmla="*/ 1246822 w 1517139"/>
              <a:gd name="connsiteY789" fmla="*/ 1492929 h 2227245"/>
              <a:gd name="connsiteX790" fmla="*/ 1249450 w 1517139"/>
              <a:gd name="connsiteY790" fmla="*/ 1494179 h 2227245"/>
              <a:gd name="connsiteX791" fmla="*/ 1256988 w 1517139"/>
              <a:gd name="connsiteY791" fmla="*/ 1494911 h 2227245"/>
              <a:gd name="connsiteX792" fmla="*/ 1255696 w 1517139"/>
              <a:gd name="connsiteY792" fmla="*/ 1499305 h 2227245"/>
              <a:gd name="connsiteX793" fmla="*/ 1248330 w 1517139"/>
              <a:gd name="connsiteY793" fmla="*/ 1509041 h 2227245"/>
              <a:gd name="connsiteX794" fmla="*/ 1244496 w 1517139"/>
              <a:gd name="connsiteY794" fmla="*/ 1512142 h 2227245"/>
              <a:gd name="connsiteX795" fmla="*/ 1243591 w 1517139"/>
              <a:gd name="connsiteY795" fmla="*/ 1514038 h 2227245"/>
              <a:gd name="connsiteX796" fmla="*/ 1243936 w 1517139"/>
              <a:gd name="connsiteY796" fmla="*/ 1517441 h 2227245"/>
              <a:gd name="connsiteX797" fmla="*/ 1244151 w 1517139"/>
              <a:gd name="connsiteY797" fmla="*/ 1523127 h 2227245"/>
              <a:gd name="connsiteX798" fmla="*/ 1245702 w 1517139"/>
              <a:gd name="connsiteY798" fmla="*/ 1533510 h 2227245"/>
              <a:gd name="connsiteX799" fmla="*/ 1247425 w 1517139"/>
              <a:gd name="connsiteY799" fmla="*/ 1523903 h 2227245"/>
              <a:gd name="connsiteX800" fmla="*/ 1248631 w 1517139"/>
              <a:gd name="connsiteY800" fmla="*/ 1519337 h 2227245"/>
              <a:gd name="connsiteX801" fmla="*/ 1250225 w 1517139"/>
              <a:gd name="connsiteY801" fmla="*/ 1517958 h 2227245"/>
              <a:gd name="connsiteX802" fmla="*/ 1251819 w 1517139"/>
              <a:gd name="connsiteY802" fmla="*/ 1517743 h 2227245"/>
              <a:gd name="connsiteX803" fmla="*/ 1256988 w 1517139"/>
              <a:gd name="connsiteY803" fmla="*/ 1513392 h 2227245"/>
              <a:gd name="connsiteX804" fmla="*/ 1262158 w 1517139"/>
              <a:gd name="connsiteY804" fmla="*/ 1515718 h 2227245"/>
              <a:gd name="connsiteX805" fmla="*/ 1263493 w 1517139"/>
              <a:gd name="connsiteY805" fmla="*/ 1526617 h 2227245"/>
              <a:gd name="connsiteX806" fmla="*/ 1264183 w 1517139"/>
              <a:gd name="connsiteY806" fmla="*/ 1536740 h 2227245"/>
              <a:gd name="connsiteX807" fmla="*/ 1263709 w 1517139"/>
              <a:gd name="connsiteY807" fmla="*/ 1545442 h 2227245"/>
              <a:gd name="connsiteX808" fmla="*/ 1264269 w 1517139"/>
              <a:gd name="connsiteY808" fmla="*/ 1558840 h 2227245"/>
              <a:gd name="connsiteX809" fmla="*/ 1264096 w 1517139"/>
              <a:gd name="connsiteY809" fmla="*/ 1563320 h 2227245"/>
              <a:gd name="connsiteX810" fmla="*/ 1265303 w 1517139"/>
              <a:gd name="connsiteY810" fmla="*/ 1567197 h 2227245"/>
              <a:gd name="connsiteX811" fmla="*/ 1266552 w 1517139"/>
              <a:gd name="connsiteY811" fmla="*/ 1583179 h 2227245"/>
              <a:gd name="connsiteX812" fmla="*/ 1267844 w 1517139"/>
              <a:gd name="connsiteY812" fmla="*/ 1587961 h 2227245"/>
              <a:gd name="connsiteX813" fmla="*/ 1265303 w 1517139"/>
              <a:gd name="connsiteY813" fmla="*/ 1592226 h 2227245"/>
              <a:gd name="connsiteX814" fmla="*/ 1257420 w 1517139"/>
              <a:gd name="connsiteY814" fmla="*/ 1594078 h 2227245"/>
              <a:gd name="connsiteX815" fmla="*/ 1254317 w 1517139"/>
              <a:gd name="connsiteY815" fmla="*/ 1591967 h 2227245"/>
              <a:gd name="connsiteX816" fmla="*/ 1246564 w 1517139"/>
              <a:gd name="connsiteY816" fmla="*/ 1592656 h 2227245"/>
              <a:gd name="connsiteX817" fmla="*/ 1246564 w 1517139"/>
              <a:gd name="connsiteY817" fmla="*/ 1588908 h 2227245"/>
              <a:gd name="connsiteX818" fmla="*/ 1246176 w 1517139"/>
              <a:gd name="connsiteY818" fmla="*/ 1584601 h 2227245"/>
              <a:gd name="connsiteX819" fmla="*/ 1246176 w 1517139"/>
              <a:gd name="connsiteY819" fmla="*/ 1581585 h 2227245"/>
              <a:gd name="connsiteX820" fmla="*/ 1245659 w 1517139"/>
              <a:gd name="connsiteY820" fmla="*/ 1578828 h 2227245"/>
              <a:gd name="connsiteX821" fmla="*/ 1245271 w 1517139"/>
              <a:gd name="connsiteY821" fmla="*/ 1562975 h 2227245"/>
              <a:gd name="connsiteX822" fmla="*/ 1243074 w 1517139"/>
              <a:gd name="connsiteY822" fmla="*/ 1566895 h 2227245"/>
              <a:gd name="connsiteX823" fmla="*/ 1242945 w 1517139"/>
              <a:gd name="connsiteY823" fmla="*/ 1570126 h 2227245"/>
              <a:gd name="connsiteX824" fmla="*/ 1242385 w 1517139"/>
              <a:gd name="connsiteY824" fmla="*/ 1573400 h 2227245"/>
              <a:gd name="connsiteX825" fmla="*/ 1241006 w 1517139"/>
              <a:gd name="connsiteY825" fmla="*/ 1590373 h 2227245"/>
              <a:gd name="connsiteX826" fmla="*/ 1239025 w 1517139"/>
              <a:gd name="connsiteY826" fmla="*/ 1594509 h 2227245"/>
              <a:gd name="connsiteX827" fmla="*/ 1232778 w 1517139"/>
              <a:gd name="connsiteY827" fmla="*/ 1593518 h 2227245"/>
              <a:gd name="connsiteX828" fmla="*/ 1226661 w 1517139"/>
              <a:gd name="connsiteY828" fmla="*/ 1594121 h 2227245"/>
              <a:gd name="connsiteX829" fmla="*/ 1223258 w 1517139"/>
              <a:gd name="connsiteY829" fmla="*/ 1593475 h 2227245"/>
              <a:gd name="connsiteX830" fmla="*/ 1211799 w 1517139"/>
              <a:gd name="connsiteY830" fmla="*/ 1585764 h 2227245"/>
              <a:gd name="connsiteX831" fmla="*/ 1207362 w 1517139"/>
              <a:gd name="connsiteY831" fmla="*/ 1578742 h 2227245"/>
              <a:gd name="connsiteX832" fmla="*/ 1203442 w 1517139"/>
              <a:gd name="connsiteY832" fmla="*/ 1568145 h 2227245"/>
              <a:gd name="connsiteX833" fmla="*/ 1200986 w 1517139"/>
              <a:gd name="connsiteY833" fmla="*/ 1558193 h 2227245"/>
              <a:gd name="connsiteX834" fmla="*/ 1200082 w 1517139"/>
              <a:gd name="connsiteY834" fmla="*/ 1548845 h 2227245"/>
              <a:gd name="connsiteX835" fmla="*/ 1197325 w 1517139"/>
              <a:gd name="connsiteY835" fmla="*/ 1541221 h 2227245"/>
              <a:gd name="connsiteX836" fmla="*/ 1192716 w 1517139"/>
              <a:gd name="connsiteY836" fmla="*/ 1535319 h 2227245"/>
              <a:gd name="connsiteX837" fmla="*/ 1187331 w 1517139"/>
              <a:gd name="connsiteY837" fmla="*/ 1530537 h 2227245"/>
              <a:gd name="connsiteX838" fmla="*/ 1181127 w 1517139"/>
              <a:gd name="connsiteY838" fmla="*/ 1526832 h 2227245"/>
              <a:gd name="connsiteX839" fmla="*/ 1175656 w 1517139"/>
              <a:gd name="connsiteY839" fmla="*/ 1522051 h 2227245"/>
              <a:gd name="connsiteX840" fmla="*/ 1170918 w 1517139"/>
              <a:gd name="connsiteY840" fmla="*/ 1516192 h 2227245"/>
              <a:gd name="connsiteX841" fmla="*/ 1165748 w 1517139"/>
              <a:gd name="connsiteY841" fmla="*/ 1511626 h 2227245"/>
              <a:gd name="connsiteX842" fmla="*/ 1160062 w 1517139"/>
              <a:gd name="connsiteY842" fmla="*/ 1508352 h 2227245"/>
              <a:gd name="connsiteX843" fmla="*/ 1152006 w 1517139"/>
              <a:gd name="connsiteY843" fmla="*/ 1506930 h 2227245"/>
              <a:gd name="connsiteX844" fmla="*/ 1140203 w 1517139"/>
              <a:gd name="connsiteY844" fmla="*/ 1507447 h 2227245"/>
              <a:gd name="connsiteX845" fmla="*/ 1132233 w 1517139"/>
              <a:gd name="connsiteY845" fmla="*/ 1503742 h 2227245"/>
              <a:gd name="connsiteX846" fmla="*/ 1130380 w 1517139"/>
              <a:gd name="connsiteY846" fmla="*/ 1504044 h 2227245"/>
              <a:gd name="connsiteX847" fmla="*/ 1128528 w 1517139"/>
              <a:gd name="connsiteY847" fmla="*/ 1505939 h 2227245"/>
              <a:gd name="connsiteX848" fmla="*/ 1129907 w 1517139"/>
              <a:gd name="connsiteY848" fmla="*/ 1511367 h 2227245"/>
              <a:gd name="connsiteX849" fmla="*/ 1139039 w 1517139"/>
              <a:gd name="connsiteY849" fmla="*/ 1513866 h 2227245"/>
              <a:gd name="connsiteX850" fmla="*/ 1146061 w 1517139"/>
              <a:gd name="connsiteY850" fmla="*/ 1514426 h 2227245"/>
              <a:gd name="connsiteX851" fmla="*/ 1155409 w 1517139"/>
              <a:gd name="connsiteY851" fmla="*/ 1514081 h 2227245"/>
              <a:gd name="connsiteX852" fmla="*/ 1161139 w 1517139"/>
              <a:gd name="connsiteY852" fmla="*/ 1515460 h 2227245"/>
              <a:gd name="connsiteX853" fmla="*/ 1163206 w 1517139"/>
              <a:gd name="connsiteY853" fmla="*/ 1518604 h 2227245"/>
              <a:gd name="connsiteX854" fmla="*/ 1164671 w 1517139"/>
              <a:gd name="connsiteY854" fmla="*/ 1524161 h 2227245"/>
              <a:gd name="connsiteX855" fmla="*/ 1165446 w 1517139"/>
              <a:gd name="connsiteY855" fmla="*/ 1532088 h 2227245"/>
              <a:gd name="connsiteX856" fmla="*/ 1163594 w 1517139"/>
              <a:gd name="connsiteY856" fmla="*/ 1538377 h 2227245"/>
              <a:gd name="connsiteX857" fmla="*/ 1156874 w 1517139"/>
              <a:gd name="connsiteY857" fmla="*/ 1545313 h 2227245"/>
              <a:gd name="connsiteX858" fmla="*/ 1153299 w 1517139"/>
              <a:gd name="connsiteY858" fmla="*/ 1548544 h 2227245"/>
              <a:gd name="connsiteX859" fmla="*/ 1142960 w 1517139"/>
              <a:gd name="connsiteY859" fmla="*/ 1554747 h 2227245"/>
              <a:gd name="connsiteX860" fmla="*/ 1139471 w 1517139"/>
              <a:gd name="connsiteY860" fmla="*/ 1556126 h 2227245"/>
              <a:gd name="connsiteX861" fmla="*/ 1130855 w 1517139"/>
              <a:gd name="connsiteY861" fmla="*/ 1556556 h 2227245"/>
              <a:gd name="connsiteX862" fmla="*/ 1124221 w 1517139"/>
              <a:gd name="connsiteY862" fmla="*/ 1555953 h 2227245"/>
              <a:gd name="connsiteX863" fmla="*/ 1115519 w 1517139"/>
              <a:gd name="connsiteY863" fmla="*/ 1552852 h 2227245"/>
              <a:gd name="connsiteX864" fmla="*/ 1110521 w 1517139"/>
              <a:gd name="connsiteY864" fmla="*/ 1552205 h 2227245"/>
              <a:gd name="connsiteX865" fmla="*/ 1100269 w 1517139"/>
              <a:gd name="connsiteY865" fmla="*/ 1551775 h 2227245"/>
              <a:gd name="connsiteX866" fmla="*/ 1097943 w 1517139"/>
              <a:gd name="connsiteY866" fmla="*/ 1552809 h 2227245"/>
              <a:gd name="connsiteX867" fmla="*/ 1100570 w 1517139"/>
              <a:gd name="connsiteY867" fmla="*/ 1556126 h 2227245"/>
              <a:gd name="connsiteX868" fmla="*/ 1104921 w 1517139"/>
              <a:gd name="connsiteY868" fmla="*/ 1557978 h 2227245"/>
              <a:gd name="connsiteX869" fmla="*/ 1107980 w 1517139"/>
              <a:gd name="connsiteY869" fmla="*/ 1560175 h 2227245"/>
              <a:gd name="connsiteX870" fmla="*/ 1108281 w 1517139"/>
              <a:gd name="connsiteY870" fmla="*/ 1564397 h 2227245"/>
              <a:gd name="connsiteX871" fmla="*/ 1107204 w 1517139"/>
              <a:gd name="connsiteY871" fmla="*/ 1570600 h 2227245"/>
              <a:gd name="connsiteX872" fmla="*/ 1106085 w 1517139"/>
              <a:gd name="connsiteY872" fmla="*/ 1574908 h 2227245"/>
              <a:gd name="connsiteX873" fmla="*/ 1104232 w 1517139"/>
              <a:gd name="connsiteY873" fmla="*/ 1578139 h 2227245"/>
              <a:gd name="connsiteX874" fmla="*/ 1097469 w 1517139"/>
              <a:gd name="connsiteY874" fmla="*/ 1584256 h 2227245"/>
              <a:gd name="connsiteX875" fmla="*/ 1094669 w 1517139"/>
              <a:gd name="connsiteY875" fmla="*/ 1586194 h 2227245"/>
              <a:gd name="connsiteX876" fmla="*/ 1082176 w 1517139"/>
              <a:gd name="connsiteY876" fmla="*/ 1592570 h 2227245"/>
              <a:gd name="connsiteX877" fmla="*/ 1081314 w 1517139"/>
              <a:gd name="connsiteY877" fmla="*/ 1593776 h 2227245"/>
              <a:gd name="connsiteX878" fmla="*/ 1084244 w 1517139"/>
              <a:gd name="connsiteY878" fmla="*/ 1593604 h 2227245"/>
              <a:gd name="connsiteX879" fmla="*/ 1092170 w 1517139"/>
              <a:gd name="connsiteY879" fmla="*/ 1591364 h 2227245"/>
              <a:gd name="connsiteX880" fmla="*/ 1094453 w 1517139"/>
              <a:gd name="connsiteY880" fmla="*/ 1591364 h 2227245"/>
              <a:gd name="connsiteX881" fmla="*/ 1107463 w 1517139"/>
              <a:gd name="connsiteY881" fmla="*/ 1596921 h 2227245"/>
              <a:gd name="connsiteX882" fmla="*/ 1117802 w 1517139"/>
              <a:gd name="connsiteY882" fmla="*/ 1596577 h 2227245"/>
              <a:gd name="connsiteX883" fmla="*/ 1138824 w 1517139"/>
              <a:gd name="connsiteY883" fmla="*/ 1591493 h 2227245"/>
              <a:gd name="connsiteX884" fmla="*/ 1140504 w 1517139"/>
              <a:gd name="connsiteY884" fmla="*/ 1591579 h 2227245"/>
              <a:gd name="connsiteX885" fmla="*/ 1141883 w 1517139"/>
              <a:gd name="connsiteY885" fmla="*/ 1592398 h 2227245"/>
              <a:gd name="connsiteX886" fmla="*/ 1143304 w 1517139"/>
              <a:gd name="connsiteY886" fmla="*/ 1594293 h 2227245"/>
              <a:gd name="connsiteX887" fmla="*/ 1144726 w 1517139"/>
              <a:gd name="connsiteY887" fmla="*/ 1597309 h 2227245"/>
              <a:gd name="connsiteX888" fmla="*/ 1143046 w 1517139"/>
              <a:gd name="connsiteY888" fmla="*/ 1600238 h 2227245"/>
              <a:gd name="connsiteX889" fmla="*/ 1138264 w 1517139"/>
              <a:gd name="connsiteY889" fmla="*/ 1603038 h 2227245"/>
              <a:gd name="connsiteX890" fmla="*/ 1130812 w 1517139"/>
              <a:gd name="connsiteY890" fmla="*/ 1605795 h 2227245"/>
              <a:gd name="connsiteX891" fmla="*/ 1127581 w 1517139"/>
              <a:gd name="connsiteY891" fmla="*/ 1607648 h 2227245"/>
              <a:gd name="connsiteX892" fmla="*/ 1124522 w 1517139"/>
              <a:gd name="connsiteY892" fmla="*/ 1610448 h 2227245"/>
              <a:gd name="connsiteX893" fmla="*/ 1118749 w 1517139"/>
              <a:gd name="connsiteY893" fmla="*/ 1617211 h 2227245"/>
              <a:gd name="connsiteX894" fmla="*/ 1117069 w 1517139"/>
              <a:gd name="connsiteY894" fmla="*/ 1624190 h 2227245"/>
              <a:gd name="connsiteX895" fmla="*/ 1123144 w 1517139"/>
              <a:gd name="connsiteY895" fmla="*/ 1626818 h 2227245"/>
              <a:gd name="connsiteX896" fmla="*/ 1125858 w 1517139"/>
              <a:gd name="connsiteY896" fmla="*/ 1623458 h 2227245"/>
              <a:gd name="connsiteX897" fmla="*/ 1129045 w 1517139"/>
              <a:gd name="connsiteY897" fmla="*/ 1616005 h 2227245"/>
              <a:gd name="connsiteX898" fmla="*/ 1131932 w 1517139"/>
              <a:gd name="connsiteY898" fmla="*/ 1611611 h 2227245"/>
              <a:gd name="connsiteX899" fmla="*/ 1138738 w 1517139"/>
              <a:gd name="connsiteY899" fmla="*/ 1608639 h 2227245"/>
              <a:gd name="connsiteX900" fmla="*/ 1147052 w 1517139"/>
              <a:gd name="connsiteY900" fmla="*/ 1610146 h 2227245"/>
              <a:gd name="connsiteX901" fmla="*/ 1153428 w 1517139"/>
              <a:gd name="connsiteY901" fmla="*/ 1608380 h 2227245"/>
              <a:gd name="connsiteX902" fmla="*/ 1166567 w 1517139"/>
              <a:gd name="connsiteY902" fmla="*/ 1600970 h 2227245"/>
              <a:gd name="connsiteX903" fmla="*/ 1168936 w 1517139"/>
              <a:gd name="connsiteY903" fmla="*/ 1600497 h 2227245"/>
              <a:gd name="connsiteX904" fmla="*/ 1188235 w 1517139"/>
              <a:gd name="connsiteY904" fmla="*/ 1604761 h 2227245"/>
              <a:gd name="connsiteX905" fmla="*/ 1205725 w 1517139"/>
              <a:gd name="connsiteY905" fmla="*/ 1613075 h 2227245"/>
              <a:gd name="connsiteX906" fmla="*/ 1214987 w 1517139"/>
              <a:gd name="connsiteY906" fmla="*/ 1616134 h 2227245"/>
              <a:gd name="connsiteX907" fmla="*/ 1227221 w 1517139"/>
              <a:gd name="connsiteY907" fmla="*/ 1617943 h 2227245"/>
              <a:gd name="connsiteX908" fmla="*/ 1249191 w 1517139"/>
              <a:gd name="connsiteY908" fmla="*/ 1617125 h 2227245"/>
              <a:gd name="connsiteX909" fmla="*/ 1251087 w 1517139"/>
              <a:gd name="connsiteY909" fmla="*/ 1618417 h 2227245"/>
              <a:gd name="connsiteX910" fmla="*/ 1250398 w 1517139"/>
              <a:gd name="connsiteY910" fmla="*/ 1621347 h 2227245"/>
              <a:gd name="connsiteX911" fmla="*/ 1249105 w 1517139"/>
              <a:gd name="connsiteY911" fmla="*/ 1623802 h 2227245"/>
              <a:gd name="connsiteX912" fmla="*/ 1245444 w 1517139"/>
              <a:gd name="connsiteY912" fmla="*/ 1627248 h 2227245"/>
              <a:gd name="connsiteX913" fmla="*/ 1241006 w 1517139"/>
              <a:gd name="connsiteY913" fmla="*/ 1629531 h 2227245"/>
              <a:gd name="connsiteX914" fmla="*/ 1238249 w 1517139"/>
              <a:gd name="connsiteY914" fmla="*/ 1630178 h 2227245"/>
              <a:gd name="connsiteX915" fmla="*/ 1235923 w 1517139"/>
              <a:gd name="connsiteY915" fmla="*/ 1631815 h 2227245"/>
              <a:gd name="connsiteX916" fmla="*/ 1230667 w 1517139"/>
              <a:gd name="connsiteY916" fmla="*/ 1633409 h 2227245"/>
              <a:gd name="connsiteX917" fmla="*/ 1229332 w 1517139"/>
              <a:gd name="connsiteY917" fmla="*/ 1634701 h 2227245"/>
              <a:gd name="connsiteX918" fmla="*/ 1231184 w 1517139"/>
              <a:gd name="connsiteY918" fmla="*/ 1640301 h 2227245"/>
              <a:gd name="connsiteX919" fmla="*/ 1230280 w 1517139"/>
              <a:gd name="connsiteY919" fmla="*/ 1641163 h 2227245"/>
              <a:gd name="connsiteX920" fmla="*/ 1225670 w 1517139"/>
              <a:gd name="connsiteY920" fmla="*/ 1641249 h 2227245"/>
              <a:gd name="connsiteX921" fmla="*/ 1217873 w 1517139"/>
              <a:gd name="connsiteY921" fmla="*/ 1644867 h 2227245"/>
              <a:gd name="connsiteX922" fmla="*/ 1211498 w 1517139"/>
              <a:gd name="connsiteY922" fmla="*/ 1644609 h 2227245"/>
              <a:gd name="connsiteX923" fmla="*/ 1210162 w 1517139"/>
              <a:gd name="connsiteY923" fmla="*/ 1645126 h 2227245"/>
              <a:gd name="connsiteX924" fmla="*/ 1211368 w 1517139"/>
              <a:gd name="connsiteY924" fmla="*/ 1646461 h 2227245"/>
              <a:gd name="connsiteX925" fmla="*/ 1212661 w 1517139"/>
              <a:gd name="connsiteY925" fmla="*/ 1649046 h 2227245"/>
              <a:gd name="connsiteX926" fmla="*/ 1214039 w 1517139"/>
              <a:gd name="connsiteY926" fmla="*/ 1652880 h 2227245"/>
              <a:gd name="connsiteX927" fmla="*/ 1213307 w 1517139"/>
              <a:gd name="connsiteY927" fmla="*/ 1655637 h 2227245"/>
              <a:gd name="connsiteX928" fmla="*/ 1210464 w 1517139"/>
              <a:gd name="connsiteY928" fmla="*/ 1657274 h 2227245"/>
              <a:gd name="connsiteX929" fmla="*/ 1208267 w 1517139"/>
              <a:gd name="connsiteY929" fmla="*/ 1657791 h 2227245"/>
              <a:gd name="connsiteX930" fmla="*/ 1200728 w 1517139"/>
              <a:gd name="connsiteY930" fmla="*/ 1655508 h 2227245"/>
              <a:gd name="connsiteX931" fmla="*/ 1199522 w 1517139"/>
              <a:gd name="connsiteY931" fmla="*/ 1655852 h 2227245"/>
              <a:gd name="connsiteX932" fmla="*/ 1200599 w 1517139"/>
              <a:gd name="connsiteY932" fmla="*/ 1657489 h 2227245"/>
              <a:gd name="connsiteX933" fmla="*/ 1201245 w 1517139"/>
              <a:gd name="connsiteY933" fmla="*/ 1659988 h 2227245"/>
              <a:gd name="connsiteX934" fmla="*/ 1201374 w 1517139"/>
              <a:gd name="connsiteY934" fmla="*/ 1663348 h 2227245"/>
              <a:gd name="connsiteX935" fmla="*/ 1199522 w 1517139"/>
              <a:gd name="connsiteY935" fmla="*/ 1666148 h 2227245"/>
              <a:gd name="connsiteX936" fmla="*/ 1195688 w 1517139"/>
              <a:gd name="connsiteY936" fmla="*/ 1668432 h 2227245"/>
              <a:gd name="connsiteX937" fmla="*/ 1188536 w 1517139"/>
              <a:gd name="connsiteY937" fmla="*/ 1674635 h 2227245"/>
              <a:gd name="connsiteX938" fmla="*/ 1185435 w 1517139"/>
              <a:gd name="connsiteY938" fmla="*/ 1676401 h 2227245"/>
              <a:gd name="connsiteX939" fmla="*/ 1178887 w 1517139"/>
              <a:gd name="connsiteY939" fmla="*/ 1677866 h 2227245"/>
              <a:gd name="connsiteX940" fmla="*/ 1177509 w 1517139"/>
              <a:gd name="connsiteY940" fmla="*/ 1678684 h 2227245"/>
              <a:gd name="connsiteX941" fmla="*/ 1180136 w 1517139"/>
              <a:gd name="connsiteY941" fmla="*/ 1683423 h 2227245"/>
              <a:gd name="connsiteX942" fmla="*/ 1179835 w 1517139"/>
              <a:gd name="connsiteY942" fmla="*/ 1685318 h 2227245"/>
              <a:gd name="connsiteX943" fmla="*/ 1175398 w 1517139"/>
              <a:gd name="connsiteY943" fmla="*/ 1690401 h 2227245"/>
              <a:gd name="connsiteX944" fmla="*/ 1168677 w 1517139"/>
              <a:gd name="connsiteY944" fmla="*/ 1693589 h 2227245"/>
              <a:gd name="connsiteX945" fmla="*/ 1167773 w 1517139"/>
              <a:gd name="connsiteY945" fmla="*/ 1695312 h 2227245"/>
              <a:gd name="connsiteX946" fmla="*/ 1167127 w 1517139"/>
              <a:gd name="connsiteY946" fmla="*/ 1699879 h 2227245"/>
              <a:gd name="connsiteX947" fmla="*/ 1166653 w 1517139"/>
              <a:gd name="connsiteY947" fmla="*/ 1701688 h 2227245"/>
              <a:gd name="connsiteX948" fmla="*/ 1164886 w 1517139"/>
              <a:gd name="connsiteY948" fmla="*/ 1704316 h 2227245"/>
              <a:gd name="connsiteX949" fmla="*/ 1158511 w 1517139"/>
              <a:gd name="connsiteY949" fmla="*/ 1709270 h 2227245"/>
              <a:gd name="connsiteX950" fmla="*/ 1153988 w 1517139"/>
              <a:gd name="connsiteY950" fmla="*/ 1711725 h 2227245"/>
              <a:gd name="connsiteX951" fmla="*/ 1151748 w 1517139"/>
              <a:gd name="connsiteY951" fmla="*/ 1713750 h 2227245"/>
              <a:gd name="connsiteX952" fmla="*/ 1148948 w 1517139"/>
              <a:gd name="connsiteY952" fmla="*/ 1717110 h 2227245"/>
              <a:gd name="connsiteX953" fmla="*/ 1145458 w 1517139"/>
              <a:gd name="connsiteY953" fmla="*/ 1718876 h 2227245"/>
              <a:gd name="connsiteX954" fmla="*/ 1141236 w 1517139"/>
              <a:gd name="connsiteY954" fmla="*/ 1719092 h 2227245"/>
              <a:gd name="connsiteX955" fmla="*/ 1137230 w 1517139"/>
              <a:gd name="connsiteY955" fmla="*/ 1720341 h 2227245"/>
              <a:gd name="connsiteX956" fmla="*/ 1130682 w 1517139"/>
              <a:gd name="connsiteY956" fmla="*/ 1723917 h 2227245"/>
              <a:gd name="connsiteX957" fmla="*/ 1126073 w 1517139"/>
              <a:gd name="connsiteY957" fmla="*/ 1725080 h 2227245"/>
              <a:gd name="connsiteX958" fmla="*/ 1111598 w 1517139"/>
              <a:gd name="connsiteY958" fmla="*/ 1731197 h 2227245"/>
              <a:gd name="connsiteX959" fmla="*/ 1104835 w 1517139"/>
              <a:gd name="connsiteY959" fmla="*/ 1732188 h 2227245"/>
              <a:gd name="connsiteX960" fmla="*/ 1098933 w 1517139"/>
              <a:gd name="connsiteY960" fmla="*/ 1734385 h 2227245"/>
              <a:gd name="connsiteX961" fmla="*/ 1086828 w 1517139"/>
              <a:gd name="connsiteY961" fmla="*/ 1740200 h 2227245"/>
              <a:gd name="connsiteX962" fmla="*/ 1081056 w 1517139"/>
              <a:gd name="connsiteY962" fmla="*/ 1742053 h 2227245"/>
              <a:gd name="connsiteX963" fmla="*/ 1077049 w 1517139"/>
              <a:gd name="connsiteY963" fmla="*/ 1744250 h 2227245"/>
              <a:gd name="connsiteX964" fmla="*/ 1072699 w 1517139"/>
              <a:gd name="connsiteY964" fmla="*/ 1744896 h 2227245"/>
              <a:gd name="connsiteX965" fmla="*/ 1065548 w 1517139"/>
              <a:gd name="connsiteY965" fmla="*/ 1743474 h 2227245"/>
              <a:gd name="connsiteX966" fmla="*/ 1061714 w 1517139"/>
              <a:gd name="connsiteY966" fmla="*/ 1743474 h 2227245"/>
              <a:gd name="connsiteX967" fmla="*/ 1059344 w 1517139"/>
              <a:gd name="connsiteY967" fmla="*/ 1744293 h 2227245"/>
              <a:gd name="connsiteX968" fmla="*/ 1057190 w 1517139"/>
              <a:gd name="connsiteY968" fmla="*/ 1746059 h 2227245"/>
              <a:gd name="connsiteX969" fmla="*/ 1053615 w 1517139"/>
              <a:gd name="connsiteY969" fmla="*/ 1750927 h 2227245"/>
              <a:gd name="connsiteX970" fmla="*/ 1050599 w 1517139"/>
              <a:gd name="connsiteY970" fmla="*/ 1751315 h 2227245"/>
              <a:gd name="connsiteX971" fmla="*/ 1040691 w 1517139"/>
              <a:gd name="connsiteY971" fmla="*/ 1747481 h 2227245"/>
              <a:gd name="connsiteX972" fmla="*/ 1040864 w 1517139"/>
              <a:gd name="connsiteY972" fmla="*/ 1749204 h 2227245"/>
              <a:gd name="connsiteX973" fmla="*/ 1043491 w 1517139"/>
              <a:gd name="connsiteY973" fmla="*/ 1753382 h 2227245"/>
              <a:gd name="connsiteX974" fmla="*/ 1043362 w 1517139"/>
              <a:gd name="connsiteY974" fmla="*/ 1756312 h 2227245"/>
              <a:gd name="connsiteX975" fmla="*/ 1037460 w 1517139"/>
              <a:gd name="connsiteY975" fmla="*/ 1759284 h 2227245"/>
              <a:gd name="connsiteX976" fmla="*/ 1034273 w 1517139"/>
              <a:gd name="connsiteY976" fmla="*/ 1760059 h 2227245"/>
              <a:gd name="connsiteX977" fmla="*/ 1029577 w 1517139"/>
              <a:gd name="connsiteY977" fmla="*/ 1758853 h 2227245"/>
              <a:gd name="connsiteX978" fmla="*/ 1023374 w 1517139"/>
              <a:gd name="connsiteY978" fmla="*/ 1755622 h 2227245"/>
              <a:gd name="connsiteX979" fmla="*/ 1015404 w 1517139"/>
              <a:gd name="connsiteY979" fmla="*/ 1748859 h 2227245"/>
              <a:gd name="connsiteX980" fmla="*/ 1005668 w 1517139"/>
              <a:gd name="connsiteY980" fmla="*/ 1738520 h 2227245"/>
              <a:gd name="connsiteX981" fmla="*/ 1000930 w 1517139"/>
              <a:gd name="connsiteY981" fmla="*/ 1734988 h 2227245"/>
              <a:gd name="connsiteX982" fmla="*/ 1001274 w 1517139"/>
              <a:gd name="connsiteY982" fmla="*/ 1738348 h 2227245"/>
              <a:gd name="connsiteX983" fmla="*/ 1002351 w 1517139"/>
              <a:gd name="connsiteY983" fmla="*/ 1741622 h 2227245"/>
              <a:gd name="connsiteX984" fmla="*/ 1004204 w 1517139"/>
              <a:gd name="connsiteY984" fmla="*/ 1744767 h 2227245"/>
              <a:gd name="connsiteX985" fmla="*/ 1004591 w 1517139"/>
              <a:gd name="connsiteY985" fmla="*/ 1747050 h 2227245"/>
              <a:gd name="connsiteX986" fmla="*/ 1003514 w 1517139"/>
              <a:gd name="connsiteY986" fmla="*/ 1748471 h 2227245"/>
              <a:gd name="connsiteX987" fmla="*/ 1002050 w 1517139"/>
              <a:gd name="connsiteY987" fmla="*/ 1749204 h 2227245"/>
              <a:gd name="connsiteX988" fmla="*/ 1000283 w 1517139"/>
              <a:gd name="connsiteY988" fmla="*/ 1749204 h 2227245"/>
              <a:gd name="connsiteX989" fmla="*/ 999982 w 1517139"/>
              <a:gd name="connsiteY989" fmla="*/ 1750022 h 2227245"/>
              <a:gd name="connsiteX990" fmla="*/ 1002868 w 1517139"/>
              <a:gd name="connsiteY990" fmla="*/ 1754933 h 2227245"/>
              <a:gd name="connsiteX991" fmla="*/ 1005151 w 1517139"/>
              <a:gd name="connsiteY991" fmla="*/ 1759973 h 2227245"/>
              <a:gd name="connsiteX992" fmla="*/ 1004936 w 1517139"/>
              <a:gd name="connsiteY992" fmla="*/ 1764712 h 2227245"/>
              <a:gd name="connsiteX993" fmla="*/ 1002222 w 1517139"/>
              <a:gd name="connsiteY993" fmla="*/ 1769192 h 2227245"/>
              <a:gd name="connsiteX994" fmla="*/ 999896 w 1517139"/>
              <a:gd name="connsiteY994" fmla="*/ 1771820 h 2227245"/>
              <a:gd name="connsiteX995" fmla="*/ 997914 w 1517139"/>
              <a:gd name="connsiteY995" fmla="*/ 1772595 h 2227245"/>
              <a:gd name="connsiteX996" fmla="*/ 986326 w 1517139"/>
              <a:gd name="connsiteY996" fmla="*/ 1783709 h 2227245"/>
              <a:gd name="connsiteX997" fmla="*/ 983095 w 1517139"/>
              <a:gd name="connsiteY997" fmla="*/ 1785131 h 2227245"/>
              <a:gd name="connsiteX998" fmla="*/ 981631 w 1517139"/>
              <a:gd name="connsiteY998" fmla="*/ 1786510 h 2227245"/>
              <a:gd name="connsiteX999" fmla="*/ 980424 w 1517139"/>
              <a:gd name="connsiteY999" fmla="*/ 1788534 h 2227245"/>
              <a:gd name="connsiteX1000" fmla="*/ 977021 w 1517139"/>
              <a:gd name="connsiteY1000" fmla="*/ 1797667 h 2227245"/>
              <a:gd name="connsiteX1001" fmla="*/ 975643 w 1517139"/>
              <a:gd name="connsiteY1001" fmla="*/ 1800424 h 2227245"/>
              <a:gd name="connsiteX1002" fmla="*/ 972929 w 1517139"/>
              <a:gd name="connsiteY1002" fmla="*/ 1804043 h 2227245"/>
              <a:gd name="connsiteX1003" fmla="*/ 971809 w 1517139"/>
              <a:gd name="connsiteY1003" fmla="*/ 1804689 h 2227245"/>
              <a:gd name="connsiteX1004" fmla="*/ 971507 w 1517139"/>
              <a:gd name="connsiteY1004" fmla="*/ 1806153 h 2227245"/>
              <a:gd name="connsiteX1005" fmla="*/ 971981 w 1517139"/>
              <a:gd name="connsiteY1005" fmla="*/ 1808480 h 2227245"/>
              <a:gd name="connsiteX1006" fmla="*/ 971249 w 1517139"/>
              <a:gd name="connsiteY1006" fmla="*/ 1812314 h 2227245"/>
              <a:gd name="connsiteX1007" fmla="*/ 969267 w 1517139"/>
              <a:gd name="connsiteY1007" fmla="*/ 1817655 h 2227245"/>
              <a:gd name="connsiteX1008" fmla="*/ 962504 w 1517139"/>
              <a:gd name="connsiteY1008" fmla="*/ 1832345 h 2227245"/>
              <a:gd name="connsiteX1009" fmla="*/ 957076 w 1517139"/>
              <a:gd name="connsiteY1009" fmla="*/ 1845915 h 2227245"/>
              <a:gd name="connsiteX1010" fmla="*/ 954707 w 1517139"/>
              <a:gd name="connsiteY1010" fmla="*/ 1850352 h 2227245"/>
              <a:gd name="connsiteX1011" fmla="*/ 952940 w 1517139"/>
              <a:gd name="connsiteY1011" fmla="*/ 1852204 h 2227245"/>
              <a:gd name="connsiteX1012" fmla="*/ 951863 w 1517139"/>
              <a:gd name="connsiteY1012" fmla="*/ 1851515 h 2227245"/>
              <a:gd name="connsiteX1013" fmla="*/ 949149 w 1517139"/>
              <a:gd name="connsiteY1013" fmla="*/ 1851860 h 2227245"/>
              <a:gd name="connsiteX1014" fmla="*/ 947857 w 1517139"/>
              <a:gd name="connsiteY1014" fmla="*/ 1854229 h 2227245"/>
              <a:gd name="connsiteX1015" fmla="*/ 946694 w 1517139"/>
              <a:gd name="connsiteY1015" fmla="*/ 1858494 h 2227245"/>
              <a:gd name="connsiteX1016" fmla="*/ 945401 w 1517139"/>
              <a:gd name="connsiteY1016" fmla="*/ 1861725 h 2227245"/>
              <a:gd name="connsiteX1017" fmla="*/ 943980 w 1517139"/>
              <a:gd name="connsiteY1017" fmla="*/ 1863965 h 2227245"/>
              <a:gd name="connsiteX1018" fmla="*/ 933081 w 1517139"/>
              <a:gd name="connsiteY1018" fmla="*/ 1873528 h 2227245"/>
              <a:gd name="connsiteX1019" fmla="*/ 930238 w 1517139"/>
              <a:gd name="connsiteY1019" fmla="*/ 1875294 h 2227245"/>
              <a:gd name="connsiteX1020" fmla="*/ 927739 w 1517139"/>
              <a:gd name="connsiteY1020" fmla="*/ 1874174 h 2227245"/>
              <a:gd name="connsiteX1021" fmla="*/ 924724 w 1517139"/>
              <a:gd name="connsiteY1021" fmla="*/ 1874605 h 2227245"/>
              <a:gd name="connsiteX1022" fmla="*/ 918564 w 1517139"/>
              <a:gd name="connsiteY1022" fmla="*/ 1869565 h 2227245"/>
              <a:gd name="connsiteX1023" fmla="*/ 917487 w 1517139"/>
              <a:gd name="connsiteY1023" fmla="*/ 1867713 h 2227245"/>
              <a:gd name="connsiteX1024" fmla="*/ 913480 w 1517139"/>
              <a:gd name="connsiteY1024" fmla="*/ 1863534 h 2227245"/>
              <a:gd name="connsiteX1025" fmla="*/ 913610 w 1517139"/>
              <a:gd name="connsiteY1025" fmla="*/ 1865688 h 2227245"/>
              <a:gd name="connsiteX1026" fmla="*/ 914299 w 1517139"/>
              <a:gd name="connsiteY1026" fmla="*/ 1866894 h 2227245"/>
              <a:gd name="connsiteX1027" fmla="*/ 914859 w 1517139"/>
              <a:gd name="connsiteY1027" fmla="*/ 1868660 h 2227245"/>
              <a:gd name="connsiteX1028" fmla="*/ 916237 w 1517139"/>
              <a:gd name="connsiteY1028" fmla="*/ 1870814 h 2227245"/>
              <a:gd name="connsiteX1029" fmla="*/ 919339 w 1517139"/>
              <a:gd name="connsiteY1029" fmla="*/ 1882058 h 2227245"/>
              <a:gd name="connsiteX1030" fmla="*/ 916884 w 1517139"/>
              <a:gd name="connsiteY1030" fmla="*/ 1884341 h 2227245"/>
              <a:gd name="connsiteX1031" fmla="*/ 914686 w 1517139"/>
              <a:gd name="connsiteY1031" fmla="*/ 1886969 h 2227245"/>
              <a:gd name="connsiteX1032" fmla="*/ 909086 w 1517139"/>
              <a:gd name="connsiteY1032" fmla="*/ 1891363 h 2227245"/>
              <a:gd name="connsiteX1033" fmla="*/ 903055 w 1517139"/>
              <a:gd name="connsiteY1033" fmla="*/ 1898729 h 2227245"/>
              <a:gd name="connsiteX1034" fmla="*/ 900815 w 1517139"/>
              <a:gd name="connsiteY1034" fmla="*/ 1900797 h 2227245"/>
              <a:gd name="connsiteX1035" fmla="*/ 900342 w 1517139"/>
              <a:gd name="connsiteY1035" fmla="*/ 1894809 h 2227245"/>
              <a:gd name="connsiteX1036" fmla="*/ 900600 w 1517139"/>
              <a:gd name="connsiteY1036" fmla="*/ 1893000 h 2227245"/>
              <a:gd name="connsiteX1037" fmla="*/ 897154 w 1517139"/>
              <a:gd name="connsiteY1037" fmla="*/ 1890070 h 2227245"/>
              <a:gd name="connsiteX1038" fmla="*/ 897239 w 1517139"/>
              <a:gd name="connsiteY1038" fmla="*/ 1892181 h 2227245"/>
              <a:gd name="connsiteX1039" fmla="*/ 896895 w 1517139"/>
              <a:gd name="connsiteY1039" fmla="*/ 1894120 h 2227245"/>
              <a:gd name="connsiteX1040" fmla="*/ 894440 w 1517139"/>
              <a:gd name="connsiteY1040" fmla="*/ 1901874 h 2227245"/>
              <a:gd name="connsiteX1041" fmla="*/ 893750 w 1517139"/>
              <a:gd name="connsiteY1041" fmla="*/ 1903209 h 2227245"/>
              <a:gd name="connsiteX1042" fmla="*/ 892544 w 1517139"/>
              <a:gd name="connsiteY1042" fmla="*/ 1902908 h 2227245"/>
              <a:gd name="connsiteX1043" fmla="*/ 889873 w 1517139"/>
              <a:gd name="connsiteY1043" fmla="*/ 1904329 h 2227245"/>
              <a:gd name="connsiteX1044" fmla="*/ 887159 w 1517139"/>
              <a:gd name="connsiteY1044" fmla="*/ 1903640 h 2227245"/>
              <a:gd name="connsiteX1045" fmla="*/ 884876 w 1517139"/>
              <a:gd name="connsiteY1045" fmla="*/ 1900108 h 2227245"/>
              <a:gd name="connsiteX1046" fmla="*/ 883971 w 1517139"/>
              <a:gd name="connsiteY1046" fmla="*/ 1898298 h 2227245"/>
              <a:gd name="connsiteX1047" fmla="*/ 879750 w 1517139"/>
              <a:gd name="connsiteY1047" fmla="*/ 1903339 h 2227245"/>
              <a:gd name="connsiteX1048" fmla="*/ 877682 w 1517139"/>
              <a:gd name="connsiteY1048" fmla="*/ 1903209 h 2227245"/>
              <a:gd name="connsiteX1049" fmla="*/ 877337 w 1517139"/>
              <a:gd name="connsiteY1049" fmla="*/ 1907431 h 2227245"/>
              <a:gd name="connsiteX1050" fmla="*/ 875356 w 1517139"/>
              <a:gd name="connsiteY1050" fmla="*/ 1911265 h 2227245"/>
              <a:gd name="connsiteX1051" fmla="*/ 872728 w 1517139"/>
              <a:gd name="connsiteY1051" fmla="*/ 1912902 h 2227245"/>
              <a:gd name="connsiteX1052" fmla="*/ 869066 w 1517139"/>
              <a:gd name="connsiteY1052" fmla="*/ 1912773 h 2227245"/>
              <a:gd name="connsiteX1053" fmla="*/ 866826 w 1517139"/>
              <a:gd name="connsiteY1053" fmla="*/ 1915056 h 2227245"/>
              <a:gd name="connsiteX1054" fmla="*/ 861829 w 1517139"/>
              <a:gd name="connsiteY1054" fmla="*/ 1912644 h 2227245"/>
              <a:gd name="connsiteX1055" fmla="*/ 860709 w 1517139"/>
              <a:gd name="connsiteY1055" fmla="*/ 1908077 h 2227245"/>
              <a:gd name="connsiteX1056" fmla="*/ 864629 w 1517139"/>
              <a:gd name="connsiteY1056" fmla="*/ 1901831 h 2227245"/>
              <a:gd name="connsiteX1057" fmla="*/ 865749 w 1517139"/>
              <a:gd name="connsiteY1057" fmla="*/ 1899246 h 2227245"/>
              <a:gd name="connsiteX1058" fmla="*/ 865017 w 1517139"/>
              <a:gd name="connsiteY1058" fmla="*/ 1896058 h 2227245"/>
              <a:gd name="connsiteX1059" fmla="*/ 865964 w 1517139"/>
              <a:gd name="connsiteY1059" fmla="*/ 1891923 h 2227245"/>
              <a:gd name="connsiteX1060" fmla="*/ 873503 w 1517139"/>
              <a:gd name="connsiteY1060" fmla="*/ 1878741 h 2227245"/>
              <a:gd name="connsiteX1061" fmla="*/ 878587 w 1517139"/>
              <a:gd name="connsiteY1061" fmla="*/ 1872020 h 2227245"/>
              <a:gd name="connsiteX1062" fmla="*/ 878285 w 1517139"/>
              <a:gd name="connsiteY1062" fmla="*/ 1870814 h 2227245"/>
              <a:gd name="connsiteX1063" fmla="*/ 871392 w 1517139"/>
              <a:gd name="connsiteY1063" fmla="*/ 1869350 h 2227245"/>
              <a:gd name="connsiteX1064" fmla="*/ 865362 w 1517139"/>
              <a:gd name="connsiteY1064" fmla="*/ 1867023 h 2227245"/>
              <a:gd name="connsiteX1065" fmla="*/ 859503 w 1517139"/>
              <a:gd name="connsiteY1065" fmla="*/ 1866248 h 2227245"/>
              <a:gd name="connsiteX1066" fmla="*/ 856875 w 1517139"/>
              <a:gd name="connsiteY1066" fmla="*/ 1867023 h 2227245"/>
              <a:gd name="connsiteX1067" fmla="*/ 861011 w 1517139"/>
              <a:gd name="connsiteY1067" fmla="*/ 1870901 h 2227245"/>
              <a:gd name="connsiteX1068" fmla="*/ 866869 w 1517139"/>
              <a:gd name="connsiteY1068" fmla="*/ 1874648 h 2227245"/>
              <a:gd name="connsiteX1069" fmla="*/ 864026 w 1517139"/>
              <a:gd name="connsiteY1069" fmla="*/ 1878224 h 2227245"/>
              <a:gd name="connsiteX1070" fmla="*/ 861528 w 1517139"/>
              <a:gd name="connsiteY1070" fmla="*/ 1882015 h 2227245"/>
              <a:gd name="connsiteX1071" fmla="*/ 858943 w 1517139"/>
              <a:gd name="connsiteY1071" fmla="*/ 1892267 h 2227245"/>
              <a:gd name="connsiteX1072" fmla="*/ 857306 w 1517139"/>
              <a:gd name="connsiteY1072" fmla="*/ 1896446 h 2227245"/>
              <a:gd name="connsiteX1073" fmla="*/ 850930 w 1517139"/>
              <a:gd name="connsiteY1073" fmla="*/ 1891664 h 2227245"/>
              <a:gd name="connsiteX1074" fmla="*/ 847872 w 1517139"/>
              <a:gd name="connsiteY1074" fmla="*/ 1890027 h 2227245"/>
              <a:gd name="connsiteX1075" fmla="*/ 849810 w 1517139"/>
              <a:gd name="connsiteY1075" fmla="*/ 1895369 h 2227245"/>
              <a:gd name="connsiteX1076" fmla="*/ 855367 w 1517139"/>
              <a:gd name="connsiteY1076" fmla="*/ 1900409 h 2227245"/>
              <a:gd name="connsiteX1077" fmla="*/ 855712 w 1517139"/>
              <a:gd name="connsiteY1077" fmla="*/ 1902046 h 2227245"/>
              <a:gd name="connsiteX1078" fmla="*/ 855712 w 1517139"/>
              <a:gd name="connsiteY1078" fmla="*/ 1907991 h 2227245"/>
              <a:gd name="connsiteX1079" fmla="*/ 844985 w 1517139"/>
              <a:gd name="connsiteY1079" fmla="*/ 1913247 h 2227245"/>
              <a:gd name="connsiteX1080" fmla="*/ 833785 w 1517139"/>
              <a:gd name="connsiteY1080" fmla="*/ 1914022 h 2227245"/>
              <a:gd name="connsiteX1081" fmla="*/ 825772 w 1517139"/>
              <a:gd name="connsiteY1081" fmla="*/ 1915487 h 2227245"/>
              <a:gd name="connsiteX1082" fmla="*/ 812246 w 1517139"/>
              <a:gd name="connsiteY1082" fmla="*/ 1917296 h 2227245"/>
              <a:gd name="connsiteX1083" fmla="*/ 806990 w 1517139"/>
              <a:gd name="connsiteY1083" fmla="*/ 1917296 h 2227245"/>
              <a:gd name="connsiteX1084" fmla="*/ 806516 w 1517139"/>
              <a:gd name="connsiteY1084" fmla="*/ 1919321 h 2227245"/>
              <a:gd name="connsiteX1085" fmla="*/ 819741 w 1517139"/>
              <a:gd name="connsiteY1085" fmla="*/ 1928453 h 2227245"/>
              <a:gd name="connsiteX1086" fmla="*/ 821680 w 1517139"/>
              <a:gd name="connsiteY1086" fmla="*/ 1930134 h 2227245"/>
              <a:gd name="connsiteX1087" fmla="*/ 819827 w 1517139"/>
              <a:gd name="connsiteY1087" fmla="*/ 1933278 h 2227245"/>
              <a:gd name="connsiteX1088" fmla="*/ 817070 w 1517139"/>
              <a:gd name="connsiteY1088" fmla="*/ 1935217 h 2227245"/>
              <a:gd name="connsiteX1089" fmla="*/ 812763 w 1517139"/>
              <a:gd name="connsiteY1089" fmla="*/ 1941894 h 2227245"/>
              <a:gd name="connsiteX1090" fmla="*/ 810522 w 1517139"/>
              <a:gd name="connsiteY1090" fmla="*/ 1944177 h 2227245"/>
              <a:gd name="connsiteX1091" fmla="*/ 804966 w 1517139"/>
              <a:gd name="connsiteY1091" fmla="*/ 1947322 h 2227245"/>
              <a:gd name="connsiteX1092" fmla="*/ 794713 w 1517139"/>
              <a:gd name="connsiteY1092" fmla="*/ 1943833 h 2227245"/>
              <a:gd name="connsiteX1093" fmla="*/ 789457 w 1517139"/>
              <a:gd name="connsiteY1093" fmla="*/ 1945383 h 2227245"/>
              <a:gd name="connsiteX1094" fmla="*/ 784417 w 1517139"/>
              <a:gd name="connsiteY1094" fmla="*/ 1944263 h 2227245"/>
              <a:gd name="connsiteX1095" fmla="*/ 784331 w 1517139"/>
              <a:gd name="connsiteY1095" fmla="*/ 1948097 h 2227245"/>
              <a:gd name="connsiteX1096" fmla="*/ 785838 w 1517139"/>
              <a:gd name="connsiteY1096" fmla="*/ 1950897 h 2227245"/>
              <a:gd name="connsiteX1097" fmla="*/ 787346 w 1517139"/>
              <a:gd name="connsiteY1097" fmla="*/ 1957790 h 2227245"/>
              <a:gd name="connsiteX1098" fmla="*/ 790749 w 1517139"/>
              <a:gd name="connsiteY1098" fmla="*/ 1957273 h 2227245"/>
              <a:gd name="connsiteX1099" fmla="*/ 795014 w 1517139"/>
              <a:gd name="connsiteY1099" fmla="*/ 1955119 h 2227245"/>
              <a:gd name="connsiteX1100" fmla="*/ 798331 w 1517139"/>
              <a:gd name="connsiteY1100" fmla="*/ 1960331 h 2227245"/>
              <a:gd name="connsiteX1101" fmla="*/ 800528 w 1517139"/>
              <a:gd name="connsiteY1101" fmla="*/ 1969120 h 2227245"/>
              <a:gd name="connsiteX1102" fmla="*/ 804362 w 1517139"/>
              <a:gd name="connsiteY1102" fmla="*/ 1973557 h 2227245"/>
              <a:gd name="connsiteX1103" fmla="*/ 806043 w 1517139"/>
              <a:gd name="connsiteY1103" fmla="*/ 1977003 h 2227245"/>
              <a:gd name="connsiteX1104" fmla="*/ 806731 w 1517139"/>
              <a:gd name="connsiteY1104" fmla="*/ 1980234 h 2227245"/>
              <a:gd name="connsiteX1105" fmla="*/ 804319 w 1517139"/>
              <a:gd name="connsiteY1105" fmla="*/ 1983465 h 2227245"/>
              <a:gd name="connsiteX1106" fmla="*/ 799408 w 1517139"/>
              <a:gd name="connsiteY1106" fmla="*/ 1987988 h 2227245"/>
              <a:gd name="connsiteX1107" fmla="*/ 793937 w 1517139"/>
              <a:gd name="connsiteY1107" fmla="*/ 1988850 h 2227245"/>
              <a:gd name="connsiteX1108" fmla="*/ 794239 w 1517139"/>
              <a:gd name="connsiteY1108" fmla="*/ 1992425 h 2227245"/>
              <a:gd name="connsiteX1109" fmla="*/ 791870 w 1517139"/>
              <a:gd name="connsiteY1109" fmla="*/ 1995010 h 2227245"/>
              <a:gd name="connsiteX1110" fmla="*/ 786872 w 1517139"/>
              <a:gd name="connsiteY1110" fmla="*/ 1994277 h 2227245"/>
              <a:gd name="connsiteX1111" fmla="*/ 784546 w 1517139"/>
              <a:gd name="connsiteY1111" fmla="*/ 1992468 h 2227245"/>
              <a:gd name="connsiteX1112" fmla="*/ 782091 w 1517139"/>
              <a:gd name="connsiteY1112" fmla="*/ 1991606 h 2227245"/>
              <a:gd name="connsiteX1113" fmla="*/ 772097 w 1517139"/>
              <a:gd name="connsiteY1113" fmla="*/ 1990659 h 2227245"/>
              <a:gd name="connsiteX1114" fmla="*/ 782177 w 1517139"/>
              <a:gd name="connsiteY1114" fmla="*/ 1997551 h 2227245"/>
              <a:gd name="connsiteX1115" fmla="*/ 785752 w 1517139"/>
              <a:gd name="connsiteY1115" fmla="*/ 2000739 h 2227245"/>
              <a:gd name="connsiteX1116" fmla="*/ 787346 w 1517139"/>
              <a:gd name="connsiteY1116" fmla="*/ 1998844 h 2227245"/>
              <a:gd name="connsiteX1117" fmla="*/ 790793 w 1517139"/>
              <a:gd name="connsiteY1117" fmla="*/ 1998370 h 2227245"/>
              <a:gd name="connsiteX1118" fmla="*/ 795962 w 1517139"/>
              <a:gd name="connsiteY1118" fmla="*/ 2000093 h 2227245"/>
              <a:gd name="connsiteX1119" fmla="*/ 795100 w 1517139"/>
              <a:gd name="connsiteY1119" fmla="*/ 2011595 h 2227245"/>
              <a:gd name="connsiteX1120" fmla="*/ 797341 w 1517139"/>
              <a:gd name="connsiteY1120" fmla="*/ 2020857 h 2227245"/>
              <a:gd name="connsiteX1121" fmla="*/ 797642 w 1517139"/>
              <a:gd name="connsiteY1121" fmla="*/ 2022925 h 2227245"/>
              <a:gd name="connsiteX1122" fmla="*/ 792171 w 1517139"/>
              <a:gd name="connsiteY1122" fmla="*/ 2028439 h 2227245"/>
              <a:gd name="connsiteX1123" fmla="*/ 792085 w 1517139"/>
              <a:gd name="connsiteY1123" fmla="*/ 2033565 h 2227245"/>
              <a:gd name="connsiteX1124" fmla="*/ 788854 w 1517139"/>
              <a:gd name="connsiteY1124" fmla="*/ 2034987 h 2227245"/>
              <a:gd name="connsiteX1125" fmla="*/ 785365 w 1517139"/>
              <a:gd name="connsiteY1125" fmla="*/ 2034642 h 2227245"/>
              <a:gd name="connsiteX1126" fmla="*/ 785150 w 1517139"/>
              <a:gd name="connsiteY1126" fmla="*/ 2040242 h 2227245"/>
              <a:gd name="connsiteX1127" fmla="*/ 782780 w 1517139"/>
              <a:gd name="connsiteY1127" fmla="*/ 2043732 h 2227245"/>
              <a:gd name="connsiteX1128" fmla="*/ 783211 w 1517139"/>
              <a:gd name="connsiteY1128" fmla="*/ 2045929 h 2227245"/>
              <a:gd name="connsiteX1129" fmla="*/ 783900 w 1517139"/>
              <a:gd name="connsiteY1129" fmla="*/ 2047867 h 2227245"/>
              <a:gd name="connsiteX1130" fmla="*/ 781746 w 1517139"/>
              <a:gd name="connsiteY1130" fmla="*/ 2051399 h 2227245"/>
              <a:gd name="connsiteX1131" fmla="*/ 779807 w 1517139"/>
              <a:gd name="connsiteY1131" fmla="*/ 2055707 h 2227245"/>
              <a:gd name="connsiteX1132" fmla="*/ 776965 w 1517139"/>
              <a:gd name="connsiteY1132" fmla="*/ 2059455 h 2227245"/>
              <a:gd name="connsiteX1133" fmla="*/ 775500 w 1517139"/>
              <a:gd name="connsiteY1133" fmla="*/ 2059068 h 2227245"/>
              <a:gd name="connsiteX1134" fmla="*/ 771063 w 1517139"/>
              <a:gd name="connsiteY1134" fmla="*/ 2059326 h 2227245"/>
              <a:gd name="connsiteX1135" fmla="*/ 765721 w 1517139"/>
              <a:gd name="connsiteY1135" fmla="*/ 2059024 h 2227245"/>
              <a:gd name="connsiteX1136" fmla="*/ 761370 w 1517139"/>
              <a:gd name="connsiteY1136" fmla="*/ 2054157 h 2227245"/>
              <a:gd name="connsiteX1137" fmla="*/ 759561 w 1517139"/>
              <a:gd name="connsiteY1137" fmla="*/ 2052520 h 2227245"/>
              <a:gd name="connsiteX1138" fmla="*/ 757536 w 1517139"/>
              <a:gd name="connsiteY1138" fmla="*/ 2051443 h 2227245"/>
              <a:gd name="connsiteX1139" fmla="*/ 758311 w 1517139"/>
              <a:gd name="connsiteY1139" fmla="*/ 2054587 h 2227245"/>
              <a:gd name="connsiteX1140" fmla="*/ 759518 w 1517139"/>
              <a:gd name="connsiteY1140" fmla="*/ 2056483 h 2227245"/>
              <a:gd name="connsiteX1141" fmla="*/ 763524 w 1517139"/>
              <a:gd name="connsiteY1141" fmla="*/ 2060015 h 2227245"/>
              <a:gd name="connsiteX1142" fmla="*/ 770847 w 1517139"/>
              <a:gd name="connsiteY1142" fmla="*/ 2064366 h 2227245"/>
              <a:gd name="connsiteX1143" fmla="*/ 770632 w 1517139"/>
              <a:gd name="connsiteY1143" fmla="*/ 2067425 h 2227245"/>
              <a:gd name="connsiteX1144" fmla="*/ 768650 w 1517139"/>
              <a:gd name="connsiteY1144" fmla="*/ 2068760 h 2227245"/>
              <a:gd name="connsiteX1145" fmla="*/ 764041 w 1517139"/>
              <a:gd name="connsiteY1145" fmla="*/ 2077074 h 2227245"/>
              <a:gd name="connsiteX1146" fmla="*/ 762404 w 1517139"/>
              <a:gd name="connsiteY1146" fmla="*/ 2077247 h 2227245"/>
              <a:gd name="connsiteX1147" fmla="*/ 760336 w 1517139"/>
              <a:gd name="connsiteY1147" fmla="*/ 2079401 h 2227245"/>
              <a:gd name="connsiteX1148" fmla="*/ 753960 w 1517139"/>
              <a:gd name="connsiteY1148" fmla="*/ 2078668 h 2227245"/>
              <a:gd name="connsiteX1149" fmla="*/ 751333 w 1517139"/>
              <a:gd name="connsiteY1149" fmla="*/ 2077807 h 2227245"/>
              <a:gd name="connsiteX1150" fmla="*/ 743492 w 1517139"/>
              <a:gd name="connsiteY1150" fmla="*/ 2078367 h 2227245"/>
              <a:gd name="connsiteX1151" fmla="*/ 740822 w 1517139"/>
              <a:gd name="connsiteY1151" fmla="*/ 2077634 h 2227245"/>
              <a:gd name="connsiteX1152" fmla="*/ 738538 w 1517139"/>
              <a:gd name="connsiteY1152" fmla="*/ 2077979 h 2227245"/>
              <a:gd name="connsiteX1153" fmla="*/ 740692 w 1517139"/>
              <a:gd name="connsiteY1153" fmla="*/ 2080305 h 2227245"/>
              <a:gd name="connsiteX1154" fmla="*/ 745173 w 1517139"/>
              <a:gd name="connsiteY1154" fmla="*/ 2082416 h 2227245"/>
              <a:gd name="connsiteX1155" fmla="*/ 750256 w 1517139"/>
              <a:gd name="connsiteY1155" fmla="*/ 2084527 h 2227245"/>
              <a:gd name="connsiteX1156" fmla="*/ 758010 w 1517139"/>
              <a:gd name="connsiteY1156" fmla="*/ 2086121 h 2227245"/>
              <a:gd name="connsiteX1157" fmla="*/ 757709 w 1517139"/>
              <a:gd name="connsiteY1157" fmla="*/ 2089136 h 2227245"/>
              <a:gd name="connsiteX1158" fmla="*/ 755770 w 1517139"/>
              <a:gd name="connsiteY1158" fmla="*/ 2091592 h 2227245"/>
              <a:gd name="connsiteX1159" fmla="*/ 756890 w 1517139"/>
              <a:gd name="connsiteY1159" fmla="*/ 2095253 h 2227245"/>
              <a:gd name="connsiteX1160" fmla="*/ 756028 w 1517139"/>
              <a:gd name="connsiteY1160" fmla="*/ 2097881 h 2227245"/>
              <a:gd name="connsiteX1161" fmla="*/ 755683 w 1517139"/>
              <a:gd name="connsiteY1161" fmla="*/ 2100983 h 2227245"/>
              <a:gd name="connsiteX1162" fmla="*/ 753831 w 1517139"/>
              <a:gd name="connsiteY1162" fmla="*/ 2108220 h 2227245"/>
              <a:gd name="connsiteX1163" fmla="*/ 755942 w 1517139"/>
              <a:gd name="connsiteY1163" fmla="*/ 2113174 h 2227245"/>
              <a:gd name="connsiteX1164" fmla="*/ 758226 w 1517139"/>
              <a:gd name="connsiteY1164" fmla="*/ 2115587 h 2227245"/>
              <a:gd name="connsiteX1165" fmla="*/ 757967 w 1517139"/>
              <a:gd name="connsiteY1165" fmla="*/ 2118731 h 2227245"/>
              <a:gd name="connsiteX1166" fmla="*/ 759044 w 1517139"/>
              <a:gd name="connsiteY1166" fmla="*/ 2123771 h 2227245"/>
              <a:gd name="connsiteX1167" fmla="*/ 755597 w 1517139"/>
              <a:gd name="connsiteY1167" fmla="*/ 2128252 h 2227245"/>
              <a:gd name="connsiteX1168" fmla="*/ 752754 w 1517139"/>
              <a:gd name="connsiteY1168" fmla="*/ 2128079 h 2227245"/>
              <a:gd name="connsiteX1169" fmla="*/ 748662 w 1517139"/>
              <a:gd name="connsiteY1169" fmla="*/ 2129070 h 2227245"/>
              <a:gd name="connsiteX1170" fmla="*/ 747327 w 1517139"/>
              <a:gd name="connsiteY1170" fmla="*/ 2131052 h 2227245"/>
              <a:gd name="connsiteX1171" fmla="*/ 753788 w 1517139"/>
              <a:gd name="connsiteY1171" fmla="*/ 2132904 h 2227245"/>
              <a:gd name="connsiteX1172" fmla="*/ 753185 w 1517139"/>
              <a:gd name="connsiteY1172" fmla="*/ 2136264 h 2227245"/>
              <a:gd name="connsiteX1173" fmla="*/ 751419 w 1517139"/>
              <a:gd name="connsiteY1173" fmla="*/ 2140443 h 2227245"/>
              <a:gd name="connsiteX1174" fmla="*/ 749567 w 1517139"/>
              <a:gd name="connsiteY1174" fmla="*/ 2149446 h 2227245"/>
              <a:gd name="connsiteX1175" fmla="*/ 745776 w 1517139"/>
              <a:gd name="connsiteY1175" fmla="*/ 2164739 h 2227245"/>
              <a:gd name="connsiteX1176" fmla="*/ 744052 w 1517139"/>
              <a:gd name="connsiteY1176" fmla="*/ 2179817 h 2227245"/>
              <a:gd name="connsiteX1177" fmla="*/ 735954 w 1517139"/>
              <a:gd name="connsiteY1177" fmla="*/ 2192094 h 2227245"/>
              <a:gd name="connsiteX1178" fmla="*/ 733110 w 1517139"/>
              <a:gd name="connsiteY1178" fmla="*/ 2192439 h 2227245"/>
              <a:gd name="connsiteX1179" fmla="*/ 732378 w 1517139"/>
              <a:gd name="connsiteY1179" fmla="*/ 2192913 h 2227245"/>
              <a:gd name="connsiteX1180" fmla="*/ 728458 w 1517139"/>
              <a:gd name="connsiteY1180" fmla="*/ 2192266 h 2227245"/>
              <a:gd name="connsiteX1181" fmla="*/ 722298 w 1517139"/>
              <a:gd name="connsiteY1181" fmla="*/ 2189423 h 2227245"/>
              <a:gd name="connsiteX1182" fmla="*/ 717516 w 1517139"/>
              <a:gd name="connsiteY1182" fmla="*/ 2188475 h 2227245"/>
              <a:gd name="connsiteX1183" fmla="*/ 714285 w 1517139"/>
              <a:gd name="connsiteY1183" fmla="*/ 2188475 h 2227245"/>
              <a:gd name="connsiteX1184" fmla="*/ 713854 w 1517139"/>
              <a:gd name="connsiteY1184" fmla="*/ 2189854 h 2227245"/>
              <a:gd name="connsiteX1185" fmla="*/ 716525 w 1517139"/>
              <a:gd name="connsiteY1185" fmla="*/ 2192137 h 2227245"/>
              <a:gd name="connsiteX1186" fmla="*/ 720618 w 1517139"/>
              <a:gd name="connsiteY1186" fmla="*/ 2193085 h 2227245"/>
              <a:gd name="connsiteX1187" fmla="*/ 723892 w 1517139"/>
              <a:gd name="connsiteY1187" fmla="*/ 2194593 h 2227245"/>
              <a:gd name="connsiteX1188" fmla="*/ 729750 w 1517139"/>
              <a:gd name="connsiteY1188" fmla="*/ 2196014 h 2227245"/>
              <a:gd name="connsiteX1189" fmla="*/ 731818 w 1517139"/>
              <a:gd name="connsiteY1189" fmla="*/ 2198728 h 2227245"/>
              <a:gd name="connsiteX1190" fmla="*/ 733197 w 1517139"/>
              <a:gd name="connsiteY1190" fmla="*/ 2201614 h 2227245"/>
              <a:gd name="connsiteX1191" fmla="*/ 733024 w 1517139"/>
              <a:gd name="connsiteY1191" fmla="*/ 2203208 h 2227245"/>
              <a:gd name="connsiteX1192" fmla="*/ 733024 w 1517139"/>
              <a:gd name="connsiteY1192" fmla="*/ 2205061 h 2227245"/>
              <a:gd name="connsiteX1193" fmla="*/ 734058 w 1517139"/>
              <a:gd name="connsiteY1193" fmla="*/ 2215098 h 2227245"/>
              <a:gd name="connsiteX1194" fmla="*/ 731301 w 1517139"/>
              <a:gd name="connsiteY1194" fmla="*/ 2218544 h 2227245"/>
              <a:gd name="connsiteX1195" fmla="*/ 729190 w 1517139"/>
              <a:gd name="connsiteY1195" fmla="*/ 2221646 h 2227245"/>
              <a:gd name="connsiteX1196" fmla="*/ 721867 w 1517139"/>
              <a:gd name="connsiteY1196" fmla="*/ 2221215 h 2227245"/>
              <a:gd name="connsiteX1197" fmla="*/ 720574 w 1517139"/>
              <a:gd name="connsiteY1197" fmla="*/ 2220138 h 2227245"/>
              <a:gd name="connsiteX1198" fmla="*/ 713467 w 1517139"/>
              <a:gd name="connsiteY1198" fmla="*/ 2216864 h 2227245"/>
              <a:gd name="connsiteX1199" fmla="*/ 713941 w 1517139"/>
              <a:gd name="connsiteY1199" fmla="*/ 2218415 h 2227245"/>
              <a:gd name="connsiteX1200" fmla="*/ 719067 w 1517139"/>
              <a:gd name="connsiteY1200" fmla="*/ 2222852 h 2227245"/>
              <a:gd name="connsiteX1201" fmla="*/ 720876 w 1517139"/>
              <a:gd name="connsiteY1201" fmla="*/ 2225092 h 2227245"/>
              <a:gd name="connsiteX1202" fmla="*/ 719670 w 1517139"/>
              <a:gd name="connsiteY1202" fmla="*/ 2225566 h 2227245"/>
              <a:gd name="connsiteX1203" fmla="*/ 717602 w 1517139"/>
              <a:gd name="connsiteY1203" fmla="*/ 2225738 h 2227245"/>
              <a:gd name="connsiteX1204" fmla="*/ 714716 w 1517139"/>
              <a:gd name="connsiteY1204" fmla="*/ 2227246 h 2227245"/>
              <a:gd name="connsiteX1205" fmla="*/ 709547 w 1517139"/>
              <a:gd name="connsiteY1205" fmla="*/ 2226428 h 2227245"/>
              <a:gd name="connsiteX1206" fmla="*/ 709848 w 1517139"/>
              <a:gd name="connsiteY1206" fmla="*/ 2224187 h 2227245"/>
              <a:gd name="connsiteX1207" fmla="*/ 710839 w 1517139"/>
              <a:gd name="connsiteY1207" fmla="*/ 2221861 h 2227245"/>
              <a:gd name="connsiteX1208" fmla="*/ 708470 w 1517139"/>
              <a:gd name="connsiteY1208" fmla="*/ 2222249 h 2227245"/>
              <a:gd name="connsiteX1209" fmla="*/ 705842 w 1517139"/>
              <a:gd name="connsiteY1209" fmla="*/ 2223412 h 2227245"/>
              <a:gd name="connsiteX1210" fmla="*/ 704291 w 1517139"/>
              <a:gd name="connsiteY1210" fmla="*/ 2222981 h 2227245"/>
              <a:gd name="connsiteX1211" fmla="*/ 702999 w 1517139"/>
              <a:gd name="connsiteY1211" fmla="*/ 2223110 h 2227245"/>
              <a:gd name="connsiteX1212" fmla="*/ 702266 w 1517139"/>
              <a:gd name="connsiteY1212" fmla="*/ 2221948 h 2227245"/>
              <a:gd name="connsiteX1213" fmla="*/ 701275 w 1517139"/>
              <a:gd name="connsiteY1213" fmla="*/ 2217424 h 2227245"/>
              <a:gd name="connsiteX1214" fmla="*/ 702438 w 1517139"/>
              <a:gd name="connsiteY1214" fmla="*/ 2215141 h 2227245"/>
              <a:gd name="connsiteX1215" fmla="*/ 706746 w 1517139"/>
              <a:gd name="connsiteY1215" fmla="*/ 2209239 h 2227245"/>
              <a:gd name="connsiteX1216" fmla="*/ 708125 w 1517139"/>
              <a:gd name="connsiteY1216" fmla="*/ 2206052 h 2227245"/>
              <a:gd name="connsiteX1217" fmla="*/ 706919 w 1517139"/>
              <a:gd name="connsiteY1217" fmla="*/ 2204587 h 2227245"/>
              <a:gd name="connsiteX1218" fmla="*/ 703860 w 1517139"/>
              <a:gd name="connsiteY1218" fmla="*/ 2207990 h 2227245"/>
              <a:gd name="connsiteX1219" fmla="*/ 700715 w 1517139"/>
              <a:gd name="connsiteY1219" fmla="*/ 2213418 h 2227245"/>
              <a:gd name="connsiteX1220" fmla="*/ 699294 w 1517139"/>
              <a:gd name="connsiteY1220" fmla="*/ 2216692 h 2227245"/>
              <a:gd name="connsiteX1221" fmla="*/ 697269 w 1517139"/>
              <a:gd name="connsiteY1221" fmla="*/ 2217338 h 2227245"/>
              <a:gd name="connsiteX1222" fmla="*/ 692358 w 1517139"/>
              <a:gd name="connsiteY1222" fmla="*/ 2215701 h 2227245"/>
              <a:gd name="connsiteX1223" fmla="*/ 678358 w 1517139"/>
              <a:gd name="connsiteY1223" fmla="*/ 2208119 h 2227245"/>
              <a:gd name="connsiteX1224" fmla="*/ 678788 w 1517139"/>
              <a:gd name="connsiteY1224" fmla="*/ 2203510 h 2227245"/>
              <a:gd name="connsiteX1225" fmla="*/ 678659 w 1517139"/>
              <a:gd name="connsiteY1225" fmla="*/ 2199676 h 2227245"/>
              <a:gd name="connsiteX1226" fmla="*/ 682752 w 1517139"/>
              <a:gd name="connsiteY1226" fmla="*/ 2199202 h 2227245"/>
              <a:gd name="connsiteX1227" fmla="*/ 685724 w 1517139"/>
              <a:gd name="connsiteY1227" fmla="*/ 2197522 h 2227245"/>
              <a:gd name="connsiteX1228" fmla="*/ 688352 w 1517139"/>
              <a:gd name="connsiteY1228" fmla="*/ 2195454 h 2227245"/>
              <a:gd name="connsiteX1229" fmla="*/ 691368 w 1517139"/>
              <a:gd name="connsiteY1229" fmla="*/ 2191706 h 2227245"/>
              <a:gd name="connsiteX1230" fmla="*/ 694125 w 1517139"/>
              <a:gd name="connsiteY1230" fmla="*/ 2185503 h 2227245"/>
              <a:gd name="connsiteX1231" fmla="*/ 693780 w 1517139"/>
              <a:gd name="connsiteY1231" fmla="*/ 2185029 h 2227245"/>
              <a:gd name="connsiteX1232" fmla="*/ 685724 w 1517139"/>
              <a:gd name="connsiteY1232" fmla="*/ 2192956 h 2227245"/>
              <a:gd name="connsiteX1233" fmla="*/ 680727 w 1517139"/>
              <a:gd name="connsiteY1233" fmla="*/ 2195584 h 2227245"/>
              <a:gd name="connsiteX1234" fmla="*/ 678315 w 1517139"/>
              <a:gd name="connsiteY1234" fmla="*/ 2196057 h 2227245"/>
              <a:gd name="connsiteX1235" fmla="*/ 677108 w 1517139"/>
              <a:gd name="connsiteY1235" fmla="*/ 2194894 h 2227245"/>
              <a:gd name="connsiteX1236" fmla="*/ 673102 w 1517139"/>
              <a:gd name="connsiteY1236" fmla="*/ 2192353 h 2227245"/>
              <a:gd name="connsiteX1237" fmla="*/ 670517 w 1517139"/>
              <a:gd name="connsiteY1237" fmla="*/ 2191189 h 2227245"/>
              <a:gd name="connsiteX1238" fmla="*/ 664615 w 1517139"/>
              <a:gd name="connsiteY1238" fmla="*/ 2189294 h 2227245"/>
              <a:gd name="connsiteX1239" fmla="*/ 663538 w 1517139"/>
              <a:gd name="connsiteY1239" fmla="*/ 2188260 h 2227245"/>
              <a:gd name="connsiteX1240" fmla="*/ 661816 w 1517139"/>
              <a:gd name="connsiteY1240" fmla="*/ 2187442 h 2227245"/>
              <a:gd name="connsiteX1241" fmla="*/ 659446 w 1517139"/>
              <a:gd name="connsiteY1241" fmla="*/ 2179343 h 2227245"/>
              <a:gd name="connsiteX1242" fmla="*/ 662461 w 1517139"/>
              <a:gd name="connsiteY1242" fmla="*/ 2169435 h 2227245"/>
              <a:gd name="connsiteX1243" fmla="*/ 664572 w 1517139"/>
              <a:gd name="connsiteY1243" fmla="*/ 2166549 h 2227245"/>
              <a:gd name="connsiteX1244" fmla="*/ 665865 w 1517139"/>
              <a:gd name="connsiteY1244" fmla="*/ 2163188 h 2227245"/>
              <a:gd name="connsiteX1245" fmla="*/ 666641 w 1517139"/>
              <a:gd name="connsiteY1245" fmla="*/ 2158751 h 2227245"/>
              <a:gd name="connsiteX1246" fmla="*/ 666124 w 1517139"/>
              <a:gd name="connsiteY1246" fmla="*/ 2156856 h 2227245"/>
              <a:gd name="connsiteX1247" fmla="*/ 664357 w 1517139"/>
              <a:gd name="connsiteY1247" fmla="*/ 2157502 h 2227245"/>
              <a:gd name="connsiteX1248" fmla="*/ 663495 w 1517139"/>
              <a:gd name="connsiteY1248" fmla="*/ 2159010 h 2227245"/>
              <a:gd name="connsiteX1249" fmla="*/ 663625 w 1517139"/>
              <a:gd name="connsiteY1249" fmla="*/ 2161379 h 2227245"/>
              <a:gd name="connsiteX1250" fmla="*/ 662591 w 1517139"/>
              <a:gd name="connsiteY1250" fmla="*/ 2163016 h 2227245"/>
              <a:gd name="connsiteX1251" fmla="*/ 655526 w 1517139"/>
              <a:gd name="connsiteY1251" fmla="*/ 2166807 h 2227245"/>
              <a:gd name="connsiteX1252" fmla="*/ 648461 w 1517139"/>
              <a:gd name="connsiteY1252" fmla="*/ 2169865 h 2227245"/>
              <a:gd name="connsiteX1253" fmla="*/ 645144 w 1517139"/>
              <a:gd name="connsiteY1253" fmla="*/ 2172752 h 2227245"/>
              <a:gd name="connsiteX1254" fmla="*/ 642947 w 1517139"/>
              <a:gd name="connsiteY1254" fmla="*/ 2175035 h 2227245"/>
              <a:gd name="connsiteX1255" fmla="*/ 641267 w 1517139"/>
              <a:gd name="connsiteY1255" fmla="*/ 2177275 h 2227245"/>
              <a:gd name="connsiteX1256" fmla="*/ 638639 w 1517139"/>
              <a:gd name="connsiteY1256" fmla="*/ 2177060 h 2227245"/>
              <a:gd name="connsiteX1257" fmla="*/ 635064 w 1517139"/>
              <a:gd name="connsiteY1257" fmla="*/ 2177490 h 2227245"/>
              <a:gd name="connsiteX1258" fmla="*/ 632608 w 1517139"/>
              <a:gd name="connsiteY1258" fmla="*/ 2178955 h 2227245"/>
              <a:gd name="connsiteX1259" fmla="*/ 628990 w 1517139"/>
              <a:gd name="connsiteY1259" fmla="*/ 2178051 h 2227245"/>
              <a:gd name="connsiteX1260" fmla="*/ 626664 w 1517139"/>
              <a:gd name="connsiteY1260" fmla="*/ 2175897 h 2227245"/>
              <a:gd name="connsiteX1261" fmla="*/ 623820 w 1517139"/>
              <a:gd name="connsiteY1261" fmla="*/ 2175638 h 2227245"/>
              <a:gd name="connsiteX1262" fmla="*/ 620632 w 1517139"/>
              <a:gd name="connsiteY1262" fmla="*/ 2176672 h 2227245"/>
              <a:gd name="connsiteX1263" fmla="*/ 618435 w 1517139"/>
              <a:gd name="connsiteY1263" fmla="*/ 2176586 h 2227245"/>
              <a:gd name="connsiteX1264" fmla="*/ 618608 w 1517139"/>
              <a:gd name="connsiteY1264" fmla="*/ 2178051 h 2227245"/>
              <a:gd name="connsiteX1265" fmla="*/ 620072 w 1517139"/>
              <a:gd name="connsiteY1265" fmla="*/ 2181626 h 2227245"/>
              <a:gd name="connsiteX1266" fmla="*/ 617617 w 1517139"/>
              <a:gd name="connsiteY1266" fmla="*/ 2181841 h 2227245"/>
              <a:gd name="connsiteX1267" fmla="*/ 613007 w 1517139"/>
              <a:gd name="connsiteY1267" fmla="*/ 2181971 h 2227245"/>
              <a:gd name="connsiteX1268" fmla="*/ 610682 w 1517139"/>
              <a:gd name="connsiteY1268" fmla="*/ 2180937 h 2227245"/>
              <a:gd name="connsiteX1269" fmla="*/ 608872 w 1517139"/>
              <a:gd name="connsiteY1269" fmla="*/ 2179601 h 2227245"/>
              <a:gd name="connsiteX1270" fmla="*/ 607364 w 1517139"/>
              <a:gd name="connsiteY1270" fmla="*/ 2177706 h 2227245"/>
              <a:gd name="connsiteX1271" fmla="*/ 608269 w 1517139"/>
              <a:gd name="connsiteY1271" fmla="*/ 2175207 h 2227245"/>
              <a:gd name="connsiteX1272" fmla="*/ 615635 w 1517139"/>
              <a:gd name="connsiteY1272" fmla="*/ 2170641 h 2227245"/>
              <a:gd name="connsiteX1273" fmla="*/ 618995 w 1517139"/>
              <a:gd name="connsiteY1273" fmla="*/ 2167970 h 2227245"/>
              <a:gd name="connsiteX1274" fmla="*/ 616798 w 1517139"/>
              <a:gd name="connsiteY1274" fmla="*/ 2167066 h 2227245"/>
              <a:gd name="connsiteX1275" fmla="*/ 609690 w 1517139"/>
              <a:gd name="connsiteY1275" fmla="*/ 2167884 h 2227245"/>
              <a:gd name="connsiteX1276" fmla="*/ 608528 w 1517139"/>
              <a:gd name="connsiteY1276" fmla="*/ 2167195 h 2227245"/>
              <a:gd name="connsiteX1277" fmla="*/ 603745 w 1517139"/>
              <a:gd name="connsiteY1277" fmla="*/ 2167626 h 2227245"/>
              <a:gd name="connsiteX1278" fmla="*/ 603961 w 1517139"/>
              <a:gd name="connsiteY1278" fmla="*/ 2160819 h 2227245"/>
              <a:gd name="connsiteX1279" fmla="*/ 602798 w 1517139"/>
              <a:gd name="connsiteY1279" fmla="*/ 2159096 h 2227245"/>
              <a:gd name="connsiteX1280" fmla="*/ 602712 w 1517139"/>
              <a:gd name="connsiteY1280" fmla="*/ 2158277 h 2227245"/>
              <a:gd name="connsiteX1281" fmla="*/ 601031 w 1517139"/>
              <a:gd name="connsiteY1281" fmla="*/ 2156382 h 2227245"/>
              <a:gd name="connsiteX1282" fmla="*/ 599481 w 1517139"/>
              <a:gd name="connsiteY1282" fmla="*/ 2155908 h 2227245"/>
              <a:gd name="connsiteX1283" fmla="*/ 598533 w 1517139"/>
              <a:gd name="connsiteY1283" fmla="*/ 2155219 h 2227245"/>
              <a:gd name="connsiteX1284" fmla="*/ 590477 w 1517139"/>
              <a:gd name="connsiteY1284" fmla="*/ 2153668 h 2227245"/>
              <a:gd name="connsiteX1285" fmla="*/ 589400 w 1517139"/>
              <a:gd name="connsiteY1285" fmla="*/ 2149834 h 2227245"/>
              <a:gd name="connsiteX1286" fmla="*/ 588884 w 1517139"/>
              <a:gd name="connsiteY1286" fmla="*/ 2145871 h 2227245"/>
              <a:gd name="connsiteX1287" fmla="*/ 587333 w 1517139"/>
              <a:gd name="connsiteY1287" fmla="*/ 2140960 h 2227245"/>
              <a:gd name="connsiteX1288" fmla="*/ 583499 w 1517139"/>
              <a:gd name="connsiteY1288" fmla="*/ 2139667 h 2227245"/>
              <a:gd name="connsiteX1289" fmla="*/ 581431 w 1517139"/>
              <a:gd name="connsiteY1289" fmla="*/ 2137513 h 2227245"/>
              <a:gd name="connsiteX1290" fmla="*/ 583111 w 1517139"/>
              <a:gd name="connsiteY1290" fmla="*/ 2135317 h 2227245"/>
              <a:gd name="connsiteX1291" fmla="*/ 583843 w 1517139"/>
              <a:gd name="connsiteY1291" fmla="*/ 2132516 h 2227245"/>
              <a:gd name="connsiteX1292" fmla="*/ 582034 w 1517139"/>
              <a:gd name="connsiteY1292" fmla="*/ 2131224 h 2227245"/>
              <a:gd name="connsiteX1293" fmla="*/ 580914 w 1517139"/>
              <a:gd name="connsiteY1293" fmla="*/ 2129242 h 2227245"/>
              <a:gd name="connsiteX1294" fmla="*/ 581087 w 1517139"/>
              <a:gd name="connsiteY1294" fmla="*/ 2127950 h 2227245"/>
              <a:gd name="connsiteX1295" fmla="*/ 579622 w 1517139"/>
              <a:gd name="connsiteY1295" fmla="*/ 2124504 h 2227245"/>
              <a:gd name="connsiteX1296" fmla="*/ 579191 w 1517139"/>
              <a:gd name="connsiteY1296" fmla="*/ 2121790 h 2227245"/>
              <a:gd name="connsiteX1297" fmla="*/ 580871 w 1517139"/>
              <a:gd name="connsiteY1297" fmla="*/ 2119248 h 2227245"/>
              <a:gd name="connsiteX1298" fmla="*/ 585394 w 1517139"/>
              <a:gd name="connsiteY1298" fmla="*/ 2116362 h 2227245"/>
              <a:gd name="connsiteX1299" fmla="*/ 586859 w 1517139"/>
              <a:gd name="connsiteY1299" fmla="*/ 2115199 h 2227245"/>
              <a:gd name="connsiteX1300" fmla="*/ 587634 w 1517139"/>
              <a:gd name="connsiteY1300" fmla="*/ 2113950 h 2227245"/>
              <a:gd name="connsiteX1301" fmla="*/ 592847 w 1517139"/>
              <a:gd name="connsiteY1301" fmla="*/ 2111839 h 2227245"/>
              <a:gd name="connsiteX1302" fmla="*/ 588453 w 1517139"/>
              <a:gd name="connsiteY1302" fmla="*/ 2110331 h 2227245"/>
              <a:gd name="connsiteX1303" fmla="*/ 585653 w 1517139"/>
              <a:gd name="connsiteY1303" fmla="*/ 2110116 h 2227245"/>
              <a:gd name="connsiteX1304" fmla="*/ 583628 w 1517139"/>
              <a:gd name="connsiteY1304" fmla="*/ 2110805 h 2227245"/>
              <a:gd name="connsiteX1305" fmla="*/ 581775 w 1517139"/>
              <a:gd name="connsiteY1305" fmla="*/ 2113605 h 2227245"/>
              <a:gd name="connsiteX1306" fmla="*/ 580010 w 1517139"/>
              <a:gd name="connsiteY1306" fmla="*/ 2115457 h 2227245"/>
              <a:gd name="connsiteX1307" fmla="*/ 573246 w 1517139"/>
              <a:gd name="connsiteY1307" fmla="*/ 2116060 h 2227245"/>
              <a:gd name="connsiteX1308" fmla="*/ 572212 w 1517139"/>
              <a:gd name="connsiteY1308" fmla="*/ 2115113 h 2227245"/>
              <a:gd name="connsiteX1309" fmla="*/ 571738 w 1517139"/>
              <a:gd name="connsiteY1309" fmla="*/ 2111149 h 2227245"/>
              <a:gd name="connsiteX1310" fmla="*/ 572126 w 1517139"/>
              <a:gd name="connsiteY1310" fmla="*/ 2108091 h 2227245"/>
              <a:gd name="connsiteX1311" fmla="*/ 574969 w 1517139"/>
              <a:gd name="connsiteY1311" fmla="*/ 2103740 h 2227245"/>
              <a:gd name="connsiteX1312" fmla="*/ 571738 w 1517139"/>
              <a:gd name="connsiteY1312" fmla="*/ 2101586 h 2227245"/>
              <a:gd name="connsiteX1313" fmla="*/ 568723 w 1517139"/>
              <a:gd name="connsiteY1313" fmla="*/ 2100897 h 2227245"/>
              <a:gd name="connsiteX1314" fmla="*/ 565320 w 1517139"/>
              <a:gd name="connsiteY1314" fmla="*/ 2098872 h 2227245"/>
              <a:gd name="connsiteX1315" fmla="*/ 562175 w 1517139"/>
              <a:gd name="connsiteY1315" fmla="*/ 2096718 h 2227245"/>
              <a:gd name="connsiteX1316" fmla="*/ 559504 w 1517139"/>
              <a:gd name="connsiteY1316" fmla="*/ 2094220 h 2227245"/>
              <a:gd name="connsiteX1317" fmla="*/ 556876 w 1517139"/>
              <a:gd name="connsiteY1317" fmla="*/ 2091290 h 2227245"/>
              <a:gd name="connsiteX1318" fmla="*/ 556015 w 1517139"/>
              <a:gd name="connsiteY1318" fmla="*/ 2090903 h 2227245"/>
              <a:gd name="connsiteX1319" fmla="*/ 556962 w 1517139"/>
              <a:gd name="connsiteY1319" fmla="*/ 2087844 h 2227245"/>
              <a:gd name="connsiteX1320" fmla="*/ 557479 w 1517139"/>
              <a:gd name="connsiteY1320" fmla="*/ 2085302 h 2227245"/>
              <a:gd name="connsiteX1321" fmla="*/ 557565 w 1517139"/>
              <a:gd name="connsiteY1321" fmla="*/ 2079831 h 2227245"/>
              <a:gd name="connsiteX1322" fmla="*/ 556488 w 1517139"/>
              <a:gd name="connsiteY1322" fmla="*/ 2077548 h 2227245"/>
              <a:gd name="connsiteX1323" fmla="*/ 558858 w 1517139"/>
              <a:gd name="connsiteY1323" fmla="*/ 2072853 h 2227245"/>
              <a:gd name="connsiteX1324" fmla="*/ 562003 w 1517139"/>
              <a:gd name="connsiteY1324" fmla="*/ 2067726 h 2227245"/>
              <a:gd name="connsiteX1325" fmla="*/ 568981 w 1517139"/>
              <a:gd name="connsiteY1325" fmla="*/ 2060058 h 2227245"/>
              <a:gd name="connsiteX1326" fmla="*/ 561615 w 1517139"/>
              <a:gd name="connsiteY1326" fmla="*/ 2063763 h 2227245"/>
              <a:gd name="connsiteX1327" fmla="*/ 555541 w 1517139"/>
              <a:gd name="connsiteY1327" fmla="*/ 2071776 h 2227245"/>
              <a:gd name="connsiteX1328" fmla="*/ 554248 w 1517139"/>
              <a:gd name="connsiteY1328" fmla="*/ 2072163 h 2227245"/>
              <a:gd name="connsiteX1329" fmla="*/ 553774 w 1517139"/>
              <a:gd name="connsiteY1329" fmla="*/ 2070699 h 2227245"/>
              <a:gd name="connsiteX1330" fmla="*/ 551491 w 1517139"/>
              <a:gd name="connsiteY1330" fmla="*/ 2065486 h 2227245"/>
              <a:gd name="connsiteX1331" fmla="*/ 549768 w 1517139"/>
              <a:gd name="connsiteY1331" fmla="*/ 2064065 h 2227245"/>
              <a:gd name="connsiteX1332" fmla="*/ 548993 w 1517139"/>
              <a:gd name="connsiteY1332" fmla="*/ 2062514 h 2227245"/>
              <a:gd name="connsiteX1333" fmla="*/ 545547 w 1517139"/>
              <a:gd name="connsiteY1333" fmla="*/ 2059714 h 2227245"/>
              <a:gd name="connsiteX1334" fmla="*/ 544082 w 1517139"/>
              <a:gd name="connsiteY1334" fmla="*/ 2057560 h 2227245"/>
              <a:gd name="connsiteX1335" fmla="*/ 541928 w 1517139"/>
              <a:gd name="connsiteY1335" fmla="*/ 2053424 h 2227245"/>
              <a:gd name="connsiteX1336" fmla="*/ 538913 w 1517139"/>
              <a:gd name="connsiteY1336" fmla="*/ 2048470 h 2227245"/>
              <a:gd name="connsiteX1337" fmla="*/ 534605 w 1517139"/>
              <a:gd name="connsiteY1337" fmla="*/ 2038648 h 2227245"/>
              <a:gd name="connsiteX1338" fmla="*/ 527669 w 1517139"/>
              <a:gd name="connsiteY1338" fmla="*/ 2027232 h 2227245"/>
              <a:gd name="connsiteX1339" fmla="*/ 525989 w 1517139"/>
              <a:gd name="connsiteY1339" fmla="*/ 2020771 h 2227245"/>
              <a:gd name="connsiteX1340" fmla="*/ 528143 w 1517139"/>
              <a:gd name="connsiteY1340" fmla="*/ 2012543 h 2227245"/>
              <a:gd name="connsiteX1341" fmla="*/ 525730 w 1517139"/>
              <a:gd name="connsiteY1341" fmla="*/ 2006856 h 2227245"/>
              <a:gd name="connsiteX1342" fmla="*/ 532321 w 1517139"/>
              <a:gd name="connsiteY1342" fmla="*/ 2004228 h 2227245"/>
              <a:gd name="connsiteX1343" fmla="*/ 541798 w 1517139"/>
              <a:gd name="connsiteY1343" fmla="*/ 2001256 h 2227245"/>
              <a:gd name="connsiteX1344" fmla="*/ 546710 w 1517139"/>
              <a:gd name="connsiteY1344" fmla="*/ 1998801 h 2227245"/>
              <a:gd name="connsiteX1345" fmla="*/ 549553 w 1517139"/>
              <a:gd name="connsiteY1345" fmla="*/ 1998068 h 2227245"/>
              <a:gd name="connsiteX1346" fmla="*/ 555541 w 1517139"/>
              <a:gd name="connsiteY1346" fmla="*/ 1997594 h 2227245"/>
              <a:gd name="connsiteX1347" fmla="*/ 557565 w 1517139"/>
              <a:gd name="connsiteY1347" fmla="*/ 1995096 h 2227245"/>
              <a:gd name="connsiteX1348" fmla="*/ 554205 w 1517139"/>
              <a:gd name="connsiteY1348" fmla="*/ 1995742 h 2227245"/>
              <a:gd name="connsiteX1349" fmla="*/ 551965 w 1517139"/>
              <a:gd name="connsiteY1349" fmla="*/ 1995397 h 2227245"/>
              <a:gd name="connsiteX1350" fmla="*/ 551836 w 1517139"/>
              <a:gd name="connsiteY1350" fmla="*/ 1994234 h 2227245"/>
              <a:gd name="connsiteX1351" fmla="*/ 552654 w 1517139"/>
              <a:gd name="connsiteY1351" fmla="*/ 1992167 h 2227245"/>
              <a:gd name="connsiteX1352" fmla="*/ 553214 w 1517139"/>
              <a:gd name="connsiteY1352" fmla="*/ 1989496 h 2227245"/>
              <a:gd name="connsiteX1353" fmla="*/ 552051 w 1517139"/>
              <a:gd name="connsiteY1353" fmla="*/ 1989969 h 2227245"/>
              <a:gd name="connsiteX1354" fmla="*/ 546193 w 1517139"/>
              <a:gd name="connsiteY1354" fmla="*/ 1994579 h 2227245"/>
              <a:gd name="connsiteX1355" fmla="*/ 537491 w 1517139"/>
              <a:gd name="connsiteY1355" fmla="*/ 1998241 h 2227245"/>
              <a:gd name="connsiteX1356" fmla="*/ 530728 w 1517139"/>
              <a:gd name="connsiteY1356" fmla="*/ 2000265 h 2227245"/>
              <a:gd name="connsiteX1357" fmla="*/ 529607 w 1517139"/>
              <a:gd name="connsiteY1357" fmla="*/ 2000179 h 2227245"/>
              <a:gd name="connsiteX1358" fmla="*/ 527238 w 1517139"/>
              <a:gd name="connsiteY1358" fmla="*/ 2001385 h 2227245"/>
              <a:gd name="connsiteX1359" fmla="*/ 525860 w 1517139"/>
              <a:gd name="connsiteY1359" fmla="*/ 2001730 h 2227245"/>
              <a:gd name="connsiteX1360" fmla="*/ 524826 w 1517139"/>
              <a:gd name="connsiteY1360" fmla="*/ 2001385 h 2227245"/>
              <a:gd name="connsiteX1361" fmla="*/ 522413 w 1517139"/>
              <a:gd name="connsiteY1361" fmla="*/ 1997896 h 2227245"/>
              <a:gd name="connsiteX1362" fmla="*/ 521724 w 1517139"/>
              <a:gd name="connsiteY1362" fmla="*/ 1995613 h 2227245"/>
              <a:gd name="connsiteX1363" fmla="*/ 526032 w 1517139"/>
              <a:gd name="connsiteY1363" fmla="*/ 1989409 h 2227245"/>
              <a:gd name="connsiteX1364" fmla="*/ 529263 w 1517139"/>
              <a:gd name="connsiteY1364" fmla="*/ 1980923 h 2227245"/>
              <a:gd name="connsiteX1365" fmla="*/ 533485 w 1517139"/>
              <a:gd name="connsiteY1365" fmla="*/ 1975323 h 2227245"/>
              <a:gd name="connsiteX1366" fmla="*/ 536500 w 1517139"/>
              <a:gd name="connsiteY1366" fmla="*/ 1974634 h 2227245"/>
              <a:gd name="connsiteX1367" fmla="*/ 541540 w 1517139"/>
              <a:gd name="connsiteY1367" fmla="*/ 1974935 h 2227245"/>
              <a:gd name="connsiteX1368" fmla="*/ 543307 w 1517139"/>
              <a:gd name="connsiteY1368" fmla="*/ 1975409 h 2227245"/>
              <a:gd name="connsiteX1369" fmla="*/ 542747 w 1517139"/>
              <a:gd name="connsiteY1369" fmla="*/ 1972092 h 2227245"/>
              <a:gd name="connsiteX1370" fmla="*/ 542962 w 1517139"/>
              <a:gd name="connsiteY1370" fmla="*/ 1970498 h 2227245"/>
              <a:gd name="connsiteX1371" fmla="*/ 547011 w 1517139"/>
              <a:gd name="connsiteY1371" fmla="*/ 1968560 h 2227245"/>
              <a:gd name="connsiteX1372" fmla="*/ 551793 w 1517139"/>
              <a:gd name="connsiteY1372" fmla="*/ 1967698 h 2227245"/>
              <a:gd name="connsiteX1373" fmla="*/ 555196 w 1517139"/>
              <a:gd name="connsiteY1373" fmla="*/ 1968301 h 2227245"/>
              <a:gd name="connsiteX1374" fmla="*/ 557307 w 1517139"/>
              <a:gd name="connsiteY1374" fmla="*/ 1972221 h 2227245"/>
              <a:gd name="connsiteX1375" fmla="*/ 560064 w 1517139"/>
              <a:gd name="connsiteY1375" fmla="*/ 1979415 h 2227245"/>
              <a:gd name="connsiteX1376" fmla="*/ 563726 w 1517139"/>
              <a:gd name="connsiteY1376" fmla="*/ 1981828 h 2227245"/>
              <a:gd name="connsiteX1377" fmla="*/ 563553 w 1517139"/>
              <a:gd name="connsiteY1377" fmla="*/ 1978381 h 2227245"/>
              <a:gd name="connsiteX1378" fmla="*/ 561658 w 1517139"/>
              <a:gd name="connsiteY1378" fmla="*/ 1973944 h 2227245"/>
              <a:gd name="connsiteX1379" fmla="*/ 560969 w 1517139"/>
              <a:gd name="connsiteY1379" fmla="*/ 1967095 h 2227245"/>
              <a:gd name="connsiteX1380" fmla="*/ 558513 w 1517139"/>
              <a:gd name="connsiteY1380" fmla="*/ 1964209 h 2227245"/>
              <a:gd name="connsiteX1381" fmla="*/ 556575 w 1517139"/>
              <a:gd name="connsiteY1381" fmla="*/ 1962787 h 2227245"/>
              <a:gd name="connsiteX1382" fmla="*/ 551190 w 1517139"/>
              <a:gd name="connsiteY1382" fmla="*/ 1963476 h 2227245"/>
              <a:gd name="connsiteX1383" fmla="*/ 547959 w 1517139"/>
              <a:gd name="connsiteY1383" fmla="*/ 1958436 h 2227245"/>
              <a:gd name="connsiteX1384" fmla="*/ 547226 w 1517139"/>
              <a:gd name="connsiteY1384" fmla="*/ 1956584 h 2227245"/>
              <a:gd name="connsiteX1385" fmla="*/ 547141 w 1517139"/>
              <a:gd name="connsiteY1385" fmla="*/ 1954128 h 2227245"/>
              <a:gd name="connsiteX1386" fmla="*/ 543910 w 1517139"/>
              <a:gd name="connsiteY1386" fmla="*/ 1946848 h 2227245"/>
              <a:gd name="connsiteX1387" fmla="*/ 542833 w 1517139"/>
              <a:gd name="connsiteY1387" fmla="*/ 1943186 h 2227245"/>
              <a:gd name="connsiteX1388" fmla="*/ 541153 w 1517139"/>
              <a:gd name="connsiteY1388" fmla="*/ 1938318 h 2227245"/>
              <a:gd name="connsiteX1389" fmla="*/ 540248 w 1517139"/>
              <a:gd name="connsiteY1389" fmla="*/ 1938060 h 2227245"/>
              <a:gd name="connsiteX1390" fmla="*/ 541411 w 1517139"/>
              <a:gd name="connsiteY1390" fmla="*/ 1944177 h 2227245"/>
              <a:gd name="connsiteX1391" fmla="*/ 542919 w 1517139"/>
              <a:gd name="connsiteY1391" fmla="*/ 1948485 h 2227245"/>
              <a:gd name="connsiteX1392" fmla="*/ 545073 w 1517139"/>
              <a:gd name="connsiteY1392" fmla="*/ 1957876 h 2227245"/>
              <a:gd name="connsiteX1393" fmla="*/ 546149 w 1517139"/>
              <a:gd name="connsiteY1393" fmla="*/ 1961667 h 2227245"/>
              <a:gd name="connsiteX1394" fmla="*/ 544685 w 1517139"/>
              <a:gd name="connsiteY1394" fmla="*/ 1964639 h 2227245"/>
              <a:gd name="connsiteX1395" fmla="*/ 541971 w 1517139"/>
              <a:gd name="connsiteY1395" fmla="*/ 1967569 h 2227245"/>
              <a:gd name="connsiteX1396" fmla="*/ 539516 w 1517139"/>
              <a:gd name="connsiteY1396" fmla="*/ 1969335 h 2227245"/>
              <a:gd name="connsiteX1397" fmla="*/ 533786 w 1517139"/>
              <a:gd name="connsiteY1397" fmla="*/ 1971446 h 2227245"/>
              <a:gd name="connsiteX1398" fmla="*/ 535035 w 1517139"/>
              <a:gd name="connsiteY1398" fmla="*/ 1966879 h 2227245"/>
              <a:gd name="connsiteX1399" fmla="*/ 535811 w 1517139"/>
              <a:gd name="connsiteY1399" fmla="*/ 1962356 h 2227245"/>
              <a:gd name="connsiteX1400" fmla="*/ 532968 w 1517139"/>
              <a:gd name="connsiteY1400" fmla="*/ 1963950 h 2227245"/>
              <a:gd name="connsiteX1401" fmla="*/ 530297 w 1517139"/>
              <a:gd name="connsiteY1401" fmla="*/ 1967224 h 2227245"/>
              <a:gd name="connsiteX1402" fmla="*/ 529392 w 1517139"/>
              <a:gd name="connsiteY1402" fmla="*/ 1971747 h 2227245"/>
              <a:gd name="connsiteX1403" fmla="*/ 527669 w 1517139"/>
              <a:gd name="connsiteY1403" fmla="*/ 1975840 h 2227245"/>
              <a:gd name="connsiteX1404" fmla="*/ 522543 w 1517139"/>
              <a:gd name="connsiteY1404" fmla="*/ 1985834 h 2227245"/>
              <a:gd name="connsiteX1405" fmla="*/ 520561 w 1517139"/>
              <a:gd name="connsiteY1405" fmla="*/ 1991348 h 2227245"/>
              <a:gd name="connsiteX1406" fmla="*/ 518665 w 1517139"/>
              <a:gd name="connsiteY1406" fmla="*/ 1994062 h 2227245"/>
              <a:gd name="connsiteX1407" fmla="*/ 516469 w 1517139"/>
              <a:gd name="connsiteY1407" fmla="*/ 1994794 h 2227245"/>
              <a:gd name="connsiteX1408" fmla="*/ 514616 w 1517139"/>
              <a:gd name="connsiteY1408" fmla="*/ 1992640 h 2227245"/>
              <a:gd name="connsiteX1409" fmla="*/ 513022 w 1517139"/>
              <a:gd name="connsiteY1409" fmla="*/ 1987557 h 2227245"/>
              <a:gd name="connsiteX1410" fmla="*/ 512290 w 1517139"/>
              <a:gd name="connsiteY1410" fmla="*/ 1983551 h 2227245"/>
              <a:gd name="connsiteX1411" fmla="*/ 512204 w 1517139"/>
              <a:gd name="connsiteY1411" fmla="*/ 1973169 h 2227245"/>
              <a:gd name="connsiteX1412" fmla="*/ 512419 w 1517139"/>
              <a:gd name="connsiteY1412" fmla="*/ 1968301 h 2227245"/>
              <a:gd name="connsiteX1413" fmla="*/ 511515 w 1517139"/>
              <a:gd name="connsiteY1413" fmla="*/ 1961710 h 2227245"/>
              <a:gd name="connsiteX1414" fmla="*/ 508758 w 1517139"/>
              <a:gd name="connsiteY1414" fmla="*/ 1946288 h 2227245"/>
              <a:gd name="connsiteX1415" fmla="*/ 508198 w 1517139"/>
              <a:gd name="connsiteY1415" fmla="*/ 1940731 h 2227245"/>
              <a:gd name="connsiteX1416" fmla="*/ 503545 w 1517139"/>
              <a:gd name="connsiteY1416" fmla="*/ 1937758 h 2227245"/>
              <a:gd name="connsiteX1417" fmla="*/ 503459 w 1517139"/>
              <a:gd name="connsiteY1417" fmla="*/ 1936811 h 2227245"/>
              <a:gd name="connsiteX1418" fmla="*/ 502210 w 1517139"/>
              <a:gd name="connsiteY1418" fmla="*/ 1933623 h 2227245"/>
              <a:gd name="connsiteX1419" fmla="*/ 501305 w 1517139"/>
              <a:gd name="connsiteY1419" fmla="*/ 1930435 h 2227245"/>
              <a:gd name="connsiteX1420" fmla="*/ 502080 w 1517139"/>
              <a:gd name="connsiteY1420" fmla="*/ 1929272 h 2227245"/>
              <a:gd name="connsiteX1421" fmla="*/ 503157 w 1517139"/>
              <a:gd name="connsiteY1421" fmla="*/ 1928453 h 2227245"/>
              <a:gd name="connsiteX1422" fmla="*/ 510093 w 1517139"/>
              <a:gd name="connsiteY1422" fmla="*/ 1923758 h 2227245"/>
              <a:gd name="connsiteX1423" fmla="*/ 515306 w 1517139"/>
              <a:gd name="connsiteY1423" fmla="*/ 1918459 h 2227245"/>
              <a:gd name="connsiteX1424" fmla="*/ 521466 w 1517139"/>
              <a:gd name="connsiteY1424" fmla="*/ 1910145 h 2227245"/>
              <a:gd name="connsiteX1425" fmla="*/ 524008 w 1517139"/>
              <a:gd name="connsiteY1425" fmla="*/ 1907560 h 2227245"/>
              <a:gd name="connsiteX1426" fmla="*/ 533054 w 1517139"/>
              <a:gd name="connsiteY1426" fmla="*/ 1905579 h 2227245"/>
              <a:gd name="connsiteX1427" fmla="*/ 537060 w 1517139"/>
              <a:gd name="connsiteY1427" fmla="*/ 1905320 h 2227245"/>
              <a:gd name="connsiteX1428" fmla="*/ 537060 w 1517139"/>
              <a:gd name="connsiteY1428" fmla="*/ 1903812 h 2227245"/>
              <a:gd name="connsiteX1429" fmla="*/ 535682 w 1517139"/>
              <a:gd name="connsiteY1429" fmla="*/ 1903209 h 2227245"/>
              <a:gd name="connsiteX1430" fmla="*/ 529564 w 1517139"/>
              <a:gd name="connsiteY1430" fmla="*/ 1903597 h 2227245"/>
              <a:gd name="connsiteX1431" fmla="*/ 521422 w 1517139"/>
              <a:gd name="connsiteY1431" fmla="*/ 1906957 h 2227245"/>
              <a:gd name="connsiteX1432" fmla="*/ 520001 w 1517139"/>
              <a:gd name="connsiteY1432" fmla="*/ 1908163 h 2227245"/>
              <a:gd name="connsiteX1433" fmla="*/ 516426 w 1517139"/>
              <a:gd name="connsiteY1433" fmla="*/ 1913333 h 2227245"/>
              <a:gd name="connsiteX1434" fmla="*/ 513669 w 1517139"/>
              <a:gd name="connsiteY1434" fmla="*/ 1916176 h 2227245"/>
              <a:gd name="connsiteX1435" fmla="*/ 505957 w 1517139"/>
              <a:gd name="connsiteY1435" fmla="*/ 1922595 h 2227245"/>
              <a:gd name="connsiteX1436" fmla="*/ 500960 w 1517139"/>
              <a:gd name="connsiteY1436" fmla="*/ 1922595 h 2227245"/>
              <a:gd name="connsiteX1437" fmla="*/ 495791 w 1517139"/>
              <a:gd name="connsiteY1437" fmla="*/ 1914884 h 2227245"/>
              <a:gd name="connsiteX1438" fmla="*/ 490019 w 1517139"/>
              <a:gd name="connsiteY1438" fmla="*/ 1916348 h 2227245"/>
              <a:gd name="connsiteX1439" fmla="*/ 486098 w 1517139"/>
              <a:gd name="connsiteY1439" fmla="*/ 1915831 h 2227245"/>
              <a:gd name="connsiteX1440" fmla="*/ 484978 w 1517139"/>
              <a:gd name="connsiteY1440" fmla="*/ 1914668 h 2227245"/>
              <a:gd name="connsiteX1441" fmla="*/ 484117 w 1517139"/>
              <a:gd name="connsiteY1441" fmla="*/ 1904071 h 2227245"/>
              <a:gd name="connsiteX1442" fmla="*/ 487261 w 1517139"/>
              <a:gd name="connsiteY1442" fmla="*/ 1891621 h 2227245"/>
              <a:gd name="connsiteX1443" fmla="*/ 483815 w 1517139"/>
              <a:gd name="connsiteY1443" fmla="*/ 1891492 h 2227245"/>
              <a:gd name="connsiteX1444" fmla="*/ 483126 w 1517139"/>
              <a:gd name="connsiteY1444" fmla="*/ 1890975 h 2227245"/>
              <a:gd name="connsiteX1445" fmla="*/ 481360 w 1517139"/>
              <a:gd name="connsiteY1445" fmla="*/ 1888132 h 2227245"/>
              <a:gd name="connsiteX1446" fmla="*/ 480153 w 1517139"/>
              <a:gd name="connsiteY1446" fmla="*/ 1887270 h 2227245"/>
              <a:gd name="connsiteX1447" fmla="*/ 481058 w 1517139"/>
              <a:gd name="connsiteY1447" fmla="*/ 1885762 h 2227245"/>
              <a:gd name="connsiteX1448" fmla="*/ 489415 w 1517139"/>
              <a:gd name="connsiteY1448" fmla="*/ 1879818 h 2227245"/>
              <a:gd name="connsiteX1449" fmla="*/ 501951 w 1517139"/>
              <a:gd name="connsiteY1449" fmla="*/ 1868057 h 2227245"/>
              <a:gd name="connsiteX1450" fmla="*/ 507336 w 1517139"/>
              <a:gd name="connsiteY1450" fmla="*/ 1863405 h 2227245"/>
              <a:gd name="connsiteX1451" fmla="*/ 510653 w 1517139"/>
              <a:gd name="connsiteY1451" fmla="*/ 1861380 h 2227245"/>
              <a:gd name="connsiteX1452" fmla="*/ 513195 w 1517139"/>
              <a:gd name="connsiteY1452" fmla="*/ 1859097 h 2227245"/>
              <a:gd name="connsiteX1453" fmla="*/ 516210 w 1517139"/>
              <a:gd name="connsiteY1453" fmla="*/ 1854100 h 2227245"/>
              <a:gd name="connsiteX1454" fmla="*/ 517244 w 1517139"/>
              <a:gd name="connsiteY1454" fmla="*/ 1851903 h 2227245"/>
              <a:gd name="connsiteX1455" fmla="*/ 518924 w 1517139"/>
              <a:gd name="connsiteY1455" fmla="*/ 1850137 h 2227245"/>
              <a:gd name="connsiteX1456" fmla="*/ 522543 w 1517139"/>
              <a:gd name="connsiteY1456" fmla="*/ 1848155 h 2227245"/>
              <a:gd name="connsiteX1457" fmla="*/ 526506 w 1517139"/>
              <a:gd name="connsiteY1457" fmla="*/ 1845139 h 2227245"/>
              <a:gd name="connsiteX1458" fmla="*/ 532881 w 1517139"/>
              <a:gd name="connsiteY1458" fmla="*/ 1838290 h 2227245"/>
              <a:gd name="connsiteX1459" fmla="*/ 533700 w 1517139"/>
              <a:gd name="connsiteY1459" fmla="*/ 1835748 h 2227245"/>
              <a:gd name="connsiteX1460" fmla="*/ 532321 w 1517139"/>
              <a:gd name="connsiteY1460" fmla="*/ 1835145 h 2227245"/>
              <a:gd name="connsiteX1461" fmla="*/ 529349 w 1517139"/>
              <a:gd name="connsiteY1461" fmla="*/ 1837472 h 2227245"/>
              <a:gd name="connsiteX1462" fmla="*/ 523275 w 1517139"/>
              <a:gd name="connsiteY1462" fmla="*/ 1843718 h 2227245"/>
              <a:gd name="connsiteX1463" fmla="*/ 518924 w 1517139"/>
              <a:gd name="connsiteY1463" fmla="*/ 1847207 h 2227245"/>
              <a:gd name="connsiteX1464" fmla="*/ 504148 w 1517139"/>
              <a:gd name="connsiteY1464" fmla="*/ 1862802 h 2227245"/>
              <a:gd name="connsiteX1465" fmla="*/ 497859 w 1517139"/>
              <a:gd name="connsiteY1465" fmla="*/ 1868445 h 2227245"/>
              <a:gd name="connsiteX1466" fmla="*/ 494455 w 1517139"/>
              <a:gd name="connsiteY1466" fmla="*/ 1872020 h 2227245"/>
              <a:gd name="connsiteX1467" fmla="*/ 491784 w 1517139"/>
              <a:gd name="connsiteY1467" fmla="*/ 1875424 h 2227245"/>
              <a:gd name="connsiteX1468" fmla="*/ 488985 w 1517139"/>
              <a:gd name="connsiteY1468" fmla="*/ 1877836 h 2227245"/>
              <a:gd name="connsiteX1469" fmla="*/ 485969 w 1517139"/>
              <a:gd name="connsiteY1469" fmla="*/ 1879301 h 2227245"/>
              <a:gd name="connsiteX1470" fmla="*/ 479636 w 1517139"/>
              <a:gd name="connsiteY1470" fmla="*/ 1880378 h 2227245"/>
              <a:gd name="connsiteX1471" fmla="*/ 476535 w 1517139"/>
              <a:gd name="connsiteY1471" fmla="*/ 1881627 h 2227245"/>
              <a:gd name="connsiteX1472" fmla="*/ 474639 w 1517139"/>
              <a:gd name="connsiteY1472" fmla="*/ 1880722 h 2227245"/>
              <a:gd name="connsiteX1473" fmla="*/ 473821 w 1517139"/>
              <a:gd name="connsiteY1473" fmla="*/ 1873442 h 2227245"/>
              <a:gd name="connsiteX1474" fmla="*/ 474467 w 1517139"/>
              <a:gd name="connsiteY1474" fmla="*/ 1869091 h 2227245"/>
              <a:gd name="connsiteX1475" fmla="*/ 474165 w 1517139"/>
              <a:gd name="connsiteY1475" fmla="*/ 1864783 h 2227245"/>
              <a:gd name="connsiteX1476" fmla="*/ 475759 w 1517139"/>
              <a:gd name="connsiteY1476" fmla="*/ 1858623 h 2227245"/>
              <a:gd name="connsiteX1477" fmla="*/ 478129 w 1517139"/>
              <a:gd name="connsiteY1477" fmla="*/ 1854229 h 2227245"/>
              <a:gd name="connsiteX1478" fmla="*/ 479120 w 1517139"/>
              <a:gd name="connsiteY1478" fmla="*/ 1851860 h 2227245"/>
              <a:gd name="connsiteX1479" fmla="*/ 479550 w 1517139"/>
              <a:gd name="connsiteY1479" fmla="*/ 1850223 h 2227245"/>
              <a:gd name="connsiteX1480" fmla="*/ 484375 w 1517139"/>
              <a:gd name="connsiteY1480" fmla="*/ 1845656 h 2227245"/>
              <a:gd name="connsiteX1481" fmla="*/ 487003 w 1517139"/>
              <a:gd name="connsiteY1481" fmla="*/ 1843632 h 2227245"/>
              <a:gd name="connsiteX1482" fmla="*/ 488898 w 1517139"/>
              <a:gd name="connsiteY1482" fmla="*/ 1839066 h 2227245"/>
              <a:gd name="connsiteX1483" fmla="*/ 499625 w 1517139"/>
              <a:gd name="connsiteY1483" fmla="*/ 1837429 h 2227245"/>
              <a:gd name="connsiteX1484" fmla="*/ 502425 w 1517139"/>
              <a:gd name="connsiteY1484" fmla="*/ 1837601 h 2227245"/>
              <a:gd name="connsiteX1485" fmla="*/ 503890 w 1517139"/>
              <a:gd name="connsiteY1485" fmla="*/ 1836998 h 2227245"/>
              <a:gd name="connsiteX1486" fmla="*/ 504967 w 1517139"/>
              <a:gd name="connsiteY1486" fmla="*/ 1835662 h 2227245"/>
              <a:gd name="connsiteX1487" fmla="*/ 503890 w 1517139"/>
              <a:gd name="connsiteY1487" fmla="*/ 1834628 h 2227245"/>
              <a:gd name="connsiteX1488" fmla="*/ 500659 w 1517139"/>
              <a:gd name="connsiteY1488" fmla="*/ 1833896 h 2227245"/>
              <a:gd name="connsiteX1489" fmla="*/ 492129 w 1517139"/>
              <a:gd name="connsiteY1489" fmla="*/ 1834025 h 2227245"/>
              <a:gd name="connsiteX1490" fmla="*/ 484203 w 1517139"/>
              <a:gd name="connsiteY1490" fmla="*/ 1833250 h 2227245"/>
              <a:gd name="connsiteX1491" fmla="*/ 480584 w 1517139"/>
              <a:gd name="connsiteY1491" fmla="*/ 1832474 h 2227245"/>
              <a:gd name="connsiteX1492" fmla="*/ 478861 w 1517139"/>
              <a:gd name="connsiteY1492" fmla="*/ 1832948 h 2227245"/>
              <a:gd name="connsiteX1493" fmla="*/ 475975 w 1517139"/>
              <a:gd name="connsiteY1493" fmla="*/ 1831613 h 2227245"/>
              <a:gd name="connsiteX1494" fmla="*/ 472830 w 1517139"/>
              <a:gd name="connsiteY1494" fmla="*/ 1829028 h 2227245"/>
              <a:gd name="connsiteX1495" fmla="*/ 467962 w 1517139"/>
              <a:gd name="connsiteY1495" fmla="*/ 1819594 h 2227245"/>
              <a:gd name="connsiteX1496" fmla="*/ 469901 w 1517139"/>
              <a:gd name="connsiteY1496" fmla="*/ 1807403 h 2227245"/>
              <a:gd name="connsiteX1497" fmla="*/ 470073 w 1517139"/>
              <a:gd name="connsiteY1497" fmla="*/ 1801544 h 2227245"/>
              <a:gd name="connsiteX1498" fmla="*/ 476276 w 1517139"/>
              <a:gd name="connsiteY1498" fmla="*/ 1796375 h 2227245"/>
              <a:gd name="connsiteX1499" fmla="*/ 479550 w 1517139"/>
              <a:gd name="connsiteY1499" fmla="*/ 1794652 h 2227245"/>
              <a:gd name="connsiteX1500" fmla="*/ 484289 w 1517139"/>
              <a:gd name="connsiteY1500" fmla="*/ 1790774 h 2227245"/>
              <a:gd name="connsiteX1501" fmla="*/ 490535 w 1517139"/>
              <a:gd name="connsiteY1501" fmla="*/ 1784140 h 2227245"/>
              <a:gd name="connsiteX1502" fmla="*/ 498074 w 1517139"/>
              <a:gd name="connsiteY1502" fmla="*/ 1780091 h 2227245"/>
              <a:gd name="connsiteX1503" fmla="*/ 501908 w 1517139"/>
              <a:gd name="connsiteY1503" fmla="*/ 1779316 h 2227245"/>
              <a:gd name="connsiteX1504" fmla="*/ 505096 w 1517139"/>
              <a:gd name="connsiteY1504" fmla="*/ 1779919 h 2227245"/>
              <a:gd name="connsiteX1505" fmla="*/ 516813 w 1517139"/>
              <a:gd name="connsiteY1505" fmla="*/ 1785691 h 2227245"/>
              <a:gd name="connsiteX1506" fmla="*/ 522844 w 1517139"/>
              <a:gd name="connsiteY1506" fmla="*/ 1786811 h 2227245"/>
              <a:gd name="connsiteX1507" fmla="*/ 528143 w 1517139"/>
              <a:gd name="connsiteY1507" fmla="*/ 1785433 h 2227245"/>
              <a:gd name="connsiteX1508" fmla="*/ 534777 w 1517139"/>
              <a:gd name="connsiteY1508" fmla="*/ 1787458 h 2227245"/>
              <a:gd name="connsiteX1509" fmla="*/ 546581 w 1517139"/>
              <a:gd name="connsiteY1509" fmla="*/ 1795729 h 2227245"/>
              <a:gd name="connsiteX1510" fmla="*/ 548820 w 1517139"/>
              <a:gd name="connsiteY1510" fmla="*/ 1794522 h 2227245"/>
              <a:gd name="connsiteX1511" fmla="*/ 548131 w 1517139"/>
              <a:gd name="connsiteY1511" fmla="*/ 1792541 h 2227245"/>
              <a:gd name="connsiteX1512" fmla="*/ 535035 w 1517139"/>
              <a:gd name="connsiteY1512" fmla="*/ 1783796 h 2227245"/>
              <a:gd name="connsiteX1513" fmla="*/ 535122 w 1517139"/>
              <a:gd name="connsiteY1513" fmla="*/ 1781168 h 2227245"/>
              <a:gd name="connsiteX1514" fmla="*/ 538482 w 1517139"/>
              <a:gd name="connsiteY1514" fmla="*/ 1780479 h 2227245"/>
              <a:gd name="connsiteX1515" fmla="*/ 542057 w 1517139"/>
              <a:gd name="connsiteY1515" fmla="*/ 1777937 h 2227245"/>
              <a:gd name="connsiteX1516" fmla="*/ 540033 w 1517139"/>
              <a:gd name="connsiteY1516" fmla="*/ 1776429 h 2227245"/>
              <a:gd name="connsiteX1517" fmla="*/ 531331 w 1517139"/>
              <a:gd name="connsiteY1517" fmla="*/ 1777722 h 2227245"/>
              <a:gd name="connsiteX1518" fmla="*/ 528832 w 1517139"/>
              <a:gd name="connsiteY1518" fmla="*/ 1779833 h 2227245"/>
              <a:gd name="connsiteX1519" fmla="*/ 520345 w 1517139"/>
              <a:gd name="connsiteY1519" fmla="*/ 1780909 h 2227245"/>
              <a:gd name="connsiteX1520" fmla="*/ 515951 w 1517139"/>
              <a:gd name="connsiteY1520" fmla="*/ 1779143 h 2227245"/>
              <a:gd name="connsiteX1521" fmla="*/ 511988 w 1517139"/>
              <a:gd name="connsiteY1521" fmla="*/ 1778239 h 2227245"/>
              <a:gd name="connsiteX1522" fmla="*/ 506044 w 1517139"/>
              <a:gd name="connsiteY1522" fmla="*/ 1774448 h 2227245"/>
              <a:gd name="connsiteX1523" fmla="*/ 501046 w 1517139"/>
              <a:gd name="connsiteY1523" fmla="*/ 1775697 h 2227245"/>
              <a:gd name="connsiteX1524" fmla="*/ 497902 w 1517139"/>
              <a:gd name="connsiteY1524" fmla="*/ 1777205 h 2227245"/>
              <a:gd name="connsiteX1525" fmla="*/ 492344 w 1517139"/>
              <a:gd name="connsiteY1525" fmla="*/ 1778626 h 2227245"/>
              <a:gd name="connsiteX1526" fmla="*/ 490320 w 1517139"/>
              <a:gd name="connsiteY1526" fmla="*/ 1779660 h 2227245"/>
              <a:gd name="connsiteX1527" fmla="*/ 479464 w 1517139"/>
              <a:gd name="connsiteY1527" fmla="*/ 1791550 h 2227245"/>
              <a:gd name="connsiteX1528" fmla="*/ 474855 w 1517139"/>
              <a:gd name="connsiteY1528" fmla="*/ 1794005 h 2227245"/>
              <a:gd name="connsiteX1529" fmla="*/ 471624 w 1517139"/>
              <a:gd name="connsiteY1529" fmla="*/ 1793187 h 2227245"/>
              <a:gd name="connsiteX1530" fmla="*/ 473907 w 1517139"/>
              <a:gd name="connsiteY1530" fmla="*/ 1785433 h 2227245"/>
              <a:gd name="connsiteX1531" fmla="*/ 474596 w 1517139"/>
              <a:gd name="connsiteY1531" fmla="*/ 1782374 h 2227245"/>
              <a:gd name="connsiteX1532" fmla="*/ 474596 w 1517139"/>
              <a:gd name="connsiteY1532" fmla="*/ 1779014 h 2227245"/>
              <a:gd name="connsiteX1533" fmla="*/ 475501 w 1517139"/>
              <a:gd name="connsiteY1533" fmla="*/ 1774448 h 2227245"/>
              <a:gd name="connsiteX1534" fmla="*/ 481101 w 1517139"/>
              <a:gd name="connsiteY1534" fmla="*/ 1765660 h 2227245"/>
              <a:gd name="connsiteX1535" fmla="*/ 484591 w 1517139"/>
              <a:gd name="connsiteY1535" fmla="*/ 1756010 h 2227245"/>
              <a:gd name="connsiteX1536" fmla="*/ 486055 w 1517139"/>
              <a:gd name="connsiteY1536" fmla="*/ 1749979 h 2227245"/>
              <a:gd name="connsiteX1537" fmla="*/ 488812 w 1517139"/>
              <a:gd name="connsiteY1537" fmla="*/ 1749290 h 2227245"/>
              <a:gd name="connsiteX1538" fmla="*/ 492517 w 1517139"/>
              <a:gd name="connsiteY1538" fmla="*/ 1750194 h 2227245"/>
              <a:gd name="connsiteX1539" fmla="*/ 503760 w 1517139"/>
              <a:gd name="connsiteY1539" fmla="*/ 1754115 h 2227245"/>
              <a:gd name="connsiteX1540" fmla="*/ 513109 w 1517139"/>
              <a:gd name="connsiteY1540" fmla="*/ 1758767 h 2227245"/>
              <a:gd name="connsiteX1541" fmla="*/ 520001 w 1517139"/>
              <a:gd name="connsiteY1541" fmla="*/ 1760016 h 2227245"/>
              <a:gd name="connsiteX1542" fmla="*/ 524524 w 1517139"/>
              <a:gd name="connsiteY1542" fmla="*/ 1760146 h 2227245"/>
              <a:gd name="connsiteX1543" fmla="*/ 526463 w 1517139"/>
              <a:gd name="connsiteY1543" fmla="*/ 1758681 h 2227245"/>
              <a:gd name="connsiteX1544" fmla="*/ 527970 w 1517139"/>
              <a:gd name="connsiteY1544" fmla="*/ 1756096 h 2227245"/>
              <a:gd name="connsiteX1545" fmla="*/ 528574 w 1517139"/>
              <a:gd name="connsiteY1545" fmla="*/ 1754287 h 2227245"/>
              <a:gd name="connsiteX1546" fmla="*/ 529004 w 1517139"/>
              <a:gd name="connsiteY1546" fmla="*/ 1750625 h 2227245"/>
              <a:gd name="connsiteX1547" fmla="*/ 529521 w 1517139"/>
              <a:gd name="connsiteY1547" fmla="*/ 1749333 h 2227245"/>
              <a:gd name="connsiteX1548" fmla="*/ 531029 w 1517139"/>
              <a:gd name="connsiteY1548" fmla="*/ 1747739 h 2227245"/>
              <a:gd name="connsiteX1549" fmla="*/ 534088 w 1517139"/>
              <a:gd name="connsiteY1549" fmla="*/ 1742139 h 2227245"/>
              <a:gd name="connsiteX1550" fmla="*/ 535035 w 1517139"/>
              <a:gd name="connsiteY1550" fmla="*/ 1738133 h 2227245"/>
              <a:gd name="connsiteX1551" fmla="*/ 534002 w 1517139"/>
              <a:gd name="connsiteY1551" fmla="*/ 1735806 h 2227245"/>
              <a:gd name="connsiteX1552" fmla="*/ 531934 w 1517139"/>
              <a:gd name="connsiteY1552" fmla="*/ 1736065 h 2227245"/>
              <a:gd name="connsiteX1553" fmla="*/ 527927 w 1517139"/>
              <a:gd name="connsiteY1553" fmla="*/ 1737616 h 2227245"/>
              <a:gd name="connsiteX1554" fmla="*/ 527410 w 1517139"/>
              <a:gd name="connsiteY1554" fmla="*/ 1738262 h 2227245"/>
              <a:gd name="connsiteX1555" fmla="*/ 527497 w 1517139"/>
              <a:gd name="connsiteY1555" fmla="*/ 1739511 h 2227245"/>
              <a:gd name="connsiteX1556" fmla="*/ 523619 w 1517139"/>
              <a:gd name="connsiteY1556" fmla="*/ 1745671 h 2227245"/>
              <a:gd name="connsiteX1557" fmla="*/ 519398 w 1517139"/>
              <a:gd name="connsiteY1557" fmla="*/ 1747093 h 2227245"/>
              <a:gd name="connsiteX1558" fmla="*/ 509619 w 1517139"/>
              <a:gd name="connsiteY1558" fmla="*/ 1749161 h 2227245"/>
              <a:gd name="connsiteX1559" fmla="*/ 505225 w 1517139"/>
              <a:gd name="connsiteY1559" fmla="*/ 1749333 h 2227245"/>
              <a:gd name="connsiteX1560" fmla="*/ 497299 w 1517139"/>
              <a:gd name="connsiteY1560" fmla="*/ 1746490 h 2227245"/>
              <a:gd name="connsiteX1561" fmla="*/ 496092 w 1517139"/>
              <a:gd name="connsiteY1561" fmla="*/ 1745370 h 2227245"/>
              <a:gd name="connsiteX1562" fmla="*/ 495231 w 1517139"/>
              <a:gd name="connsiteY1562" fmla="*/ 1743259 h 2227245"/>
              <a:gd name="connsiteX1563" fmla="*/ 485538 w 1517139"/>
              <a:gd name="connsiteY1563" fmla="*/ 1743733 h 2227245"/>
              <a:gd name="connsiteX1564" fmla="*/ 482609 w 1517139"/>
              <a:gd name="connsiteY1564" fmla="*/ 1744379 h 2227245"/>
              <a:gd name="connsiteX1565" fmla="*/ 480326 w 1517139"/>
              <a:gd name="connsiteY1565" fmla="*/ 1744121 h 2227245"/>
              <a:gd name="connsiteX1566" fmla="*/ 481446 w 1517139"/>
              <a:gd name="connsiteY1566" fmla="*/ 1740459 h 2227245"/>
              <a:gd name="connsiteX1567" fmla="*/ 484504 w 1517139"/>
              <a:gd name="connsiteY1567" fmla="*/ 1736366 h 2227245"/>
              <a:gd name="connsiteX1568" fmla="*/ 488812 w 1517139"/>
              <a:gd name="connsiteY1568" fmla="*/ 1723012 h 2227245"/>
              <a:gd name="connsiteX1569" fmla="*/ 492431 w 1517139"/>
              <a:gd name="connsiteY1569" fmla="*/ 1719566 h 2227245"/>
              <a:gd name="connsiteX1570" fmla="*/ 499582 w 1517139"/>
              <a:gd name="connsiteY1570" fmla="*/ 1716378 h 2227245"/>
              <a:gd name="connsiteX1571" fmla="*/ 507034 w 1517139"/>
              <a:gd name="connsiteY1571" fmla="*/ 1716895 h 2227245"/>
              <a:gd name="connsiteX1572" fmla="*/ 519958 w 1517139"/>
              <a:gd name="connsiteY1572" fmla="*/ 1727277 h 2227245"/>
              <a:gd name="connsiteX1573" fmla="*/ 523835 w 1517139"/>
              <a:gd name="connsiteY1573" fmla="*/ 1728181 h 2227245"/>
              <a:gd name="connsiteX1574" fmla="*/ 527410 w 1517139"/>
              <a:gd name="connsiteY1574" fmla="*/ 1727363 h 2227245"/>
              <a:gd name="connsiteX1575" fmla="*/ 535940 w 1517139"/>
              <a:gd name="connsiteY1575" fmla="*/ 1723917 h 2227245"/>
              <a:gd name="connsiteX1576" fmla="*/ 537491 w 1517139"/>
              <a:gd name="connsiteY1576" fmla="*/ 1722495 h 2227245"/>
              <a:gd name="connsiteX1577" fmla="*/ 540550 w 1517139"/>
              <a:gd name="connsiteY1577" fmla="*/ 1718187 h 2227245"/>
              <a:gd name="connsiteX1578" fmla="*/ 544168 w 1517139"/>
              <a:gd name="connsiteY1578" fmla="*/ 1710778 h 2227245"/>
              <a:gd name="connsiteX1579" fmla="*/ 543996 w 1517139"/>
              <a:gd name="connsiteY1579" fmla="*/ 1709011 h 2227245"/>
              <a:gd name="connsiteX1580" fmla="*/ 538482 w 1517139"/>
              <a:gd name="connsiteY1580" fmla="*/ 1713147 h 2227245"/>
              <a:gd name="connsiteX1581" fmla="*/ 535552 w 1517139"/>
              <a:gd name="connsiteY1581" fmla="*/ 1714267 h 2227245"/>
              <a:gd name="connsiteX1582" fmla="*/ 533097 w 1517139"/>
              <a:gd name="connsiteY1582" fmla="*/ 1714267 h 2227245"/>
              <a:gd name="connsiteX1583" fmla="*/ 535380 w 1517139"/>
              <a:gd name="connsiteY1583" fmla="*/ 1700697 h 2227245"/>
              <a:gd name="connsiteX1584" fmla="*/ 536285 w 1517139"/>
              <a:gd name="connsiteY1584" fmla="*/ 1690229 h 2227245"/>
              <a:gd name="connsiteX1585" fmla="*/ 537146 w 1517139"/>
              <a:gd name="connsiteY1585" fmla="*/ 1687601 h 2227245"/>
              <a:gd name="connsiteX1586" fmla="*/ 544384 w 1517139"/>
              <a:gd name="connsiteY1586" fmla="*/ 1688377 h 2227245"/>
              <a:gd name="connsiteX1587" fmla="*/ 554248 w 1517139"/>
              <a:gd name="connsiteY1587" fmla="*/ 1686955 h 2227245"/>
              <a:gd name="connsiteX1588" fmla="*/ 556618 w 1517139"/>
              <a:gd name="connsiteY1588" fmla="*/ 1684629 h 2227245"/>
              <a:gd name="connsiteX1589" fmla="*/ 556618 w 1517139"/>
              <a:gd name="connsiteY1589" fmla="*/ 1683595 h 2227245"/>
              <a:gd name="connsiteX1590" fmla="*/ 552611 w 1517139"/>
              <a:gd name="connsiteY1590" fmla="*/ 1682174 h 2227245"/>
              <a:gd name="connsiteX1591" fmla="*/ 550716 w 1517139"/>
              <a:gd name="connsiteY1591" fmla="*/ 1679244 h 2227245"/>
              <a:gd name="connsiteX1592" fmla="*/ 547399 w 1517139"/>
              <a:gd name="connsiteY1592" fmla="*/ 1680192 h 2227245"/>
              <a:gd name="connsiteX1593" fmla="*/ 542962 w 1517139"/>
              <a:gd name="connsiteY1593" fmla="*/ 1682174 h 2227245"/>
              <a:gd name="connsiteX1594" fmla="*/ 537362 w 1517139"/>
              <a:gd name="connsiteY1594" fmla="*/ 1681958 h 2227245"/>
              <a:gd name="connsiteX1595" fmla="*/ 537836 w 1517139"/>
              <a:gd name="connsiteY1595" fmla="*/ 1677392 h 2227245"/>
              <a:gd name="connsiteX1596" fmla="*/ 541928 w 1517139"/>
              <a:gd name="connsiteY1596" fmla="*/ 1667785 h 2227245"/>
              <a:gd name="connsiteX1597" fmla="*/ 542359 w 1517139"/>
              <a:gd name="connsiteY1597" fmla="*/ 1663391 h 2227245"/>
              <a:gd name="connsiteX1598" fmla="*/ 543952 w 1517139"/>
              <a:gd name="connsiteY1598" fmla="*/ 1654560 h 2227245"/>
              <a:gd name="connsiteX1599" fmla="*/ 544125 w 1517139"/>
              <a:gd name="connsiteY1599" fmla="*/ 1650037 h 2227245"/>
              <a:gd name="connsiteX1600" fmla="*/ 546193 w 1517139"/>
              <a:gd name="connsiteY1600" fmla="*/ 1645600 h 2227245"/>
              <a:gd name="connsiteX1601" fmla="*/ 552654 w 1517139"/>
              <a:gd name="connsiteY1601" fmla="*/ 1642455 h 2227245"/>
              <a:gd name="connsiteX1602" fmla="*/ 555368 w 1517139"/>
              <a:gd name="connsiteY1602" fmla="*/ 1640560 h 2227245"/>
              <a:gd name="connsiteX1603" fmla="*/ 555498 w 1517139"/>
              <a:gd name="connsiteY1603" fmla="*/ 1638492 h 2227245"/>
              <a:gd name="connsiteX1604" fmla="*/ 551664 w 1517139"/>
              <a:gd name="connsiteY1604" fmla="*/ 1630565 h 2227245"/>
              <a:gd name="connsiteX1605" fmla="*/ 552611 w 1517139"/>
              <a:gd name="connsiteY1605" fmla="*/ 1628368 h 2227245"/>
              <a:gd name="connsiteX1606" fmla="*/ 555627 w 1517139"/>
              <a:gd name="connsiteY1606" fmla="*/ 1626344 h 2227245"/>
              <a:gd name="connsiteX1607" fmla="*/ 556747 w 1517139"/>
              <a:gd name="connsiteY1607" fmla="*/ 1624879 h 2227245"/>
              <a:gd name="connsiteX1608" fmla="*/ 555972 w 1517139"/>
              <a:gd name="connsiteY1608" fmla="*/ 1623974 h 2227245"/>
              <a:gd name="connsiteX1609" fmla="*/ 553171 w 1517139"/>
              <a:gd name="connsiteY1609" fmla="*/ 1623070 h 2227245"/>
              <a:gd name="connsiteX1610" fmla="*/ 548907 w 1517139"/>
              <a:gd name="connsiteY1610" fmla="*/ 1624836 h 2227245"/>
              <a:gd name="connsiteX1611" fmla="*/ 544125 w 1517139"/>
              <a:gd name="connsiteY1611" fmla="*/ 1625697 h 2227245"/>
              <a:gd name="connsiteX1612" fmla="*/ 539903 w 1517139"/>
              <a:gd name="connsiteY1612" fmla="*/ 1623027 h 2227245"/>
              <a:gd name="connsiteX1613" fmla="*/ 536586 w 1517139"/>
              <a:gd name="connsiteY1613" fmla="*/ 1621734 h 2227245"/>
              <a:gd name="connsiteX1614" fmla="*/ 534518 w 1517139"/>
              <a:gd name="connsiteY1614" fmla="*/ 1622122 h 2227245"/>
              <a:gd name="connsiteX1615" fmla="*/ 528875 w 1517139"/>
              <a:gd name="connsiteY1615" fmla="*/ 1626645 h 2227245"/>
              <a:gd name="connsiteX1616" fmla="*/ 526893 w 1517139"/>
              <a:gd name="connsiteY1616" fmla="*/ 1626818 h 2227245"/>
              <a:gd name="connsiteX1617" fmla="*/ 524438 w 1517139"/>
              <a:gd name="connsiteY1617" fmla="*/ 1625568 h 2227245"/>
              <a:gd name="connsiteX1618" fmla="*/ 508198 w 1517139"/>
              <a:gd name="connsiteY1618" fmla="*/ 1621648 h 2227245"/>
              <a:gd name="connsiteX1619" fmla="*/ 506173 w 1517139"/>
              <a:gd name="connsiteY1619" fmla="*/ 1620270 h 2227245"/>
              <a:gd name="connsiteX1620" fmla="*/ 500357 w 1517139"/>
              <a:gd name="connsiteY1620" fmla="*/ 1613463 h 2227245"/>
              <a:gd name="connsiteX1621" fmla="*/ 495575 w 1517139"/>
              <a:gd name="connsiteY1621" fmla="*/ 1608940 h 2227245"/>
              <a:gd name="connsiteX1622" fmla="*/ 489200 w 1517139"/>
              <a:gd name="connsiteY1622" fmla="*/ 1603986 h 2227245"/>
              <a:gd name="connsiteX1623" fmla="*/ 480929 w 1517139"/>
              <a:gd name="connsiteY1623" fmla="*/ 1600195 h 2227245"/>
              <a:gd name="connsiteX1624" fmla="*/ 470762 w 1517139"/>
              <a:gd name="connsiteY1624" fmla="*/ 1597610 h 2227245"/>
              <a:gd name="connsiteX1625" fmla="*/ 464688 w 1517139"/>
              <a:gd name="connsiteY1625" fmla="*/ 1595155 h 2227245"/>
              <a:gd name="connsiteX1626" fmla="*/ 461673 w 1517139"/>
              <a:gd name="connsiteY1626" fmla="*/ 1591709 h 2227245"/>
              <a:gd name="connsiteX1627" fmla="*/ 456546 w 1517139"/>
              <a:gd name="connsiteY1627" fmla="*/ 1584084 h 2227245"/>
              <a:gd name="connsiteX1628" fmla="*/ 452626 w 1517139"/>
              <a:gd name="connsiteY1628" fmla="*/ 1577708 h 2227245"/>
              <a:gd name="connsiteX1629" fmla="*/ 451937 w 1517139"/>
              <a:gd name="connsiteY1629" fmla="*/ 1574563 h 2227245"/>
              <a:gd name="connsiteX1630" fmla="*/ 454177 w 1517139"/>
              <a:gd name="connsiteY1630" fmla="*/ 1570643 h 2227245"/>
              <a:gd name="connsiteX1631" fmla="*/ 456546 w 1517139"/>
              <a:gd name="connsiteY1631" fmla="*/ 1567843 h 2227245"/>
              <a:gd name="connsiteX1632" fmla="*/ 460941 w 1517139"/>
              <a:gd name="connsiteY1632" fmla="*/ 1565517 h 2227245"/>
              <a:gd name="connsiteX1633" fmla="*/ 468522 w 1517139"/>
              <a:gd name="connsiteY1633" fmla="*/ 1566292 h 2227245"/>
              <a:gd name="connsiteX1634" fmla="*/ 472572 w 1517139"/>
              <a:gd name="connsiteY1634" fmla="*/ 1567326 h 2227245"/>
              <a:gd name="connsiteX1635" fmla="*/ 477052 w 1517139"/>
              <a:gd name="connsiteY1635" fmla="*/ 1569523 h 2227245"/>
              <a:gd name="connsiteX1636" fmla="*/ 480455 w 1517139"/>
              <a:gd name="connsiteY1636" fmla="*/ 1569954 h 2227245"/>
              <a:gd name="connsiteX1637" fmla="*/ 487477 w 1517139"/>
              <a:gd name="connsiteY1637" fmla="*/ 1569308 h 2227245"/>
              <a:gd name="connsiteX1638" fmla="*/ 494628 w 1517139"/>
              <a:gd name="connsiteY1638" fmla="*/ 1570729 h 2227245"/>
              <a:gd name="connsiteX1639" fmla="*/ 498849 w 1517139"/>
              <a:gd name="connsiteY1639" fmla="*/ 1572280 h 2227245"/>
              <a:gd name="connsiteX1640" fmla="*/ 504407 w 1517139"/>
              <a:gd name="connsiteY1640" fmla="*/ 1575511 h 2227245"/>
              <a:gd name="connsiteX1641" fmla="*/ 519785 w 1517139"/>
              <a:gd name="connsiteY1641" fmla="*/ 1589167 h 2227245"/>
              <a:gd name="connsiteX1642" fmla="*/ 526161 w 1517139"/>
              <a:gd name="connsiteY1642" fmla="*/ 1593863 h 2227245"/>
              <a:gd name="connsiteX1643" fmla="*/ 528961 w 1517139"/>
              <a:gd name="connsiteY1643" fmla="*/ 1594423 h 2227245"/>
              <a:gd name="connsiteX1644" fmla="*/ 540463 w 1517139"/>
              <a:gd name="connsiteY1644" fmla="*/ 1599463 h 2227245"/>
              <a:gd name="connsiteX1645" fmla="*/ 542316 w 1517139"/>
              <a:gd name="connsiteY1645" fmla="*/ 1599377 h 2227245"/>
              <a:gd name="connsiteX1646" fmla="*/ 547011 w 1517139"/>
              <a:gd name="connsiteY1646" fmla="*/ 1597007 h 2227245"/>
              <a:gd name="connsiteX1647" fmla="*/ 547485 w 1517139"/>
              <a:gd name="connsiteY1647" fmla="*/ 1595500 h 2227245"/>
              <a:gd name="connsiteX1648" fmla="*/ 545891 w 1517139"/>
              <a:gd name="connsiteY1648" fmla="*/ 1593992 h 2227245"/>
              <a:gd name="connsiteX1649" fmla="*/ 540851 w 1517139"/>
              <a:gd name="connsiteY1649" fmla="*/ 1592828 h 2227245"/>
              <a:gd name="connsiteX1650" fmla="*/ 534863 w 1517139"/>
              <a:gd name="connsiteY1650" fmla="*/ 1587271 h 2227245"/>
              <a:gd name="connsiteX1651" fmla="*/ 531201 w 1517139"/>
              <a:gd name="connsiteY1651" fmla="*/ 1582835 h 2227245"/>
              <a:gd name="connsiteX1652" fmla="*/ 530771 w 1517139"/>
              <a:gd name="connsiteY1652" fmla="*/ 1575468 h 2227245"/>
              <a:gd name="connsiteX1653" fmla="*/ 531244 w 1517139"/>
              <a:gd name="connsiteY1653" fmla="*/ 1571332 h 2227245"/>
              <a:gd name="connsiteX1654" fmla="*/ 532192 w 1517139"/>
              <a:gd name="connsiteY1654" fmla="*/ 1569437 h 2227245"/>
              <a:gd name="connsiteX1655" fmla="*/ 532838 w 1517139"/>
              <a:gd name="connsiteY1655" fmla="*/ 1563061 h 2227245"/>
              <a:gd name="connsiteX1656" fmla="*/ 529392 w 1517139"/>
              <a:gd name="connsiteY1656" fmla="*/ 1559270 h 2227245"/>
              <a:gd name="connsiteX1657" fmla="*/ 526980 w 1517139"/>
              <a:gd name="connsiteY1657" fmla="*/ 1558064 h 2227245"/>
              <a:gd name="connsiteX1658" fmla="*/ 520604 w 1517139"/>
              <a:gd name="connsiteY1658" fmla="*/ 1552507 h 2227245"/>
              <a:gd name="connsiteX1659" fmla="*/ 520087 w 1517139"/>
              <a:gd name="connsiteY1659" fmla="*/ 1551129 h 2227245"/>
              <a:gd name="connsiteX1660" fmla="*/ 523146 w 1517139"/>
              <a:gd name="connsiteY1660" fmla="*/ 1550482 h 2227245"/>
              <a:gd name="connsiteX1661" fmla="*/ 526161 w 1517139"/>
              <a:gd name="connsiteY1661" fmla="*/ 1550870 h 2227245"/>
              <a:gd name="connsiteX1662" fmla="*/ 532623 w 1517139"/>
              <a:gd name="connsiteY1662" fmla="*/ 1553670 h 2227245"/>
              <a:gd name="connsiteX1663" fmla="*/ 536026 w 1517139"/>
              <a:gd name="connsiteY1663" fmla="*/ 1554058 h 2227245"/>
              <a:gd name="connsiteX1664" fmla="*/ 538482 w 1517139"/>
              <a:gd name="connsiteY1664" fmla="*/ 1552938 h 2227245"/>
              <a:gd name="connsiteX1665" fmla="*/ 538783 w 1517139"/>
              <a:gd name="connsiteY1665" fmla="*/ 1551818 h 2227245"/>
              <a:gd name="connsiteX1666" fmla="*/ 534863 w 1517139"/>
              <a:gd name="connsiteY1666" fmla="*/ 1548630 h 2227245"/>
              <a:gd name="connsiteX1667" fmla="*/ 529952 w 1517139"/>
              <a:gd name="connsiteY1667" fmla="*/ 1542858 h 2227245"/>
              <a:gd name="connsiteX1668" fmla="*/ 519657 w 1517139"/>
              <a:gd name="connsiteY1668" fmla="*/ 1541996 h 2227245"/>
              <a:gd name="connsiteX1669" fmla="*/ 513022 w 1517139"/>
              <a:gd name="connsiteY1669" fmla="*/ 1542642 h 2227245"/>
              <a:gd name="connsiteX1670" fmla="*/ 508758 w 1517139"/>
              <a:gd name="connsiteY1670" fmla="*/ 1540660 h 2227245"/>
              <a:gd name="connsiteX1671" fmla="*/ 504234 w 1517139"/>
              <a:gd name="connsiteY1671" fmla="*/ 1537430 h 2227245"/>
              <a:gd name="connsiteX1672" fmla="*/ 501305 w 1517139"/>
              <a:gd name="connsiteY1672" fmla="*/ 1536611 h 2227245"/>
              <a:gd name="connsiteX1673" fmla="*/ 495360 w 1517139"/>
              <a:gd name="connsiteY1673" fmla="*/ 1538636 h 2227245"/>
              <a:gd name="connsiteX1674" fmla="*/ 492344 w 1517139"/>
              <a:gd name="connsiteY1674" fmla="*/ 1538894 h 2227245"/>
              <a:gd name="connsiteX1675" fmla="*/ 489587 w 1517139"/>
              <a:gd name="connsiteY1675" fmla="*/ 1538162 h 2227245"/>
              <a:gd name="connsiteX1676" fmla="*/ 486916 w 1517139"/>
              <a:gd name="connsiteY1676" fmla="*/ 1527952 h 2227245"/>
              <a:gd name="connsiteX1677" fmla="*/ 487606 w 1517139"/>
              <a:gd name="connsiteY1677" fmla="*/ 1524894 h 2227245"/>
              <a:gd name="connsiteX1678" fmla="*/ 489717 w 1517139"/>
              <a:gd name="connsiteY1678" fmla="*/ 1523558 h 2227245"/>
              <a:gd name="connsiteX1679" fmla="*/ 491354 w 1517139"/>
              <a:gd name="connsiteY1679" fmla="*/ 1520241 h 2227245"/>
              <a:gd name="connsiteX1680" fmla="*/ 492431 w 1517139"/>
              <a:gd name="connsiteY1680" fmla="*/ 1516752 h 2227245"/>
              <a:gd name="connsiteX1681" fmla="*/ 495963 w 1517139"/>
              <a:gd name="connsiteY1681" fmla="*/ 1513349 h 2227245"/>
              <a:gd name="connsiteX1682" fmla="*/ 515306 w 1517139"/>
              <a:gd name="connsiteY1682" fmla="*/ 1505724 h 2227245"/>
              <a:gd name="connsiteX1683" fmla="*/ 520174 w 1517139"/>
              <a:gd name="connsiteY1683" fmla="*/ 1500037 h 2227245"/>
              <a:gd name="connsiteX1684" fmla="*/ 519958 w 1517139"/>
              <a:gd name="connsiteY1684" fmla="*/ 1499176 h 2227245"/>
              <a:gd name="connsiteX1685" fmla="*/ 516684 w 1517139"/>
              <a:gd name="connsiteY1685" fmla="*/ 1500253 h 2227245"/>
              <a:gd name="connsiteX1686" fmla="*/ 512462 w 1517139"/>
              <a:gd name="connsiteY1686" fmla="*/ 1502838 h 2227245"/>
              <a:gd name="connsiteX1687" fmla="*/ 509662 w 1517139"/>
              <a:gd name="connsiteY1687" fmla="*/ 1503355 h 2227245"/>
              <a:gd name="connsiteX1688" fmla="*/ 498246 w 1517139"/>
              <a:gd name="connsiteY1688" fmla="*/ 1500037 h 2227245"/>
              <a:gd name="connsiteX1689" fmla="*/ 496480 w 1517139"/>
              <a:gd name="connsiteY1689" fmla="*/ 1500813 h 2227245"/>
              <a:gd name="connsiteX1690" fmla="*/ 491871 w 1517139"/>
              <a:gd name="connsiteY1690" fmla="*/ 1505594 h 2227245"/>
              <a:gd name="connsiteX1691" fmla="*/ 485581 w 1517139"/>
              <a:gd name="connsiteY1691" fmla="*/ 1510764 h 2227245"/>
              <a:gd name="connsiteX1692" fmla="*/ 482738 w 1517139"/>
              <a:gd name="connsiteY1692" fmla="*/ 1510462 h 2227245"/>
              <a:gd name="connsiteX1693" fmla="*/ 478904 w 1517139"/>
              <a:gd name="connsiteY1693" fmla="*/ 1507404 h 2227245"/>
              <a:gd name="connsiteX1694" fmla="*/ 478258 w 1517139"/>
              <a:gd name="connsiteY1694" fmla="*/ 1505250 h 2227245"/>
              <a:gd name="connsiteX1695" fmla="*/ 477956 w 1517139"/>
              <a:gd name="connsiteY1695" fmla="*/ 1502622 h 2227245"/>
              <a:gd name="connsiteX1696" fmla="*/ 482178 w 1517139"/>
              <a:gd name="connsiteY1696" fmla="*/ 1499047 h 2227245"/>
              <a:gd name="connsiteX1697" fmla="*/ 483557 w 1517139"/>
              <a:gd name="connsiteY1697" fmla="*/ 1497151 h 2227245"/>
              <a:gd name="connsiteX1698" fmla="*/ 486271 w 1517139"/>
              <a:gd name="connsiteY1698" fmla="*/ 1492025 h 2227245"/>
              <a:gd name="connsiteX1699" fmla="*/ 486141 w 1517139"/>
              <a:gd name="connsiteY1699" fmla="*/ 1489483 h 2227245"/>
              <a:gd name="connsiteX1700" fmla="*/ 481489 w 1517139"/>
              <a:gd name="connsiteY1700" fmla="*/ 1490862 h 2227245"/>
              <a:gd name="connsiteX1701" fmla="*/ 480886 w 1517139"/>
              <a:gd name="connsiteY1701" fmla="*/ 1488492 h 2227245"/>
              <a:gd name="connsiteX1702" fmla="*/ 480972 w 1517139"/>
              <a:gd name="connsiteY1702" fmla="*/ 1484443 h 2227245"/>
              <a:gd name="connsiteX1703" fmla="*/ 480498 w 1517139"/>
              <a:gd name="connsiteY1703" fmla="*/ 1479274 h 2227245"/>
              <a:gd name="connsiteX1704" fmla="*/ 479378 w 1517139"/>
              <a:gd name="connsiteY1704" fmla="*/ 1474147 h 2227245"/>
              <a:gd name="connsiteX1705" fmla="*/ 475544 w 1517139"/>
              <a:gd name="connsiteY1705" fmla="*/ 1466264 h 2227245"/>
              <a:gd name="connsiteX1706" fmla="*/ 473950 w 1517139"/>
              <a:gd name="connsiteY1706" fmla="*/ 1464239 h 2227245"/>
              <a:gd name="connsiteX1707" fmla="*/ 472658 w 1517139"/>
              <a:gd name="connsiteY1707" fmla="*/ 1461310 h 2227245"/>
              <a:gd name="connsiteX1708" fmla="*/ 469728 w 1517139"/>
              <a:gd name="connsiteY1708" fmla="*/ 1450540 h 2227245"/>
              <a:gd name="connsiteX1709" fmla="*/ 470590 w 1517139"/>
              <a:gd name="connsiteY1709" fmla="*/ 1447826 h 2227245"/>
              <a:gd name="connsiteX1710" fmla="*/ 473175 w 1517139"/>
              <a:gd name="connsiteY1710" fmla="*/ 1445759 h 2227245"/>
              <a:gd name="connsiteX1711" fmla="*/ 473648 w 1517139"/>
              <a:gd name="connsiteY1711" fmla="*/ 1444811 h 2227245"/>
              <a:gd name="connsiteX1712" fmla="*/ 467488 w 1517139"/>
              <a:gd name="connsiteY1712" fmla="*/ 1446534 h 2227245"/>
              <a:gd name="connsiteX1713" fmla="*/ 466799 w 1517139"/>
              <a:gd name="connsiteY1713" fmla="*/ 1448386 h 2227245"/>
              <a:gd name="connsiteX1714" fmla="*/ 467962 w 1517139"/>
              <a:gd name="connsiteY1714" fmla="*/ 1451143 h 2227245"/>
              <a:gd name="connsiteX1715" fmla="*/ 468781 w 1517139"/>
              <a:gd name="connsiteY1715" fmla="*/ 1454805 h 2227245"/>
              <a:gd name="connsiteX1716" fmla="*/ 469254 w 1517139"/>
              <a:gd name="connsiteY1716" fmla="*/ 1459371 h 2227245"/>
              <a:gd name="connsiteX1717" fmla="*/ 470116 w 1517139"/>
              <a:gd name="connsiteY1717" fmla="*/ 1463334 h 2227245"/>
              <a:gd name="connsiteX1718" fmla="*/ 472356 w 1517139"/>
              <a:gd name="connsiteY1718" fmla="*/ 1467685 h 2227245"/>
              <a:gd name="connsiteX1719" fmla="*/ 474165 w 1517139"/>
              <a:gd name="connsiteY1719" fmla="*/ 1469969 h 2227245"/>
              <a:gd name="connsiteX1720" fmla="*/ 477052 w 1517139"/>
              <a:gd name="connsiteY1720" fmla="*/ 1476000 h 2227245"/>
              <a:gd name="connsiteX1721" fmla="*/ 478344 w 1517139"/>
              <a:gd name="connsiteY1721" fmla="*/ 1482591 h 2227245"/>
              <a:gd name="connsiteX1722" fmla="*/ 477956 w 1517139"/>
              <a:gd name="connsiteY1722" fmla="*/ 1486037 h 2227245"/>
              <a:gd name="connsiteX1723" fmla="*/ 475716 w 1517139"/>
              <a:gd name="connsiteY1723" fmla="*/ 1489569 h 2227245"/>
              <a:gd name="connsiteX1724" fmla="*/ 472098 w 1517139"/>
              <a:gd name="connsiteY1724" fmla="*/ 1493360 h 2227245"/>
              <a:gd name="connsiteX1725" fmla="*/ 471021 w 1517139"/>
              <a:gd name="connsiteY1725" fmla="*/ 1496505 h 2227245"/>
              <a:gd name="connsiteX1726" fmla="*/ 470547 w 1517139"/>
              <a:gd name="connsiteY1726" fmla="*/ 1499607 h 2227245"/>
              <a:gd name="connsiteX1727" fmla="*/ 467704 w 1517139"/>
              <a:gd name="connsiteY1727" fmla="*/ 1502493 h 2227245"/>
              <a:gd name="connsiteX1728" fmla="*/ 465937 w 1517139"/>
              <a:gd name="connsiteY1728" fmla="*/ 1501416 h 2227245"/>
              <a:gd name="connsiteX1729" fmla="*/ 464602 w 1517139"/>
              <a:gd name="connsiteY1729" fmla="*/ 1501244 h 2227245"/>
              <a:gd name="connsiteX1730" fmla="*/ 466196 w 1517139"/>
              <a:gd name="connsiteY1730" fmla="*/ 1506370 h 2227245"/>
              <a:gd name="connsiteX1731" fmla="*/ 467273 w 1517139"/>
              <a:gd name="connsiteY1731" fmla="*/ 1511582 h 2227245"/>
              <a:gd name="connsiteX1732" fmla="*/ 465980 w 1517139"/>
              <a:gd name="connsiteY1732" fmla="*/ 1516795 h 2227245"/>
              <a:gd name="connsiteX1733" fmla="*/ 462621 w 1517139"/>
              <a:gd name="connsiteY1733" fmla="*/ 1519940 h 2227245"/>
              <a:gd name="connsiteX1734" fmla="*/ 460811 w 1517139"/>
              <a:gd name="connsiteY1734" fmla="*/ 1520026 h 2227245"/>
              <a:gd name="connsiteX1735" fmla="*/ 457193 w 1517139"/>
              <a:gd name="connsiteY1735" fmla="*/ 1522567 h 2227245"/>
              <a:gd name="connsiteX1736" fmla="*/ 448017 w 1517139"/>
              <a:gd name="connsiteY1736" fmla="*/ 1523903 h 2227245"/>
              <a:gd name="connsiteX1737" fmla="*/ 444829 w 1517139"/>
              <a:gd name="connsiteY1737" fmla="*/ 1523257 h 2227245"/>
              <a:gd name="connsiteX1738" fmla="*/ 438970 w 1517139"/>
              <a:gd name="connsiteY1738" fmla="*/ 1520672 h 2227245"/>
              <a:gd name="connsiteX1739" fmla="*/ 432034 w 1517139"/>
              <a:gd name="connsiteY1739" fmla="*/ 1519251 h 2227245"/>
              <a:gd name="connsiteX1740" fmla="*/ 429277 w 1517139"/>
              <a:gd name="connsiteY1740" fmla="*/ 1515761 h 2227245"/>
              <a:gd name="connsiteX1741" fmla="*/ 425659 w 1517139"/>
              <a:gd name="connsiteY1741" fmla="*/ 1509385 h 2227245"/>
              <a:gd name="connsiteX1742" fmla="*/ 423807 w 1517139"/>
              <a:gd name="connsiteY1742" fmla="*/ 1503656 h 2227245"/>
              <a:gd name="connsiteX1743" fmla="*/ 423807 w 1517139"/>
              <a:gd name="connsiteY1743" fmla="*/ 1498573 h 2227245"/>
              <a:gd name="connsiteX1744" fmla="*/ 424754 w 1517139"/>
              <a:gd name="connsiteY1744" fmla="*/ 1494868 h 2227245"/>
              <a:gd name="connsiteX1745" fmla="*/ 426736 w 1517139"/>
              <a:gd name="connsiteY1745" fmla="*/ 1492542 h 2227245"/>
              <a:gd name="connsiteX1746" fmla="*/ 429149 w 1517139"/>
              <a:gd name="connsiteY1746" fmla="*/ 1477507 h 2227245"/>
              <a:gd name="connsiteX1747" fmla="*/ 432551 w 1517139"/>
              <a:gd name="connsiteY1747" fmla="*/ 1465273 h 2227245"/>
              <a:gd name="connsiteX1748" fmla="*/ 441081 w 1517139"/>
              <a:gd name="connsiteY1748" fmla="*/ 1452522 h 2227245"/>
              <a:gd name="connsiteX1749" fmla="*/ 443537 w 1517139"/>
              <a:gd name="connsiteY1749" fmla="*/ 1447869 h 2227245"/>
              <a:gd name="connsiteX1750" fmla="*/ 444355 w 1517139"/>
              <a:gd name="connsiteY1750" fmla="*/ 1445371 h 2227245"/>
              <a:gd name="connsiteX1751" fmla="*/ 444355 w 1517139"/>
              <a:gd name="connsiteY1751" fmla="*/ 1443475 h 2227245"/>
              <a:gd name="connsiteX1752" fmla="*/ 442933 w 1517139"/>
              <a:gd name="connsiteY1752" fmla="*/ 1442269 h 2227245"/>
              <a:gd name="connsiteX1753" fmla="*/ 432466 w 1517139"/>
              <a:gd name="connsiteY1753" fmla="*/ 1458079 h 2227245"/>
              <a:gd name="connsiteX1754" fmla="*/ 426004 w 1517139"/>
              <a:gd name="connsiteY1754" fmla="*/ 1459759 h 2227245"/>
              <a:gd name="connsiteX1755" fmla="*/ 424065 w 1517139"/>
              <a:gd name="connsiteY1755" fmla="*/ 1456227 h 2227245"/>
              <a:gd name="connsiteX1756" fmla="*/ 424668 w 1517139"/>
              <a:gd name="connsiteY1756" fmla="*/ 1449937 h 2227245"/>
              <a:gd name="connsiteX1757" fmla="*/ 425788 w 1517139"/>
              <a:gd name="connsiteY1757" fmla="*/ 1448473 h 2227245"/>
              <a:gd name="connsiteX1758" fmla="*/ 431001 w 1517139"/>
              <a:gd name="connsiteY1758" fmla="*/ 1449075 h 2227245"/>
              <a:gd name="connsiteX1759" fmla="*/ 433068 w 1517139"/>
              <a:gd name="connsiteY1759" fmla="*/ 1445543 h 2227245"/>
              <a:gd name="connsiteX1760" fmla="*/ 429794 w 1517139"/>
              <a:gd name="connsiteY1760" fmla="*/ 1440201 h 2227245"/>
              <a:gd name="connsiteX1761" fmla="*/ 426348 w 1517139"/>
              <a:gd name="connsiteY1761" fmla="*/ 1438780 h 2227245"/>
              <a:gd name="connsiteX1762" fmla="*/ 425530 w 1517139"/>
              <a:gd name="connsiteY1762" fmla="*/ 1437444 h 2227245"/>
              <a:gd name="connsiteX1763" fmla="*/ 429105 w 1517139"/>
              <a:gd name="connsiteY1763" fmla="*/ 1433352 h 2227245"/>
              <a:gd name="connsiteX1764" fmla="*/ 437376 w 1517139"/>
              <a:gd name="connsiteY1764" fmla="*/ 1433654 h 2227245"/>
              <a:gd name="connsiteX1765" fmla="*/ 439229 w 1517139"/>
              <a:gd name="connsiteY1765" fmla="*/ 1430810 h 2227245"/>
              <a:gd name="connsiteX1766" fmla="*/ 442244 w 1517139"/>
              <a:gd name="connsiteY1766" fmla="*/ 1427709 h 2227245"/>
              <a:gd name="connsiteX1767" fmla="*/ 445561 w 1517139"/>
              <a:gd name="connsiteY1767" fmla="*/ 1421936 h 2227245"/>
              <a:gd name="connsiteX1768" fmla="*/ 446854 w 1517139"/>
              <a:gd name="connsiteY1768" fmla="*/ 1417068 h 2227245"/>
              <a:gd name="connsiteX1769" fmla="*/ 447155 w 1517139"/>
              <a:gd name="connsiteY1769" fmla="*/ 1412890 h 2227245"/>
              <a:gd name="connsiteX1770" fmla="*/ 446423 w 1517139"/>
              <a:gd name="connsiteY1770" fmla="*/ 1409529 h 2227245"/>
              <a:gd name="connsiteX1771" fmla="*/ 446337 w 1517139"/>
              <a:gd name="connsiteY1771" fmla="*/ 1406126 h 2227245"/>
              <a:gd name="connsiteX1772" fmla="*/ 446897 w 1517139"/>
              <a:gd name="connsiteY1772" fmla="*/ 1402723 h 2227245"/>
              <a:gd name="connsiteX1773" fmla="*/ 446035 w 1517139"/>
              <a:gd name="connsiteY1773" fmla="*/ 1398932 h 2227245"/>
              <a:gd name="connsiteX1774" fmla="*/ 443752 w 1517139"/>
              <a:gd name="connsiteY1774" fmla="*/ 1394797 h 2227245"/>
              <a:gd name="connsiteX1775" fmla="*/ 438626 w 1517139"/>
              <a:gd name="connsiteY1775" fmla="*/ 1390704 h 2227245"/>
              <a:gd name="connsiteX1776" fmla="*/ 437161 w 1517139"/>
              <a:gd name="connsiteY1776" fmla="*/ 1395314 h 2227245"/>
              <a:gd name="connsiteX1777" fmla="*/ 435567 w 1517139"/>
              <a:gd name="connsiteY1777" fmla="*/ 1397209 h 2227245"/>
              <a:gd name="connsiteX1778" fmla="*/ 433327 w 1517139"/>
              <a:gd name="connsiteY1778" fmla="*/ 1397640 h 2227245"/>
              <a:gd name="connsiteX1779" fmla="*/ 431259 w 1517139"/>
              <a:gd name="connsiteY1779" fmla="*/ 1395701 h 2227245"/>
              <a:gd name="connsiteX1780" fmla="*/ 429105 w 1517139"/>
              <a:gd name="connsiteY1780" fmla="*/ 1395012 h 2227245"/>
              <a:gd name="connsiteX1781" fmla="*/ 426995 w 1517139"/>
              <a:gd name="connsiteY1781" fmla="*/ 1393289 h 2227245"/>
              <a:gd name="connsiteX1782" fmla="*/ 424798 w 1517139"/>
              <a:gd name="connsiteY1782" fmla="*/ 1392729 h 2227245"/>
              <a:gd name="connsiteX1783" fmla="*/ 423936 w 1517139"/>
              <a:gd name="connsiteY1783" fmla="*/ 1391350 h 2227245"/>
              <a:gd name="connsiteX1784" fmla="*/ 423419 w 1517139"/>
              <a:gd name="connsiteY1784" fmla="*/ 1387430 h 2227245"/>
              <a:gd name="connsiteX1785" fmla="*/ 423333 w 1517139"/>
              <a:gd name="connsiteY1785" fmla="*/ 1382433 h 2227245"/>
              <a:gd name="connsiteX1786" fmla="*/ 425831 w 1517139"/>
              <a:gd name="connsiteY1786" fmla="*/ 1380107 h 2227245"/>
              <a:gd name="connsiteX1787" fmla="*/ 429277 w 1517139"/>
              <a:gd name="connsiteY1787" fmla="*/ 1378254 h 2227245"/>
              <a:gd name="connsiteX1788" fmla="*/ 431561 w 1517139"/>
              <a:gd name="connsiteY1788" fmla="*/ 1374765 h 2227245"/>
              <a:gd name="connsiteX1789" fmla="*/ 433111 w 1517139"/>
              <a:gd name="connsiteY1789" fmla="*/ 1369682 h 2227245"/>
              <a:gd name="connsiteX1790" fmla="*/ 433327 w 1517139"/>
              <a:gd name="connsiteY1790" fmla="*/ 1364125 h 2227245"/>
              <a:gd name="connsiteX1791" fmla="*/ 432250 w 1517139"/>
              <a:gd name="connsiteY1791" fmla="*/ 1358051 h 2227245"/>
              <a:gd name="connsiteX1792" fmla="*/ 429450 w 1517139"/>
              <a:gd name="connsiteY1792" fmla="*/ 1352580 h 2227245"/>
              <a:gd name="connsiteX1793" fmla="*/ 424238 w 1517139"/>
              <a:gd name="connsiteY1793" fmla="*/ 1357878 h 2227245"/>
              <a:gd name="connsiteX1794" fmla="*/ 422170 w 1517139"/>
              <a:gd name="connsiteY1794" fmla="*/ 1359171 h 2227245"/>
              <a:gd name="connsiteX1795" fmla="*/ 421696 w 1517139"/>
              <a:gd name="connsiteY1795" fmla="*/ 1355380 h 2227245"/>
              <a:gd name="connsiteX1796" fmla="*/ 421007 w 1517139"/>
              <a:gd name="connsiteY1796" fmla="*/ 1352580 h 2227245"/>
              <a:gd name="connsiteX1797" fmla="*/ 418810 w 1517139"/>
              <a:gd name="connsiteY1797" fmla="*/ 1348746 h 2227245"/>
              <a:gd name="connsiteX1798" fmla="*/ 415923 w 1517139"/>
              <a:gd name="connsiteY1798" fmla="*/ 1345945 h 2227245"/>
              <a:gd name="connsiteX1799" fmla="*/ 413166 w 1517139"/>
              <a:gd name="connsiteY1799" fmla="*/ 1344093 h 2227245"/>
              <a:gd name="connsiteX1800" fmla="*/ 413037 w 1517139"/>
              <a:gd name="connsiteY1800" fmla="*/ 1341250 h 2227245"/>
              <a:gd name="connsiteX1801" fmla="*/ 413726 w 1517139"/>
              <a:gd name="connsiteY1801" fmla="*/ 1338019 h 2227245"/>
              <a:gd name="connsiteX1802" fmla="*/ 414976 w 1517139"/>
              <a:gd name="connsiteY1802" fmla="*/ 1334271 h 2227245"/>
              <a:gd name="connsiteX1803" fmla="*/ 416569 w 1517139"/>
              <a:gd name="connsiteY1803" fmla="*/ 1326388 h 2227245"/>
              <a:gd name="connsiteX1804" fmla="*/ 418293 w 1517139"/>
              <a:gd name="connsiteY1804" fmla="*/ 1327077 h 2227245"/>
              <a:gd name="connsiteX1805" fmla="*/ 419757 w 1517139"/>
              <a:gd name="connsiteY1805" fmla="*/ 1326345 h 2227245"/>
              <a:gd name="connsiteX1806" fmla="*/ 418896 w 1517139"/>
              <a:gd name="connsiteY1806" fmla="*/ 1319797 h 2227245"/>
              <a:gd name="connsiteX1807" fmla="*/ 417474 w 1517139"/>
              <a:gd name="connsiteY1807" fmla="*/ 1314283 h 2227245"/>
              <a:gd name="connsiteX1808" fmla="*/ 415794 w 1517139"/>
              <a:gd name="connsiteY1808" fmla="*/ 1311138 h 2227245"/>
              <a:gd name="connsiteX1809" fmla="*/ 415708 w 1517139"/>
              <a:gd name="connsiteY1809" fmla="*/ 1309760 h 2227245"/>
              <a:gd name="connsiteX1810" fmla="*/ 415363 w 1517139"/>
              <a:gd name="connsiteY1810" fmla="*/ 1308166 h 2227245"/>
              <a:gd name="connsiteX1811" fmla="*/ 414071 w 1517139"/>
              <a:gd name="connsiteY1811" fmla="*/ 1304289 h 2227245"/>
              <a:gd name="connsiteX1812" fmla="*/ 412606 w 1517139"/>
              <a:gd name="connsiteY1812" fmla="*/ 1301445 h 2227245"/>
              <a:gd name="connsiteX1813" fmla="*/ 410108 w 1517139"/>
              <a:gd name="connsiteY1813" fmla="*/ 1293347 h 2227245"/>
              <a:gd name="connsiteX1814" fmla="*/ 408298 w 1517139"/>
              <a:gd name="connsiteY1814" fmla="*/ 1290245 h 2227245"/>
              <a:gd name="connsiteX1815" fmla="*/ 405972 w 1517139"/>
              <a:gd name="connsiteY1815" fmla="*/ 1288651 h 2227245"/>
              <a:gd name="connsiteX1816" fmla="*/ 403517 w 1517139"/>
              <a:gd name="connsiteY1816" fmla="*/ 1288565 h 2227245"/>
              <a:gd name="connsiteX1817" fmla="*/ 399511 w 1517139"/>
              <a:gd name="connsiteY1817" fmla="*/ 1290719 h 2227245"/>
              <a:gd name="connsiteX1818" fmla="*/ 392144 w 1517139"/>
              <a:gd name="connsiteY1818" fmla="*/ 1293174 h 2227245"/>
              <a:gd name="connsiteX1819" fmla="*/ 386285 w 1517139"/>
              <a:gd name="connsiteY1819" fmla="*/ 1294337 h 2227245"/>
              <a:gd name="connsiteX1820" fmla="*/ 385294 w 1517139"/>
              <a:gd name="connsiteY1820" fmla="*/ 1293691 h 2227245"/>
              <a:gd name="connsiteX1821" fmla="*/ 388224 w 1517139"/>
              <a:gd name="connsiteY1821" fmla="*/ 1290590 h 2227245"/>
              <a:gd name="connsiteX1822" fmla="*/ 392575 w 1517139"/>
              <a:gd name="connsiteY1822" fmla="*/ 1287359 h 2227245"/>
              <a:gd name="connsiteX1823" fmla="*/ 398261 w 1517139"/>
              <a:gd name="connsiteY1823" fmla="*/ 1285162 h 2227245"/>
              <a:gd name="connsiteX1824" fmla="*/ 399941 w 1517139"/>
              <a:gd name="connsiteY1824" fmla="*/ 1279777 h 2227245"/>
              <a:gd name="connsiteX1825" fmla="*/ 399338 w 1517139"/>
              <a:gd name="connsiteY1825" fmla="*/ 1275081 h 2227245"/>
              <a:gd name="connsiteX1826" fmla="*/ 399597 w 1517139"/>
              <a:gd name="connsiteY1826" fmla="*/ 1270644 h 2227245"/>
              <a:gd name="connsiteX1827" fmla="*/ 398003 w 1517139"/>
              <a:gd name="connsiteY1827" fmla="*/ 1265949 h 2227245"/>
              <a:gd name="connsiteX1828" fmla="*/ 399511 w 1517139"/>
              <a:gd name="connsiteY1828" fmla="*/ 1263321 h 2227245"/>
              <a:gd name="connsiteX1829" fmla="*/ 404723 w 1517139"/>
              <a:gd name="connsiteY1829" fmla="*/ 1260693 h 2227245"/>
              <a:gd name="connsiteX1830" fmla="*/ 407049 w 1517139"/>
              <a:gd name="connsiteY1830" fmla="*/ 1260305 h 2227245"/>
              <a:gd name="connsiteX1831" fmla="*/ 409418 w 1517139"/>
              <a:gd name="connsiteY1831" fmla="*/ 1256945 h 2227245"/>
              <a:gd name="connsiteX1832" fmla="*/ 402828 w 1517139"/>
              <a:gd name="connsiteY1832" fmla="*/ 1248803 h 2227245"/>
              <a:gd name="connsiteX1833" fmla="*/ 395935 w 1517139"/>
              <a:gd name="connsiteY1833" fmla="*/ 1243462 h 2227245"/>
              <a:gd name="connsiteX1834" fmla="*/ 394212 w 1517139"/>
              <a:gd name="connsiteY1834" fmla="*/ 1241265 h 2227245"/>
              <a:gd name="connsiteX1835" fmla="*/ 392704 w 1517139"/>
              <a:gd name="connsiteY1835" fmla="*/ 1237689 h 2227245"/>
              <a:gd name="connsiteX1836" fmla="*/ 391412 w 1517139"/>
              <a:gd name="connsiteY1836" fmla="*/ 1232692 h 2227245"/>
              <a:gd name="connsiteX1837" fmla="*/ 389301 w 1517139"/>
              <a:gd name="connsiteY1837" fmla="*/ 1227652 h 2227245"/>
              <a:gd name="connsiteX1838" fmla="*/ 386328 w 1517139"/>
              <a:gd name="connsiteY1838" fmla="*/ 1222569 h 2227245"/>
              <a:gd name="connsiteX1839" fmla="*/ 382063 w 1517139"/>
              <a:gd name="connsiteY1839" fmla="*/ 1217658 h 2227245"/>
              <a:gd name="connsiteX1840" fmla="*/ 370993 w 1517139"/>
              <a:gd name="connsiteY1840" fmla="*/ 1208654 h 2227245"/>
              <a:gd name="connsiteX1841" fmla="*/ 367158 w 1517139"/>
              <a:gd name="connsiteY1841" fmla="*/ 1202408 h 2227245"/>
              <a:gd name="connsiteX1842" fmla="*/ 363669 w 1517139"/>
              <a:gd name="connsiteY1842" fmla="*/ 1192801 h 2227245"/>
              <a:gd name="connsiteX1843" fmla="*/ 361903 w 1517139"/>
              <a:gd name="connsiteY1843" fmla="*/ 1188666 h 2227245"/>
              <a:gd name="connsiteX1844" fmla="*/ 360050 w 1517139"/>
              <a:gd name="connsiteY1844" fmla="*/ 1185607 h 2227245"/>
              <a:gd name="connsiteX1845" fmla="*/ 352339 w 1517139"/>
              <a:gd name="connsiteY1845" fmla="*/ 1178413 h 2227245"/>
              <a:gd name="connsiteX1846" fmla="*/ 351392 w 1517139"/>
              <a:gd name="connsiteY1846" fmla="*/ 1175225 h 2227245"/>
              <a:gd name="connsiteX1847" fmla="*/ 359361 w 1517139"/>
              <a:gd name="connsiteY1847" fmla="*/ 1166696 h 2227245"/>
              <a:gd name="connsiteX1848" fmla="*/ 360137 w 1517139"/>
              <a:gd name="connsiteY1848" fmla="*/ 1163293 h 2227245"/>
              <a:gd name="connsiteX1849" fmla="*/ 356906 w 1517139"/>
              <a:gd name="connsiteY1849" fmla="*/ 1152868 h 2227245"/>
              <a:gd name="connsiteX1850" fmla="*/ 353589 w 1517139"/>
              <a:gd name="connsiteY1850" fmla="*/ 1145200 h 2227245"/>
              <a:gd name="connsiteX1851" fmla="*/ 349970 w 1517139"/>
              <a:gd name="connsiteY1851" fmla="*/ 1142443 h 2227245"/>
              <a:gd name="connsiteX1852" fmla="*/ 344585 w 1517139"/>
              <a:gd name="connsiteY1852" fmla="*/ 1141021 h 2227245"/>
              <a:gd name="connsiteX1853" fmla="*/ 339631 w 1517139"/>
              <a:gd name="connsiteY1853" fmla="*/ 1137575 h 2227245"/>
              <a:gd name="connsiteX1854" fmla="*/ 335108 w 1517139"/>
              <a:gd name="connsiteY1854" fmla="*/ 1132104 h 2227245"/>
              <a:gd name="connsiteX1855" fmla="*/ 330628 w 1517139"/>
              <a:gd name="connsiteY1855" fmla="*/ 1128097 h 2227245"/>
              <a:gd name="connsiteX1856" fmla="*/ 323864 w 1517139"/>
              <a:gd name="connsiteY1856" fmla="*/ 1124264 h 2227245"/>
              <a:gd name="connsiteX1857" fmla="*/ 312621 w 1517139"/>
              <a:gd name="connsiteY1857" fmla="*/ 1114399 h 2227245"/>
              <a:gd name="connsiteX1858" fmla="*/ 295260 w 1517139"/>
              <a:gd name="connsiteY1858" fmla="*/ 1103758 h 2227245"/>
              <a:gd name="connsiteX1859" fmla="*/ 287506 w 1517139"/>
              <a:gd name="connsiteY1859" fmla="*/ 1097512 h 2227245"/>
              <a:gd name="connsiteX1860" fmla="*/ 282897 w 1517139"/>
              <a:gd name="connsiteY1860" fmla="*/ 1095229 h 2227245"/>
              <a:gd name="connsiteX1861" fmla="*/ 276823 w 1517139"/>
              <a:gd name="connsiteY1861" fmla="*/ 1094625 h 2227245"/>
              <a:gd name="connsiteX1862" fmla="*/ 265062 w 1517139"/>
              <a:gd name="connsiteY1862" fmla="*/ 1088767 h 2227245"/>
              <a:gd name="connsiteX1863" fmla="*/ 255197 w 1517139"/>
              <a:gd name="connsiteY1863" fmla="*/ 1086871 h 2227245"/>
              <a:gd name="connsiteX1864" fmla="*/ 249123 w 1517139"/>
              <a:gd name="connsiteY1864" fmla="*/ 1087733 h 2227245"/>
              <a:gd name="connsiteX1865" fmla="*/ 247142 w 1517139"/>
              <a:gd name="connsiteY1865" fmla="*/ 1086742 h 2227245"/>
              <a:gd name="connsiteX1866" fmla="*/ 242618 w 1517139"/>
              <a:gd name="connsiteY1866" fmla="*/ 1080754 h 2227245"/>
              <a:gd name="connsiteX1867" fmla="*/ 235553 w 1517139"/>
              <a:gd name="connsiteY1867" fmla="*/ 1077308 h 2227245"/>
              <a:gd name="connsiteX1868" fmla="*/ 231892 w 1517139"/>
              <a:gd name="connsiteY1868" fmla="*/ 1078600 h 2227245"/>
              <a:gd name="connsiteX1869" fmla="*/ 227369 w 1517139"/>
              <a:gd name="connsiteY1869" fmla="*/ 1085019 h 2227245"/>
              <a:gd name="connsiteX1870" fmla="*/ 221898 w 1517139"/>
              <a:gd name="connsiteY1870" fmla="*/ 1091351 h 2227245"/>
              <a:gd name="connsiteX1871" fmla="*/ 219011 w 1517139"/>
              <a:gd name="connsiteY1871" fmla="*/ 1092213 h 2227245"/>
              <a:gd name="connsiteX1872" fmla="*/ 214704 w 1517139"/>
              <a:gd name="connsiteY1872" fmla="*/ 1086440 h 2227245"/>
              <a:gd name="connsiteX1873" fmla="*/ 212550 w 1517139"/>
              <a:gd name="connsiteY1873" fmla="*/ 1082391 h 2227245"/>
              <a:gd name="connsiteX1874" fmla="*/ 210482 w 1517139"/>
              <a:gd name="connsiteY1874" fmla="*/ 1081013 h 2227245"/>
              <a:gd name="connsiteX1875" fmla="*/ 208500 w 1517139"/>
              <a:gd name="connsiteY1875" fmla="*/ 1082305 h 2227245"/>
              <a:gd name="connsiteX1876" fmla="*/ 204623 w 1517139"/>
              <a:gd name="connsiteY1876" fmla="*/ 1087604 h 2227245"/>
              <a:gd name="connsiteX1877" fmla="*/ 200961 w 1517139"/>
              <a:gd name="connsiteY1877" fmla="*/ 1091438 h 2227245"/>
              <a:gd name="connsiteX1878" fmla="*/ 195534 w 1517139"/>
              <a:gd name="connsiteY1878" fmla="*/ 1095961 h 2227245"/>
              <a:gd name="connsiteX1879" fmla="*/ 191183 w 1517139"/>
              <a:gd name="connsiteY1879" fmla="*/ 1098115 h 2227245"/>
              <a:gd name="connsiteX1880" fmla="*/ 185625 w 1517139"/>
              <a:gd name="connsiteY1880" fmla="*/ 1098632 h 2227245"/>
              <a:gd name="connsiteX1881" fmla="*/ 184204 w 1517139"/>
              <a:gd name="connsiteY1881" fmla="*/ 1100269 h 2227245"/>
              <a:gd name="connsiteX1882" fmla="*/ 182050 w 1517139"/>
              <a:gd name="connsiteY1882" fmla="*/ 1100355 h 2227245"/>
              <a:gd name="connsiteX1883" fmla="*/ 179164 w 1517139"/>
              <a:gd name="connsiteY1883" fmla="*/ 1098890 h 2227245"/>
              <a:gd name="connsiteX1884" fmla="*/ 176450 w 1517139"/>
              <a:gd name="connsiteY1884" fmla="*/ 1095961 h 2227245"/>
              <a:gd name="connsiteX1885" fmla="*/ 173908 w 1517139"/>
              <a:gd name="connsiteY1885" fmla="*/ 1091567 h 2227245"/>
              <a:gd name="connsiteX1886" fmla="*/ 171668 w 1517139"/>
              <a:gd name="connsiteY1886" fmla="*/ 1089198 h 2227245"/>
              <a:gd name="connsiteX1887" fmla="*/ 169730 w 1517139"/>
              <a:gd name="connsiteY1887" fmla="*/ 1088853 h 2227245"/>
              <a:gd name="connsiteX1888" fmla="*/ 165292 w 1517139"/>
              <a:gd name="connsiteY1888" fmla="*/ 1091136 h 2227245"/>
              <a:gd name="connsiteX1889" fmla="*/ 159649 w 1517139"/>
              <a:gd name="connsiteY1889" fmla="*/ 1097856 h 2227245"/>
              <a:gd name="connsiteX1890" fmla="*/ 157064 w 1517139"/>
              <a:gd name="connsiteY1890" fmla="*/ 1099450 h 2227245"/>
              <a:gd name="connsiteX1891" fmla="*/ 154910 w 1517139"/>
              <a:gd name="connsiteY1891" fmla="*/ 1098761 h 2227245"/>
              <a:gd name="connsiteX1892" fmla="*/ 152283 w 1517139"/>
              <a:gd name="connsiteY1892" fmla="*/ 1096693 h 2227245"/>
              <a:gd name="connsiteX1893" fmla="*/ 146984 w 1517139"/>
              <a:gd name="connsiteY1893" fmla="*/ 1091351 h 2227245"/>
              <a:gd name="connsiteX1894" fmla="*/ 144055 w 1517139"/>
              <a:gd name="connsiteY1894" fmla="*/ 1091868 h 2227245"/>
              <a:gd name="connsiteX1895" fmla="*/ 141901 w 1517139"/>
              <a:gd name="connsiteY1895" fmla="*/ 1093764 h 2227245"/>
              <a:gd name="connsiteX1896" fmla="*/ 142504 w 1517139"/>
              <a:gd name="connsiteY1896" fmla="*/ 1098201 h 2227245"/>
              <a:gd name="connsiteX1897" fmla="*/ 147458 w 1517139"/>
              <a:gd name="connsiteY1897" fmla="*/ 1108669 h 2227245"/>
              <a:gd name="connsiteX1898" fmla="*/ 151895 w 1517139"/>
              <a:gd name="connsiteY1898" fmla="*/ 1116079 h 2227245"/>
              <a:gd name="connsiteX1899" fmla="*/ 148147 w 1517139"/>
              <a:gd name="connsiteY1899" fmla="*/ 1116940 h 2227245"/>
              <a:gd name="connsiteX1900" fmla="*/ 115450 w 1517139"/>
              <a:gd name="connsiteY1900" fmla="*/ 1106903 h 2227245"/>
              <a:gd name="connsiteX1901" fmla="*/ 111272 w 1517139"/>
              <a:gd name="connsiteY1901" fmla="*/ 1104490 h 2227245"/>
              <a:gd name="connsiteX1902" fmla="*/ 105241 w 1517139"/>
              <a:gd name="connsiteY1902" fmla="*/ 1098373 h 2227245"/>
              <a:gd name="connsiteX1903" fmla="*/ 100244 w 1517139"/>
              <a:gd name="connsiteY1903" fmla="*/ 1094582 h 2227245"/>
              <a:gd name="connsiteX1904" fmla="*/ 91714 w 1517139"/>
              <a:gd name="connsiteY1904" fmla="*/ 1084804 h 2227245"/>
              <a:gd name="connsiteX1905" fmla="*/ 85166 w 1517139"/>
              <a:gd name="connsiteY1905" fmla="*/ 1079462 h 2227245"/>
              <a:gd name="connsiteX1906" fmla="*/ 83012 w 1517139"/>
              <a:gd name="connsiteY1906" fmla="*/ 1075283 h 2227245"/>
              <a:gd name="connsiteX1907" fmla="*/ 82452 w 1517139"/>
              <a:gd name="connsiteY1907" fmla="*/ 1072397 h 2227245"/>
              <a:gd name="connsiteX1908" fmla="*/ 84520 w 1517139"/>
              <a:gd name="connsiteY1908" fmla="*/ 1068477 h 2227245"/>
              <a:gd name="connsiteX1909" fmla="*/ 97745 w 1517139"/>
              <a:gd name="connsiteY1909" fmla="*/ 1055252 h 2227245"/>
              <a:gd name="connsiteX1910" fmla="*/ 102786 w 1517139"/>
              <a:gd name="connsiteY1910" fmla="*/ 1052581 h 2227245"/>
              <a:gd name="connsiteX1911" fmla="*/ 113038 w 1517139"/>
              <a:gd name="connsiteY1911" fmla="*/ 1049350 h 2227245"/>
              <a:gd name="connsiteX1912" fmla="*/ 115450 w 1517139"/>
              <a:gd name="connsiteY1912" fmla="*/ 1047325 h 2227245"/>
              <a:gd name="connsiteX1913" fmla="*/ 116269 w 1517139"/>
              <a:gd name="connsiteY1913" fmla="*/ 1045731 h 2227245"/>
              <a:gd name="connsiteX1914" fmla="*/ 113555 w 1517139"/>
              <a:gd name="connsiteY1914" fmla="*/ 1042845 h 2227245"/>
              <a:gd name="connsiteX1915" fmla="*/ 100114 w 1517139"/>
              <a:gd name="connsiteY1915" fmla="*/ 1043879 h 2227245"/>
              <a:gd name="connsiteX1916" fmla="*/ 88139 w 1517139"/>
              <a:gd name="connsiteY1916" fmla="*/ 1041940 h 2227245"/>
              <a:gd name="connsiteX1917" fmla="*/ 77714 w 1517139"/>
              <a:gd name="connsiteY1917" fmla="*/ 1036599 h 2227245"/>
              <a:gd name="connsiteX1918" fmla="*/ 75904 w 1517139"/>
              <a:gd name="connsiteY1918" fmla="*/ 1034832 h 2227245"/>
              <a:gd name="connsiteX1919" fmla="*/ 74138 w 1517139"/>
              <a:gd name="connsiteY1919" fmla="*/ 1031558 h 2227245"/>
              <a:gd name="connsiteX1920" fmla="*/ 72415 w 1517139"/>
              <a:gd name="connsiteY1920" fmla="*/ 1026777 h 2227245"/>
              <a:gd name="connsiteX1921" fmla="*/ 72803 w 1517139"/>
              <a:gd name="connsiteY1921" fmla="*/ 1021392 h 2227245"/>
              <a:gd name="connsiteX1922" fmla="*/ 75301 w 1517139"/>
              <a:gd name="connsiteY1922" fmla="*/ 1015404 h 2227245"/>
              <a:gd name="connsiteX1923" fmla="*/ 76766 w 1517139"/>
              <a:gd name="connsiteY1923" fmla="*/ 1011268 h 2227245"/>
              <a:gd name="connsiteX1924" fmla="*/ 77197 w 1517139"/>
              <a:gd name="connsiteY1924" fmla="*/ 1009028 h 2227245"/>
              <a:gd name="connsiteX1925" fmla="*/ 64101 w 1517139"/>
              <a:gd name="connsiteY1925" fmla="*/ 1023761 h 2227245"/>
              <a:gd name="connsiteX1926" fmla="*/ 58759 w 1517139"/>
              <a:gd name="connsiteY1926" fmla="*/ 1028888 h 2227245"/>
              <a:gd name="connsiteX1927" fmla="*/ 54494 w 1517139"/>
              <a:gd name="connsiteY1927" fmla="*/ 1027337 h 2227245"/>
              <a:gd name="connsiteX1928" fmla="*/ 51522 w 1517139"/>
              <a:gd name="connsiteY1928" fmla="*/ 1024924 h 2227245"/>
              <a:gd name="connsiteX1929" fmla="*/ 50057 w 1517139"/>
              <a:gd name="connsiteY1929" fmla="*/ 1022210 h 2227245"/>
              <a:gd name="connsiteX1930" fmla="*/ 50057 w 1517139"/>
              <a:gd name="connsiteY1930" fmla="*/ 1019238 h 2227245"/>
              <a:gd name="connsiteX1931" fmla="*/ 50574 w 1517139"/>
              <a:gd name="connsiteY1931" fmla="*/ 1017041 h 2227245"/>
              <a:gd name="connsiteX1932" fmla="*/ 51479 w 1517139"/>
              <a:gd name="connsiteY1932" fmla="*/ 1015662 h 2227245"/>
              <a:gd name="connsiteX1933" fmla="*/ 44543 w 1517139"/>
              <a:gd name="connsiteY1933" fmla="*/ 1009545 h 2227245"/>
              <a:gd name="connsiteX1934" fmla="*/ 41442 w 1517139"/>
              <a:gd name="connsiteY1934" fmla="*/ 1004721 h 2227245"/>
              <a:gd name="connsiteX1935" fmla="*/ 41097 w 1517139"/>
              <a:gd name="connsiteY1935" fmla="*/ 999723 h 2227245"/>
              <a:gd name="connsiteX1936" fmla="*/ 43553 w 1517139"/>
              <a:gd name="connsiteY1936" fmla="*/ 994554 h 2227245"/>
              <a:gd name="connsiteX1937" fmla="*/ 45965 w 1517139"/>
              <a:gd name="connsiteY1937" fmla="*/ 990806 h 2227245"/>
              <a:gd name="connsiteX1938" fmla="*/ 48334 w 1517139"/>
              <a:gd name="connsiteY1938" fmla="*/ 988437 h 2227245"/>
              <a:gd name="connsiteX1939" fmla="*/ 54753 w 1517139"/>
              <a:gd name="connsiteY1939" fmla="*/ 986412 h 2227245"/>
              <a:gd name="connsiteX1940" fmla="*/ 78145 w 1517139"/>
              <a:gd name="connsiteY1940" fmla="*/ 982492 h 2227245"/>
              <a:gd name="connsiteX1941" fmla="*/ 94902 w 1517139"/>
              <a:gd name="connsiteY1941" fmla="*/ 986240 h 2227245"/>
              <a:gd name="connsiteX1942" fmla="*/ 100589 w 1517139"/>
              <a:gd name="connsiteY1942" fmla="*/ 973747 h 2227245"/>
              <a:gd name="connsiteX1943" fmla="*/ 104465 w 1517139"/>
              <a:gd name="connsiteY1943" fmla="*/ 969741 h 2227245"/>
              <a:gd name="connsiteX1944" fmla="*/ 115752 w 1517139"/>
              <a:gd name="connsiteY1944" fmla="*/ 965562 h 2227245"/>
              <a:gd name="connsiteX1945" fmla="*/ 133113 w 1517139"/>
              <a:gd name="connsiteY1945" fmla="*/ 964959 h 2227245"/>
              <a:gd name="connsiteX1946" fmla="*/ 145347 w 1517139"/>
              <a:gd name="connsiteY1946" fmla="*/ 967285 h 2227245"/>
              <a:gd name="connsiteX1947" fmla="*/ 151076 w 1517139"/>
              <a:gd name="connsiteY1947" fmla="*/ 970215 h 2227245"/>
              <a:gd name="connsiteX1948" fmla="*/ 158917 w 1517139"/>
              <a:gd name="connsiteY1948" fmla="*/ 976720 h 2227245"/>
              <a:gd name="connsiteX1949" fmla="*/ 159347 w 1517139"/>
              <a:gd name="connsiteY1949" fmla="*/ 974781 h 2227245"/>
              <a:gd name="connsiteX1950" fmla="*/ 157452 w 1517139"/>
              <a:gd name="connsiteY1950" fmla="*/ 968922 h 2227245"/>
              <a:gd name="connsiteX1951" fmla="*/ 157323 w 1517139"/>
              <a:gd name="connsiteY1951" fmla="*/ 964011 h 2227245"/>
              <a:gd name="connsiteX1952" fmla="*/ 160468 w 1517139"/>
              <a:gd name="connsiteY1952" fmla="*/ 955482 h 2227245"/>
              <a:gd name="connsiteX1953" fmla="*/ 161932 w 1517139"/>
              <a:gd name="connsiteY1953" fmla="*/ 950097 h 2227245"/>
              <a:gd name="connsiteX1954" fmla="*/ 160942 w 1517139"/>
              <a:gd name="connsiteY1954" fmla="*/ 944454 h 2227245"/>
              <a:gd name="connsiteX1955" fmla="*/ 157495 w 1517139"/>
              <a:gd name="connsiteY1955" fmla="*/ 938595 h 2227245"/>
              <a:gd name="connsiteX1956" fmla="*/ 151421 w 1517139"/>
              <a:gd name="connsiteY1956" fmla="*/ 931013 h 2227245"/>
              <a:gd name="connsiteX1957" fmla="*/ 148147 w 1517139"/>
              <a:gd name="connsiteY1957" fmla="*/ 930367 h 2227245"/>
              <a:gd name="connsiteX1958" fmla="*/ 144528 w 1517139"/>
              <a:gd name="connsiteY1958" fmla="*/ 932176 h 2227245"/>
              <a:gd name="connsiteX1959" fmla="*/ 140178 w 1517139"/>
              <a:gd name="connsiteY1959" fmla="*/ 936398 h 2227245"/>
              <a:gd name="connsiteX1960" fmla="*/ 131088 w 1517139"/>
              <a:gd name="connsiteY1960" fmla="*/ 946952 h 2227245"/>
              <a:gd name="connsiteX1961" fmla="*/ 126780 w 1517139"/>
              <a:gd name="connsiteY1961" fmla="*/ 949149 h 2227245"/>
              <a:gd name="connsiteX1962" fmla="*/ 119629 w 1517139"/>
              <a:gd name="connsiteY1962" fmla="*/ 949709 h 2227245"/>
              <a:gd name="connsiteX1963" fmla="*/ 115666 w 1517139"/>
              <a:gd name="connsiteY1963" fmla="*/ 948374 h 2227245"/>
              <a:gd name="connsiteX1964" fmla="*/ 111832 w 1517139"/>
              <a:gd name="connsiteY1964" fmla="*/ 946780 h 2227245"/>
              <a:gd name="connsiteX1965" fmla="*/ 105844 w 1517139"/>
              <a:gd name="connsiteY1965" fmla="*/ 941223 h 2227245"/>
              <a:gd name="connsiteX1966" fmla="*/ 103690 w 1517139"/>
              <a:gd name="connsiteY1966" fmla="*/ 940189 h 2227245"/>
              <a:gd name="connsiteX1967" fmla="*/ 101062 w 1517139"/>
              <a:gd name="connsiteY1967" fmla="*/ 942644 h 2227245"/>
              <a:gd name="connsiteX1968" fmla="*/ 97961 w 1517139"/>
              <a:gd name="connsiteY1968" fmla="*/ 948589 h 2227245"/>
              <a:gd name="connsiteX1969" fmla="*/ 94988 w 1517139"/>
              <a:gd name="connsiteY1969" fmla="*/ 952725 h 2227245"/>
              <a:gd name="connsiteX1970" fmla="*/ 92102 w 1517139"/>
              <a:gd name="connsiteY1970" fmla="*/ 955094 h 2227245"/>
              <a:gd name="connsiteX1971" fmla="*/ 89431 w 1517139"/>
              <a:gd name="connsiteY1971" fmla="*/ 956128 h 2227245"/>
              <a:gd name="connsiteX1972" fmla="*/ 85683 w 1517139"/>
              <a:gd name="connsiteY1972" fmla="*/ 955654 h 2227245"/>
              <a:gd name="connsiteX1973" fmla="*/ 70218 w 1517139"/>
              <a:gd name="connsiteY1973" fmla="*/ 946478 h 2227245"/>
              <a:gd name="connsiteX1974" fmla="*/ 66729 w 1517139"/>
              <a:gd name="connsiteY1974" fmla="*/ 942386 h 2227245"/>
              <a:gd name="connsiteX1975" fmla="*/ 66513 w 1517139"/>
              <a:gd name="connsiteY1975" fmla="*/ 936140 h 2227245"/>
              <a:gd name="connsiteX1976" fmla="*/ 61775 w 1517139"/>
              <a:gd name="connsiteY1976" fmla="*/ 930065 h 2227245"/>
              <a:gd name="connsiteX1977" fmla="*/ 56390 w 1517139"/>
              <a:gd name="connsiteY1977" fmla="*/ 928988 h 2227245"/>
              <a:gd name="connsiteX1978" fmla="*/ 55744 w 1517139"/>
              <a:gd name="connsiteY1978" fmla="*/ 926964 h 2227245"/>
              <a:gd name="connsiteX1979" fmla="*/ 62550 w 1517139"/>
              <a:gd name="connsiteY1979" fmla="*/ 917530 h 2227245"/>
              <a:gd name="connsiteX1980" fmla="*/ 67633 w 1517139"/>
              <a:gd name="connsiteY1980" fmla="*/ 913653 h 2227245"/>
              <a:gd name="connsiteX1981" fmla="*/ 66815 w 1517139"/>
              <a:gd name="connsiteY1981" fmla="*/ 912489 h 2227245"/>
              <a:gd name="connsiteX1982" fmla="*/ 59448 w 1517139"/>
              <a:gd name="connsiteY1982" fmla="*/ 912274 h 2227245"/>
              <a:gd name="connsiteX1983" fmla="*/ 54494 w 1517139"/>
              <a:gd name="connsiteY1983" fmla="*/ 917314 h 2227245"/>
              <a:gd name="connsiteX1984" fmla="*/ 51651 w 1517139"/>
              <a:gd name="connsiteY1984" fmla="*/ 918176 h 2227245"/>
              <a:gd name="connsiteX1985" fmla="*/ 45103 w 1517139"/>
              <a:gd name="connsiteY1985" fmla="*/ 918305 h 2227245"/>
              <a:gd name="connsiteX1986" fmla="*/ 38254 w 1517139"/>
              <a:gd name="connsiteY1986" fmla="*/ 915763 h 2227245"/>
              <a:gd name="connsiteX1987" fmla="*/ 35324 w 1517139"/>
              <a:gd name="connsiteY1987" fmla="*/ 913566 h 2227245"/>
              <a:gd name="connsiteX1988" fmla="*/ 32309 w 1517139"/>
              <a:gd name="connsiteY1988" fmla="*/ 908483 h 2227245"/>
              <a:gd name="connsiteX1989" fmla="*/ 28906 w 1517139"/>
              <a:gd name="connsiteY1989" fmla="*/ 905597 h 2227245"/>
              <a:gd name="connsiteX1990" fmla="*/ 18653 w 1517139"/>
              <a:gd name="connsiteY1990" fmla="*/ 901246 h 2227245"/>
              <a:gd name="connsiteX1991" fmla="*/ 16327 w 1517139"/>
              <a:gd name="connsiteY1991" fmla="*/ 898877 h 2227245"/>
              <a:gd name="connsiteX1992" fmla="*/ 14130 w 1517139"/>
              <a:gd name="connsiteY1992" fmla="*/ 894913 h 2227245"/>
              <a:gd name="connsiteX1993" fmla="*/ 5730 w 1517139"/>
              <a:gd name="connsiteY1993" fmla="*/ 883627 h 2227245"/>
              <a:gd name="connsiteX1994" fmla="*/ 646 w 1517139"/>
              <a:gd name="connsiteY1994" fmla="*/ 875270 h 2227245"/>
              <a:gd name="connsiteX1995" fmla="*/ 0 w 1517139"/>
              <a:gd name="connsiteY1995" fmla="*/ 870488 h 2227245"/>
              <a:gd name="connsiteX1996" fmla="*/ 5859 w 1517139"/>
              <a:gd name="connsiteY1996" fmla="*/ 860192 h 2227245"/>
              <a:gd name="connsiteX1997" fmla="*/ 6117 w 1517139"/>
              <a:gd name="connsiteY1997" fmla="*/ 857823 h 2227245"/>
              <a:gd name="connsiteX1998" fmla="*/ 3619 w 1517139"/>
              <a:gd name="connsiteY1998" fmla="*/ 853343 h 2227245"/>
              <a:gd name="connsiteX1999" fmla="*/ 2585 w 1517139"/>
              <a:gd name="connsiteY1999" fmla="*/ 850026 h 2227245"/>
              <a:gd name="connsiteX2000" fmla="*/ 3446 w 1517139"/>
              <a:gd name="connsiteY2000" fmla="*/ 845459 h 2227245"/>
              <a:gd name="connsiteX2001" fmla="*/ 8573 w 1517139"/>
              <a:gd name="connsiteY2001" fmla="*/ 835293 h 2227245"/>
              <a:gd name="connsiteX2002" fmla="*/ 10468 w 1517139"/>
              <a:gd name="connsiteY2002" fmla="*/ 832536 h 2227245"/>
              <a:gd name="connsiteX2003" fmla="*/ 19644 w 1517139"/>
              <a:gd name="connsiteY2003" fmla="*/ 826505 h 2227245"/>
              <a:gd name="connsiteX2004" fmla="*/ 28863 w 1517139"/>
              <a:gd name="connsiteY2004" fmla="*/ 817717 h 2227245"/>
              <a:gd name="connsiteX2005" fmla="*/ 32223 w 1517139"/>
              <a:gd name="connsiteY2005" fmla="*/ 815735 h 2227245"/>
              <a:gd name="connsiteX2006" fmla="*/ 35195 w 1517139"/>
              <a:gd name="connsiteY2006" fmla="*/ 815261 h 2227245"/>
              <a:gd name="connsiteX2007" fmla="*/ 47300 w 1517139"/>
              <a:gd name="connsiteY2007" fmla="*/ 815778 h 2227245"/>
              <a:gd name="connsiteX2008" fmla="*/ 51048 w 1517139"/>
              <a:gd name="connsiteY2008" fmla="*/ 813624 h 2227245"/>
              <a:gd name="connsiteX2009" fmla="*/ 54236 w 1517139"/>
              <a:gd name="connsiteY2009" fmla="*/ 809316 h 2227245"/>
              <a:gd name="connsiteX2010" fmla="*/ 59448 w 1517139"/>
              <a:gd name="connsiteY2010" fmla="*/ 804922 h 2227245"/>
              <a:gd name="connsiteX2011" fmla="*/ 70347 w 1517139"/>
              <a:gd name="connsiteY2011" fmla="*/ 798245 h 2227245"/>
              <a:gd name="connsiteX2012" fmla="*/ 94557 w 1517139"/>
              <a:gd name="connsiteY2012" fmla="*/ 788079 h 2227245"/>
              <a:gd name="connsiteX2013" fmla="*/ 96151 w 1517139"/>
              <a:gd name="connsiteY2013" fmla="*/ 786872 h 2227245"/>
              <a:gd name="connsiteX2014" fmla="*/ 96281 w 1517139"/>
              <a:gd name="connsiteY2014" fmla="*/ 784934 h 2227245"/>
              <a:gd name="connsiteX2015" fmla="*/ 94084 w 1517139"/>
              <a:gd name="connsiteY2015" fmla="*/ 779635 h 2227245"/>
              <a:gd name="connsiteX2016" fmla="*/ 93610 w 1517139"/>
              <a:gd name="connsiteY2016" fmla="*/ 777094 h 2227245"/>
              <a:gd name="connsiteX2017" fmla="*/ 98564 w 1517139"/>
              <a:gd name="connsiteY2017" fmla="*/ 772355 h 2227245"/>
              <a:gd name="connsiteX2018" fmla="*/ 109764 w 1517139"/>
              <a:gd name="connsiteY2018" fmla="*/ 764816 h 2227245"/>
              <a:gd name="connsiteX2019" fmla="*/ 117432 w 1517139"/>
              <a:gd name="connsiteY2019" fmla="*/ 761198 h 2227245"/>
              <a:gd name="connsiteX2020" fmla="*/ 122343 w 1517139"/>
              <a:gd name="connsiteY2020" fmla="*/ 760939 h 2227245"/>
              <a:gd name="connsiteX2021" fmla="*/ 126306 w 1517139"/>
              <a:gd name="connsiteY2021" fmla="*/ 759302 h 2227245"/>
              <a:gd name="connsiteX2022" fmla="*/ 131864 w 1517139"/>
              <a:gd name="connsiteY2022" fmla="*/ 754520 h 2227245"/>
              <a:gd name="connsiteX2023" fmla="*/ 135008 w 1517139"/>
              <a:gd name="connsiteY2023" fmla="*/ 753659 h 2227245"/>
              <a:gd name="connsiteX2024" fmla="*/ 154049 w 1517139"/>
              <a:gd name="connsiteY2024" fmla="*/ 751763 h 2227245"/>
              <a:gd name="connsiteX2025" fmla="*/ 162492 w 1517139"/>
              <a:gd name="connsiteY2025" fmla="*/ 754348 h 2227245"/>
              <a:gd name="connsiteX2026" fmla="*/ 166628 w 1517139"/>
              <a:gd name="connsiteY2026" fmla="*/ 754348 h 2227245"/>
              <a:gd name="connsiteX2027" fmla="*/ 169299 w 1517139"/>
              <a:gd name="connsiteY2027" fmla="*/ 752453 h 2227245"/>
              <a:gd name="connsiteX2028" fmla="*/ 172831 w 1517139"/>
              <a:gd name="connsiteY2028" fmla="*/ 747025 h 2227245"/>
              <a:gd name="connsiteX2029" fmla="*/ 179422 w 1517139"/>
              <a:gd name="connsiteY2029" fmla="*/ 733455 h 2227245"/>
              <a:gd name="connsiteX2030" fmla="*/ 182868 w 1517139"/>
              <a:gd name="connsiteY2030" fmla="*/ 724969 h 2227245"/>
              <a:gd name="connsiteX2031" fmla="*/ 186142 w 1517139"/>
              <a:gd name="connsiteY2031" fmla="*/ 711959 h 2227245"/>
              <a:gd name="connsiteX2032" fmla="*/ 190364 w 1517139"/>
              <a:gd name="connsiteY2032" fmla="*/ 691367 h 2227245"/>
              <a:gd name="connsiteX2033" fmla="*/ 193509 w 1517139"/>
              <a:gd name="connsiteY2033" fmla="*/ 670991 h 2227245"/>
              <a:gd name="connsiteX2034" fmla="*/ 195577 w 1517139"/>
              <a:gd name="connsiteY2034" fmla="*/ 650830 h 2227245"/>
              <a:gd name="connsiteX2035" fmla="*/ 197214 w 1517139"/>
              <a:gd name="connsiteY2035" fmla="*/ 638424 h 2227245"/>
              <a:gd name="connsiteX2036" fmla="*/ 198377 w 1517139"/>
              <a:gd name="connsiteY2036" fmla="*/ 633944 h 2227245"/>
              <a:gd name="connsiteX2037" fmla="*/ 202340 w 1517139"/>
              <a:gd name="connsiteY2037" fmla="*/ 628257 h 2227245"/>
              <a:gd name="connsiteX2038" fmla="*/ 206475 w 1517139"/>
              <a:gd name="connsiteY2038" fmla="*/ 623777 h 2227245"/>
              <a:gd name="connsiteX2039" fmla="*/ 213540 w 1517139"/>
              <a:gd name="connsiteY2039" fmla="*/ 619814 h 2227245"/>
              <a:gd name="connsiteX2040" fmla="*/ 212894 w 1517139"/>
              <a:gd name="connsiteY2040" fmla="*/ 617961 h 2227245"/>
              <a:gd name="connsiteX2041" fmla="*/ 209879 w 1517139"/>
              <a:gd name="connsiteY2041" fmla="*/ 614860 h 2227245"/>
              <a:gd name="connsiteX2042" fmla="*/ 207079 w 1517139"/>
              <a:gd name="connsiteY2042" fmla="*/ 613654 h 2227245"/>
              <a:gd name="connsiteX2043" fmla="*/ 204494 w 1517139"/>
              <a:gd name="connsiteY2043" fmla="*/ 614386 h 2227245"/>
              <a:gd name="connsiteX2044" fmla="*/ 199798 w 1517139"/>
              <a:gd name="connsiteY2044" fmla="*/ 619082 h 2227245"/>
              <a:gd name="connsiteX2045" fmla="*/ 193681 w 1517139"/>
              <a:gd name="connsiteY2045" fmla="*/ 622226 h 2227245"/>
              <a:gd name="connsiteX2046" fmla="*/ 187736 w 1517139"/>
              <a:gd name="connsiteY2046" fmla="*/ 621752 h 2227245"/>
              <a:gd name="connsiteX2047" fmla="*/ 183472 w 1517139"/>
              <a:gd name="connsiteY2047" fmla="*/ 622916 h 2227245"/>
              <a:gd name="connsiteX2048" fmla="*/ 179551 w 1517139"/>
              <a:gd name="connsiteY2048" fmla="*/ 627180 h 2227245"/>
              <a:gd name="connsiteX2049" fmla="*/ 173219 w 1517139"/>
              <a:gd name="connsiteY2049" fmla="*/ 630584 h 2227245"/>
              <a:gd name="connsiteX2050" fmla="*/ 168997 w 1517139"/>
              <a:gd name="connsiteY2050" fmla="*/ 629808 h 2227245"/>
              <a:gd name="connsiteX2051" fmla="*/ 161329 w 1517139"/>
              <a:gd name="connsiteY2051" fmla="*/ 623691 h 2227245"/>
              <a:gd name="connsiteX2052" fmla="*/ 157452 w 1517139"/>
              <a:gd name="connsiteY2052" fmla="*/ 622528 h 2227245"/>
              <a:gd name="connsiteX2053" fmla="*/ 147673 w 1517139"/>
              <a:gd name="connsiteY2053" fmla="*/ 623088 h 2227245"/>
              <a:gd name="connsiteX2054" fmla="*/ 144830 w 1517139"/>
              <a:gd name="connsiteY2054" fmla="*/ 620805 h 2227245"/>
              <a:gd name="connsiteX2055" fmla="*/ 142332 w 1517139"/>
              <a:gd name="connsiteY2055" fmla="*/ 616325 h 2227245"/>
              <a:gd name="connsiteX2056" fmla="*/ 140350 w 1517139"/>
              <a:gd name="connsiteY2056" fmla="*/ 610078 h 2227245"/>
              <a:gd name="connsiteX2057" fmla="*/ 138842 w 1517139"/>
              <a:gd name="connsiteY2057" fmla="*/ 601979 h 2227245"/>
              <a:gd name="connsiteX2058" fmla="*/ 139058 w 1517139"/>
              <a:gd name="connsiteY2058" fmla="*/ 593536 h 2227245"/>
              <a:gd name="connsiteX2059" fmla="*/ 142590 w 1517139"/>
              <a:gd name="connsiteY2059" fmla="*/ 578157 h 2227245"/>
              <a:gd name="connsiteX2060" fmla="*/ 143926 w 1517139"/>
              <a:gd name="connsiteY2060" fmla="*/ 573935 h 2227245"/>
              <a:gd name="connsiteX2061" fmla="*/ 153446 w 1517139"/>
              <a:gd name="connsiteY2061" fmla="*/ 556532 h 2227245"/>
              <a:gd name="connsiteX2062" fmla="*/ 159305 w 1517139"/>
              <a:gd name="connsiteY2062" fmla="*/ 548304 h 2227245"/>
              <a:gd name="connsiteX2063" fmla="*/ 165163 w 1517139"/>
              <a:gd name="connsiteY2063" fmla="*/ 542100 h 2227245"/>
              <a:gd name="connsiteX2064" fmla="*/ 169428 w 1517139"/>
              <a:gd name="connsiteY2064" fmla="*/ 538439 h 2227245"/>
              <a:gd name="connsiteX2065" fmla="*/ 173434 w 1517139"/>
              <a:gd name="connsiteY2065" fmla="*/ 536802 h 2227245"/>
              <a:gd name="connsiteX2066" fmla="*/ 177311 w 1517139"/>
              <a:gd name="connsiteY2066" fmla="*/ 532968 h 2227245"/>
              <a:gd name="connsiteX2067" fmla="*/ 184419 w 1517139"/>
              <a:gd name="connsiteY2067" fmla="*/ 520475 h 2227245"/>
              <a:gd name="connsiteX2068" fmla="*/ 191743 w 1517139"/>
              <a:gd name="connsiteY2068" fmla="*/ 509705 h 2227245"/>
              <a:gd name="connsiteX2069" fmla="*/ 200832 w 1517139"/>
              <a:gd name="connsiteY2069" fmla="*/ 489458 h 2227245"/>
              <a:gd name="connsiteX2070" fmla="*/ 205226 w 1517139"/>
              <a:gd name="connsiteY2070" fmla="*/ 484117 h 2227245"/>
              <a:gd name="connsiteX2071" fmla="*/ 220648 w 1517139"/>
              <a:gd name="connsiteY2071" fmla="*/ 475156 h 2227245"/>
              <a:gd name="connsiteX2072" fmla="*/ 224827 w 1517139"/>
              <a:gd name="connsiteY2072" fmla="*/ 475027 h 2227245"/>
              <a:gd name="connsiteX2073" fmla="*/ 228402 w 1517139"/>
              <a:gd name="connsiteY2073" fmla="*/ 477267 h 2227245"/>
              <a:gd name="connsiteX2074" fmla="*/ 231762 w 1517139"/>
              <a:gd name="connsiteY2074" fmla="*/ 481919 h 2227245"/>
              <a:gd name="connsiteX2075" fmla="*/ 241240 w 1517139"/>
              <a:gd name="connsiteY2075" fmla="*/ 502080 h 2227245"/>
              <a:gd name="connsiteX2076" fmla="*/ 241972 w 1517139"/>
              <a:gd name="connsiteY2076" fmla="*/ 501477 h 2227245"/>
              <a:gd name="connsiteX2077" fmla="*/ 240335 w 1517139"/>
              <a:gd name="connsiteY2077" fmla="*/ 493895 h 2227245"/>
              <a:gd name="connsiteX2078" fmla="*/ 236889 w 1517139"/>
              <a:gd name="connsiteY2078" fmla="*/ 470935 h 2227245"/>
              <a:gd name="connsiteX2079" fmla="*/ 237449 w 1517139"/>
              <a:gd name="connsiteY2079" fmla="*/ 461371 h 2227245"/>
              <a:gd name="connsiteX2080" fmla="*/ 242877 w 1517139"/>
              <a:gd name="connsiteY2080" fmla="*/ 451075 h 2227245"/>
              <a:gd name="connsiteX2081" fmla="*/ 245117 w 1517139"/>
              <a:gd name="connsiteY2081" fmla="*/ 449223 h 2227245"/>
              <a:gd name="connsiteX2082" fmla="*/ 250846 w 1517139"/>
              <a:gd name="connsiteY2082" fmla="*/ 449912 h 2227245"/>
              <a:gd name="connsiteX2083" fmla="*/ 260065 w 1517139"/>
              <a:gd name="connsiteY2083" fmla="*/ 453100 h 2227245"/>
              <a:gd name="connsiteX2084" fmla="*/ 266225 w 1517139"/>
              <a:gd name="connsiteY2084" fmla="*/ 456589 h 2227245"/>
              <a:gd name="connsiteX2085" fmla="*/ 270921 w 1517139"/>
              <a:gd name="connsiteY2085" fmla="*/ 462233 h 2227245"/>
              <a:gd name="connsiteX2086" fmla="*/ 276478 w 1517139"/>
              <a:gd name="connsiteY2086" fmla="*/ 465722 h 2227245"/>
              <a:gd name="connsiteX2087" fmla="*/ 279364 w 1517139"/>
              <a:gd name="connsiteY2087" fmla="*/ 465550 h 2227245"/>
              <a:gd name="connsiteX2088" fmla="*/ 281432 w 1517139"/>
              <a:gd name="connsiteY2088" fmla="*/ 462836 h 2227245"/>
              <a:gd name="connsiteX2089" fmla="*/ 284362 w 1517139"/>
              <a:gd name="connsiteY2089" fmla="*/ 454005 h 2227245"/>
              <a:gd name="connsiteX2090" fmla="*/ 288195 w 1517139"/>
              <a:gd name="connsiteY2090" fmla="*/ 438927 h 2227245"/>
              <a:gd name="connsiteX2091" fmla="*/ 289746 w 1517139"/>
              <a:gd name="connsiteY2091" fmla="*/ 420102 h 2227245"/>
              <a:gd name="connsiteX2092" fmla="*/ 288971 w 1517139"/>
              <a:gd name="connsiteY2092" fmla="*/ 397399 h 2227245"/>
              <a:gd name="connsiteX2093" fmla="*/ 287851 w 1517139"/>
              <a:gd name="connsiteY2093" fmla="*/ 380599 h 2227245"/>
              <a:gd name="connsiteX2094" fmla="*/ 286386 w 1517139"/>
              <a:gd name="connsiteY2094" fmla="*/ 369915 h 2227245"/>
              <a:gd name="connsiteX2095" fmla="*/ 287204 w 1517139"/>
              <a:gd name="connsiteY2095" fmla="*/ 360955 h 2227245"/>
              <a:gd name="connsiteX2096" fmla="*/ 291857 w 1517139"/>
              <a:gd name="connsiteY2096" fmla="*/ 350099 h 2227245"/>
              <a:gd name="connsiteX2097" fmla="*/ 296122 w 1517139"/>
              <a:gd name="connsiteY2097" fmla="*/ 342130 h 2227245"/>
              <a:gd name="connsiteX2098" fmla="*/ 306289 w 1517139"/>
              <a:gd name="connsiteY2098" fmla="*/ 330800 h 2227245"/>
              <a:gd name="connsiteX2099" fmla="*/ 314517 w 1517139"/>
              <a:gd name="connsiteY2099" fmla="*/ 327785 h 2227245"/>
              <a:gd name="connsiteX2100" fmla="*/ 319385 w 1517139"/>
              <a:gd name="connsiteY2100" fmla="*/ 328560 h 2227245"/>
              <a:gd name="connsiteX2101" fmla="*/ 325803 w 1517139"/>
              <a:gd name="connsiteY2101" fmla="*/ 333902 h 2227245"/>
              <a:gd name="connsiteX2102" fmla="*/ 334720 w 1517139"/>
              <a:gd name="connsiteY2102" fmla="*/ 337176 h 2227245"/>
              <a:gd name="connsiteX2103" fmla="*/ 342776 w 1517139"/>
              <a:gd name="connsiteY2103" fmla="*/ 347428 h 2227245"/>
              <a:gd name="connsiteX2104" fmla="*/ 355786 w 1517139"/>
              <a:gd name="connsiteY2104" fmla="*/ 370734 h 2227245"/>
              <a:gd name="connsiteX2105" fmla="*/ 364401 w 1517139"/>
              <a:gd name="connsiteY2105" fmla="*/ 382279 h 2227245"/>
              <a:gd name="connsiteX2106" fmla="*/ 371553 w 1517139"/>
              <a:gd name="connsiteY2106" fmla="*/ 387448 h 2227245"/>
              <a:gd name="connsiteX2107" fmla="*/ 378618 w 1517139"/>
              <a:gd name="connsiteY2107" fmla="*/ 396193 h 2227245"/>
              <a:gd name="connsiteX2108" fmla="*/ 389042 w 1517139"/>
              <a:gd name="connsiteY2108" fmla="*/ 414545 h 2227245"/>
              <a:gd name="connsiteX2109" fmla="*/ 394513 w 1517139"/>
              <a:gd name="connsiteY2109" fmla="*/ 422342 h 2227245"/>
              <a:gd name="connsiteX2110" fmla="*/ 397744 w 1517139"/>
              <a:gd name="connsiteY2110" fmla="*/ 425142 h 2227245"/>
              <a:gd name="connsiteX2111" fmla="*/ 400587 w 1517139"/>
              <a:gd name="connsiteY2111" fmla="*/ 425573 h 2227245"/>
              <a:gd name="connsiteX2112" fmla="*/ 399511 w 1517139"/>
              <a:gd name="connsiteY2112" fmla="*/ 420403 h 2227245"/>
              <a:gd name="connsiteX2113" fmla="*/ 394513 w 1517139"/>
              <a:gd name="connsiteY2113" fmla="*/ 409504 h 2227245"/>
              <a:gd name="connsiteX2114" fmla="*/ 386888 w 1517139"/>
              <a:gd name="connsiteY2114" fmla="*/ 397443 h 2227245"/>
              <a:gd name="connsiteX2115" fmla="*/ 369959 w 1517139"/>
              <a:gd name="connsiteY2115" fmla="*/ 375472 h 2227245"/>
              <a:gd name="connsiteX2116" fmla="*/ 360654 w 1517139"/>
              <a:gd name="connsiteY2116" fmla="*/ 359749 h 2227245"/>
              <a:gd name="connsiteX2117" fmla="*/ 352296 w 1517139"/>
              <a:gd name="connsiteY2117" fmla="*/ 341613 h 2227245"/>
              <a:gd name="connsiteX2118" fmla="*/ 346136 w 1517139"/>
              <a:gd name="connsiteY2118" fmla="*/ 330714 h 2227245"/>
              <a:gd name="connsiteX2119" fmla="*/ 334979 w 1517139"/>
              <a:gd name="connsiteY2119" fmla="*/ 319815 h 2227245"/>
              <a:gd name="connsiteX2120" fmla="*/ 335151 w 1517139"/>
              <a:gd name="connsiteY2120" fmla="*/ 315464 h 2227245"/>
              <a:gd name="connsiteX2121" fmla="*/ 348591 w 1517139"/>
              <a:gd name="connsiteY2121" fmla="*/ 299999 h 2227245"/>
              <a:gd name="connsiteX2122" fmla="*/ 373318 w 1517139"/>
              <a:gd name="connsiteY2122" fmla="*/ 286429 h 2227245"/>
              <a:gd name="connsiteX2123" fmla="*/ 401234 w 1517139"/>
              <a:gd name="connsiteY2123" fmla="*/ 275703 h 2227245"/>
              <a:gd name="connsiteX2124" fmla="*/ 410538 w 1517139"/>
              <a:gd name="connsiteY2124" fmla="*/ 276823 h 2227245"/>
              <a:gd name="connsiteX2125" fmla="*/ 426908 w 1517139"/>
              <a:gd name="connsiteY2125" fmla="*/ 272299 h 2227245"/>
              <a:gd name="connsiteX2126" fmla="*/ 428459 w 1517139"/>
              <a:gd name="connsiteY2126" fmla="*/ 265493 h 2227245"/>
              <a:gd name="connsiteX2127" fmla="*/ 431991 w 1517139"/>
              <a:gd name="connsiteY2127" fmla="*/ 262434 h 2227245"/>
              <a:gd name="connsiteX2128" fmla="*/ 447241 w 1517139"/>
              <a:gd name="connsiteY2128" fmla="*/ 252871 h 2227245"/>
              <a:gd name="connsiteX2129" fmla="*/ 451635 w 1517139"/>
              <a:gd name="connsiteY2129" fmla="*/ 253000 h 2227245"/>
              <a:gd name="connsiteX2130" fmla="*/ 458355 w 1517139"/>
              <a:gd name="connsiteY2130" fmla="*/ 257567 h 2227245"/>
              <a:gd name="connsiteX2131" fmla="*/ 465507 w 1517139"/>
              <a:gd name="connsiteY2131" fmla="*/ 266225 h 2227245"/>
              <a:gd name="connsiteX2132" fmla="*/ 468824 w 1517139"/>
              <a:gd name="connsiteY2132" fmla="*/ 273979 h 2227245"/>
              <a:gd name="connsiteX2133" fmla="*/ 473304 w 1517139"/>
              <a:gd name="connsiteY2133" fmla="*/ 287248 h 2227245"/>
              <a:gd name="connsiteX2134" fmla="*/ 475544 w 1517139"/>
              <a:gd name="connsiteY2134" fmla="*/ 305728 h 2227245"/>
              <a:gd name="connsiteX2135" fmla="*/ 475199 w 1517139"/>
              <a:gd name="connsiteY2135" fmla="*/ 362463 h 2227245"/>
              <a:gd name="connsiteX2136" fmla="*/ 475329 w 1517139"/>
              <a:gd name="connsiteY2136" fmla="*/ 372931 h 2227245"/>
              <a:gd name="connsiteX2137" fmla="*/ 476190 w 1517139"/>
              <a:gd name="connsiteY2137" fmla="*/ 376937 h 2227245"/>
              <a:gd name="connsiteX2138" fmla="*/ 479292 w 1517139"/>
              <a:gd name="connsiteY2138" fmla="*/ 370949 h 2227245"/>
              <a:gd name="connsiteX2139" fmla="*/ 482997 w 1517139"/>
              <a:gd name="connsiteY2139" fmla="*/ 359749 h 2227245"/>
              <a:gd name="connsiteX2140" fmla="*/ 486356 w 1517139"/>
              <a:gd name="connsiteY2140" fmla="*/ 351779 h 2227245"/>
              <a:gd name="connsiteX2141" fmla="*/ 488898 w 1517139"/>
              <a:gd name="connsiteY2141" fmla="*/ 339373 h 2227245"/>
              <a:gd name="connsiteX2142" fmla="*/ 490707 w 1517139"/>
              <a:gd name="connsiteY2142" fmla="*/ 322443 h 2227245"/>
              <a:gd name="connsiteX2143" fmla="*/ 491784 w 1517139"/>
              <a:gd name="connsiteY2143" fmla="*/ 309778 h 2227245"/>
              <a:gd name="connsiteX2144" fmla="*/ 487433 w 1517139"/>
              <a:gd name="connsiteY2144" fmla="*/ 295346 h 2227245"/>
              <a:gd name="connsiteX2145" fmla="*/ 487218 w 1517139"/>
              <a:gd name="connsiteY2145" fmla="*/ 271309 h 2227245"/>
              <a:gd name="connsiteX2146" fmla="*/ 489415 w 1517139"/>
              <a:gd name="connsiteY2146" fmla="*/ 258342 h 2227245"/>
              <a:gd name="connsiteX2147" fmla="*/ 495532 w 1517139"/>
              <a:gd name="connsiteY2147" fmla="*/ 258342 h 2227245"/>
              <a:gd name="connsiteX2148" fmla="*/ 520777 w 1517139"/>
              <a:gd name="connsiteY2148" fmla="*/ 302670 h 2227245"/>
              <a:gd name="connsiteX2149" fmla="*/ 530684 w 1517139"/>
              <a:gd name="connsiteY2149" fmla="*/ 312061 h 2227245"/>
              <a:gd name="connsiteX2150" fmla="*/ 541971 w 1517139"/>
              <a:gd name="connsiteY2150" fmla="*/ 335108 h 2227245"/>
              <a:gd name="connsiteX2151" fmla="*/ 555196 w 1517139"/>
              <a:gd name="connsiteY2151" fmla="*/ 332696 h 2227245"/>
              <a:gd name="connsiteX2152" fmla="*/ 567387 w 1517139"/>
              <a:gd name="connsiteY2152" fmla="*/ 335496 h 2227245"/>
              <a:gd name="connsiteX2153" fmla="*/ 572772 w 1517139"/>
              <a:gd name="connsiteY2153" fmla="*/ 334677 h 2227245"/>
              <a:gd name="connsiteX2154" fmla="*/ 575400 w 1517139"/>
              <a:gd name="connsiteY2154" fmla="*/ 331102 h 2227245"/>
              <a:gd name="connsiteX2155" fmla="*/ 571609 w 1517139"/>
              <a:gd name="connsiteY2155" fmla="*/ 321581 h 2227245"/>
              <a:gd name="connsiteX2156" fmla="*/ 554291 w 1517139"/>
              <a:gd name="connsiteY2156" fmla="*/ 295045 h 2227245"/>
              <a:gd name="connsiteX2157" fmla="*/ 546408 w 1517139"/>
              <a:gd name="connsiteY2157" fmla="*/ 273850 h 2227245"/>
              <a:gd name="connsiteX2158" fmla="*/ 540937 w 1517139"/>
              <a:gd name="connsiteY2158" fmla="*/ 246969 h 2227245"/>
              <a:gd name="connsiteX2159" fmla="*/ 539602 w 1517139"/>
              <a:gd name="connsiteY2159" fmla="*/ 232495 h 2227245"/>
              <a:gd name="connsiteX2160" fmla="*/ 543824 w 1517139"/>
              <a:gd name="connsiteY2160" fmla="*/ 229867 h 2227245"/>
              <a:gd name="connsiteX2161" fmla="*/ 563166 w 1517139"/>
              <a:gd name="connsiteY2161" fmla="*/ 230169 h 2227245"/>
              <a:gd name="connsiteX2162" fmla="*/ 592244 w 1517139"/>
              <a:gd name="connsiteY2162" fmla="*/ 242748 h 2227245"/>
              <a:gd name="connsiteX2163" fmla="*/ 629421 w 1517139"/>
              <a:gd name="connsiteY2163" fmla="*/ 285438 h 2227245"/>
              <a:gd name="connsiteX2164" fmla="*/ 647729 w 1517139"/>
              <a:gd name="connsiteY2164" fmla="*/ 299310 h 2227245"/>
              <a:gd name="connsiteX2165" fmla="*/ 680512 w 1517139"/>
              <a:gd name="connsiteY2165" fmla="*/ 346696 h 2227245"/>
              <a:gd name="connsiteX2166" fmla="*/ 690377 w 1517139"/>
              <a:gd name="connsiteY2166" fmla="*/ 353718 h 2227245"/>
              <a:gd name="connsiteX2167" fmla="*/ 694383 w 1517139"/>
              <a:gd name="connsiteY2167" fmla="*/ 355182 h 2227245"/>
              <a:gd name="connsiteX2168" fmla="*/ 697399 w 1517139"/>
              <a:gd name="connsiteY2168" fmla="*/ 349453 h 2227245"/>
              <a:gd name="connsiteX2169" fmla="*/ 699251 w 1517139"/>
              <a:gd name="connsiteY2169" fmla="*/ 343207 h 2227245"/>
              <a:gd name="connsiteX2170" fmla="*/ 699380 w 1517139"/>
              <a:gd name="connsiteY2170" fmla="*/ 334849 h 2227245"/>
              <a:gd name="connsiteX2171" fmla="*/ 697786 w 1517139"/>
              <a:gd name="connsiteY2171" fmla="*/ 324295 h 2227245"/>
              <a:gd name="connsiteX2172" fmla="*/ 696881 w 1517139"/>
              <a:gd name="connsiteY2172" fmla="*/ 312018 h 2227245"/>
              <a:gd name="connsiteX2173" fmla="*/ 696666 w 1517139"/>
              <a:gd name="connsiteY2173" fmla="*/ 297931 h 2227245"/>
              <a:gd name="connsiteX2174" fmla="*/ 698906 w 1517139"/>
              <a:gd name="connsiteY2174" fmla="*/ 269672 h 2227245"/>
              <a:gd name="connsiteX2175" fmla="*/ 704162 w 1517139"/>
              <a:gd name="connsiteY2175" fmla="*/ 260324 h 2227245"/>
              <a:gd name="connsiteX2176" fmla="*/ 706488 w 1517139"/>
              <a:gd name="connsiteY2176" fmla="*/ 249683 h 2227245"/>
              <a:gd name="connsiteX2177" fmla="*/ 704334 w 1517139"/>
              <a:gd name="connsiteY2177" fmla="*/ 230298 h 2227245"/>
              <a:gd name="connsiteX2178" fmla="*/ 698131 w 1517139"/>
              <a:gd name="connsiteY2178" fmla="*/ 216857 h 2227245"/>
              <a:gd name="connsiteX2179" fmla="*/ 674050 w 1517139"/>
              <a:gd name="connsiteY2179" fmla="*/ 181662 h 2227245"/>
              <a:gd name="connsiteX2180" fmla="*/ 673964 w 1517139"/>
              <a:gd name="connsiteY2180" fmla="*/ 177397 h 2227245"/>
              <a:gd name="connsiteX2181" fmla="*/ 678832 w 1517139"/>
              <a:gd name="connsiteY2181" fmla="*/ 172702 h 2227245"/>
              <a:gd name="connsiteX2182" fmla="*/ 686026 w 1517139"/>
              <a:gd name="connsiteY2182" fmla="*/ 169945 h 2227245"/>
              <a:gd name="connsiteX2183" fmla="*/ 745776 w 1517139"/>
              <a:gd name="connsiteY2183" fmla="*/ 178474 h 2227245"/>
              <a:gd name="connsiteX2184" fmla="*/ 756114 w 1517139"/>
              <a:gd name="connsiteY2184" fmla="*/ 181576 h 2227245"/>
              <a:gd name="connsiteX2185" fmla="*/ 760508 w 1517139"/>
              <a:gd name="connsiteY2185" fmla="*/ 184635 h 2227245"/>
              <a:gd name="connsiteX2186" fmla="*/ 762404 w 1517139"/>
              <a:gd name="connsiteY2186" fmla="*/ 188641 h 2227245"/>
              <a:gd name="connsiteX2187" fmla="*/ 764859 w 1517139"/>
              <a:gd name="connsiteY2187" fmla="*/ 190364 h 2227245"/>
              <a:gd name="connsiteX2188" fmla="*/ 777697 w 1517139"/>
              <a:gd name="connsiteY2188" fmla="*/ 185582 h 2227245"/>
              <a:gd name="connsiteX2189" fmla="*/ 777395 w 1517139"/>
              <a:gd name="connsiteY2189" fmla="*/ 176794 h 2227245"/>
              <a:gd name="connsiteX2190" fmla="*/ 775801 w 1517139"/>
              <a:gd name="connsiteY2190" fmla="*/ 171194 h 2227245"/>
              <a:gd name="connsiteX2191" fmla="*/ 706445 w 1517139"/>
              <a:gd name="connsiteY2191" fmla="*/ 155729 h 2227245"/>
              <a:gd name="connsiteX2192" fmla="*/ 693521 w 1517139"/>
              <a:gd name="connsiteY2192" fmla="*/ 150387 h 2227245"/>
              <a:gd name="connsiteX2193" fmla="*/ 686973 w 1517139"/>
              <a:gd name="connsiteY2193" fmla="*/ 149999 h 2227245"/>
              <a:gd name="connsiteX2194" fmla="*/ 680167 w 1517139"/>
              <a:gd name="connsiteY2194" fmla="*/ 154092 h 2227245"/>
              <a:gd name="connsiteX2195" fmla="*/ 666080 w 1517139"/>
              <a:gd name="connsiteY2195" fmla="*/ 156117 h 2227245"/>
              <a:gd name="connsiteX2196" fmla="*/ 659532 w 1517139"/>
              <a:gd name="connsiteY2196" fmla="*/ 155341 h 2227245"/>
              <a:gd name="connsiteX2197" fmla="*/ 651089 w 1517139"/>
              <a:gd name="connsiteY2197" fmla="*/ 136731 h 2227245"/>
              <a:gd name="connsiteX2198" fmla="*/ 658757 w 1517139"/>
              <a:gd name="connsiteY2198" fmla="*/ 113986 h 2227245"/>
              <a:gd name="connsiteX2199" fmla="*/ 665175 w 1517139"/>
              <a:gd name="connsiteY2199" fmla="*/ 114503 h 2227245"/>
              <a:gd name="connsiteX2200" fmla="*/ 677410 w 1517139"/>
              <a:gd name="connsiteY2200" fmla="*/ 123420 h 2227245"/>
              <a:gd name="connsiteX2201" fmla="*/ 684647 w 1517139"/>
              <a:gd name="connsiteY2201" fmla="*/ 110970 h 2227245"/>
              <a:gd name="connsiteX2202" fmla="*/ 696106 w 1517139"/>
              <a:gd name="connsiteY2202" fmla="*/ 100588 h 2227245"/>
              <a:gd name="connsiteX2203" fmla="*/ 707479 w 1517139"/>
              <a:gd name="connsiteY2203" fmla="*/ 96927 h 2227245"/>
              <a:gd name="connsiteX2204" fmla="*/ 732249 w 1517139"/>
              <a:gd name="connsiteY2204" fmla="*/ 74310 h 2227245"/>
              <a:gd name="connsiteX2205" fmla="*/ 736858 w 1517139"/>
              <a:gd name="connsiteY2205" fmla="*/ 72329 h 2227245"/>
              <a:gd name="connsiteX2206" fmla="*/ 742631 w 1517139"/>
              <a:gd name="connsiteY2206" fmla="*/ 73535 h 2227245"/>
              <a:gd name="connsiteX2207" fmla="*/ 755468 w 1517139"/>
              <a:gd name="connsiteY2207" fmla="*/ 79394 h 2227245"/>
              <a:gd name="connsiteX2208" fmla="*/ 760508 w 1517139"/>
              <a:gd name="connsiteY2208" fmla="*/ 84994 h 2227245"/>
              <a:gd name="connsiteX2209" fmla="*/ 766324 w 1517139"/>
              <a:gd name="connsiteY2209" fmla="*/ 96927 h 2227245"/>
              <a:gd name="connsiteX2210" fmla="*/ 769684 w 1517139"/>
              <a:gd name="connsiteY2210" fmla="*/ 100588 h 2227245"/>
              <a:gd name="connsiteX2211" fmla="*/ 773691 w 1517139"/>
              <a:gd name="connsiteY2211" fmla="*/ 101278 h 2227245"/>
              <a:gd name="connsiteX2212" fmla="*/ 779162 w 1517139"/>
              <a:gd name="connsiteY2212" fmla="*/ 106619 h 2227245"/>
              <a:gd name="connsiteX2213" fmla="*/ 787088 w 1517139"/>
              <a:gd name="connsiteY2213" fmla="*/ 89216 h 2227245"/>
              <a:gd name="connsiteX2214" fmla="*/ 794239 w 1517139"/>
              <a:gd name="connsiteY2214" fmla="*/ 70304 h 2227245"/>
              <a:gd name="connsiteX2215" fmla="*/ 802467 w 1517139"/>
              <a:gd name="connsiteY2215" fmla="*/ 58199 h 2227245"/>
              <a:gd name="connsiteX2216" fmla="*/ 814098 w 1517139"/>
              <a:gd name="connsiteY2216" fmla="*/ 65264 h 2227245"/>
              <a:gd name="connsiteX2217" fmla="*/ 821464 w 1517139"/>
              <a:gd name="connsiteY2217" fmla="*/ 74397 h 2227245"/>
              <a:gd name="connsiteX2218" fmla="*/ 828185 w 1517139"/>
              <a:gd name="connsiteY2218" fmla="*/ 85209 h 2227245"/>
              <a:gd name="connsiteX2219" fmla="*/ 837705 w 1517139"/>
              <a:gd name="connsiteY2219" fmla="*/ 91154 h 2227245"/>
              <a:gd name="connsiteX2220" fmla="*/ 853860 w 1517139"/>
              <a:gd name="connsiteY2220" fmla="*/ 127383 h 2227245"/>
              <a:gd name="connsiteX2221" fmla="*/ 856875 w 1517139"/>
              <a:gd name="connsiteY2221" fmla="*/ 127383 h 2227245"/>
              <a:gd name="connsiteX2222" fmla="*/ 858340 w 1517139"/>
              <a:gd name="connsiteY2222" fmla="*/ 124368 h 2227245"/>
              <a:gd name="connsiteX2223" fmla="*/ 859848 w 1517139"/>
              <a:gd name="connsiteY2223" fmla="*/ 117691 h 2227245"/>
              <a:gd name="connsiteX2224" fmla="*/ 860365 w 1517139"/>
              <a:gd name="connsiteY2224" fmla="*/ 107739 h 2227245"/>
              <a:gd name="connsiteX2225" fmla="*/ 862346 w 1517139"/>
              <a:gd name="connsiteY2225" fmla="*/ 94127 h 2227245"/>
              <a:gd name="connsiteX2226" fmla="*/ 860925 w 1517139"/>
              <a:gd name="connsiteY2226" fmla="*/ 89043 h 2227245"/>
              <a:gd name="connsiteX2227" fmla="*/ 847398 w 1517139"/>
              <a:gd name="connsiteY2227" fmla="*/ 73750 h 2227245"/>
              <a:gd name="connsiteX2228" fmla="*/ 844856 w 1517139"/>
              <a:gd name="connsiteY2228" fmla="*/ 67806 h 2227245"/>
              <a:gd name="connsiteX2229" fmla="*/ 842229 w 1517139"/>
              <a:gd name="connsiteY2229" fmla="*/ 57984 h 2227245"/>
              <a:gd name="connsiteX2230" fmla="*/ 842229 w 1517139"/>
              <a:gd name="connsiteY2230" fmla="*/ 49799 h 2227245"/>
              <a:gd name="connsiteX2231" fmla="*/ 844684 w 1517139"/>
              <a:gd name="connsiteY2231" fmla="*/ 43337 h 2227245"/>
              <a:gd name="connsiteX2232" fmla="*/ 847312 w 1517139"/>
              <a:gd name="connsiteY2232" fmla="*/ 40365 h 2227245"/>
              <a:gd name="connsiteX2233" fmla="*/ 856014 w 1517139"/>
              <a:gd name="connsiteY2233" fmla="*/ 43079 h 2227245"/>
              <a:gd name="connsiteX2234" fmla="*/ 858900 w 1517139"/>
              <a:gd name="connsiteY2234" fmla="*/ 40968 h 2227245"/>
              <a:gd name="connsiteX2235" fmla="*/ 861614 w 1517139"/>
              <a:gd name="connsiteY2235" fmla="*/ 35454 h 2227245"/>
              <a:gd name="connsiteX2236" fmla="*/ 864931 w 1517139"/>
              <a:gd name="connsiteY2236" fmla="*/ 25072 h 2227245"/>
              <a:gd name="connsiteX2237" fmla="*/ 867516 w 1517139"/>
              <a:gd name="connsiteY2237" fmla="*/ 22401 h 2227245"/>
              <a:gd name="connsiteX2238" fmla="*/ 873331 w 1517139"/>
              <a:gd name="connsiteY2238" fmla="*/ 22099 h 2227245"/>
              <a:gd name="connsiteX2239" fmla="*/ 882334 w 1517139"/>
              <a:gd name="connsiteY2239" fmla="*/ 28776 h 2227245"/>
              <a:gd name="connsiteX2240" fmla="*/ 890218 w 1517139"/>
              <a:gd name="connsiteY2240" fmla="*/ 29336 h 2227245"/>
              <a:gd name="connsiteX2241" fmla="*/ 893061 w 1517139"/>
              <a:gd name="connsiteY2241" fmla="*/ 26278 h 2227245"/>
              <a:gd name="connsiteX2242" fmla="*/ 893492 w 1517139"/>
              <a:gd name="connsiteY2242" fmla="*/ 19730 h 2227245"/>
              <a:gd name="connsiteX2243" fmla="*/ 894181 w 1517139"/>
              <a:gd name="connsiteY2243" fmla="*/ 15551 h 2227245"/>
              <a:gd name="connsiteX2244" fmla="*/ 895129 w 1517139"/>
              <a:gd name="connsiteY2244" fmla="*/ 13785 h 2227245"/>
              <a:gd name="connsiteX2245" fmla="*/ 923647 w 1517139"/>
              <a:gd name="connsiteY2245" fmla="*/ 13440 h 2227245"/>
              <a:gd name="connsiteX2246" fmla="*/ 930712 w 1517139"/>
              <a:gd name="connsiteY2246" fmla="*/ 11890 h 2227245"/>
              <a:gd name="connsiteX2247" fmla="*/ 936269 w 1517139"/>
              <a:gd name="connsiteY2247" fmla="*/ 6893 h 2227245"/>
              <a:gd name="connsiteX2248" fmla="*/ 943032 w 1517139"/>
              <a:gd name="connsiteY2248" fmla="*/ 6289 h 2227245"/>
              <a:gd name="connsiteX2249" fmla="*/ 948934 w 1517139"/>
              <a:gd name="connsiteY2249" fmla="*/ 9262 h 2227245"/>
              <a:gd name="connsiteX2250" fmla="*/ 956257 w 1517139"/>
              <a:gd name="connsiteY2250" fmla="*/ 15637 h 2227245"/>
              <a:gd name="connsiteX2251" fmla="*/ 963537 w 1517139"/>
              <a:gd name="connsiteY2251" fmla="*/ 15336 h 2227245"/>
              <a:gd name="connsiteX2252" fmla="*/ 974393 w 1517139"/>
              <a:gd name="connsiteY2252" fmla="*/ 4954 h 2227245"/>
              <a:gd name="connsiteX2253" fmla="*/ 984603 w 1517139"/>
              <a:gd name="connsiteY2253" fmla="*/ 0 h 2227245"/>
              <a:gd name="connsiteX2254" fmla="*/ 1040992 w 1517139"/>
              <a:gd name="connsiteY2254" fmla="*/ 1378 h 2227245"/>
              <a:gd name="connsiteX2255" fmla="*/ 1059517 w 1517139"/>
              <a:gd name="connsiteY2255" fmla="*/ 7711 h 2227245"/>
              <a:gd name="connsiteX2256" fmla="*/ 1059517 w 1517139"/>
              <a:gd name="connsiteY2256" fmla="*/ 7711 h 222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Lst>
            <a:rect l="l" t="t" r="r" b="b"/>
            <a:pathLst>
              <a:path w="1517139" h="2227245">
                <a:moveTo>
                  <a:pt x="655957" y="2179515"/>
                </a:moveTo>
                <a:lnTo>
                  <a:pt x="653114" y="2185632"/>
                </a:lnTo>
                <a:lnTo>
                  <a:pt x="650270" y="2184297"/>
                </a:lnTo>
                <a:lnTo>
                  <a:pt x="648849" y="2181583"/>
                </a:lnTo>
                <a:lnTo>
                  <a:pt x="646049" y="2180334"/>
                </a:lnTo>
                <a:lnTo>
                  <a:pt x="643033" y="2180721"/>
                </a:lnTo>
                <a:lnTo>
                  <a:pt x="643033" y="2179644"/>
                </a:lnTo>
                <a:cubicBezTo>
                  <a:pt x="643033" y="2179644"/>
                  <a:pt x="652769" y="2173096"/>
                  <a:pt x="652769" y="2173096"/>
                </a:cubicBezTo>
                <a:lnTo>
                  <a:pt x="657422" y="2171330"/>
                </a:lnTo>
                <a:lnTo>
                  <a:pt x="657077" y="2174087"/>
                </a:lnTo>
                <a:lnTo>
                  <a:pt x="656215" y="2176500"/>
                </a:lnTo>
                <a:lnTo>
                  <a:pt x="655914" y="2179558"/>
                </a:lnTo>
                <a:lnTo>
                  <a:pt x="655914" y="2179558"/>
                </a:lnTo>
                <a:close/>
                <a:moveTo>
                  <a:pt x="884230" y="1919191"/>
                </a:moveTo>
                <a:lnTo>
                  <a:pt x="880396" y="1919191"/>
                </a:lnTo>
                <a:cubicBezTo>
                  <a:pt x="880396" y="1919191"/>
                  <a:pt x="879104" y="1914539"/>
                  <a:pt x="879104" y="1914539"/>
                </a:cubicBezTo>
                <a:lnTo>
                  <a:pt x="879448" y="1909413"/>
                </a:lnTo>
                <a:lnTo>
                  <a:pt x="883799" y="1907819"/>
                </a:lnTo>
                <a:lnTo>
                  <a:pt x="886125" y="1911351"/>
                </a:lnTo>
                <a:lnTo>
                  <a:pt x="885307" y="1916607"/>
                </a:lnTo>
                <a:lnTo>
                  <a:pt x="884230" y="1919191"/>
                </a:lnTo>
                <a:lnTo>
                  <a:pt x="884230" y="1919191"/>
                </a:lnTo>
                <a:close/>
                <a:moveTo>
                  <a:pt x="538611" y="1658609"/>
                </a:moveTo>
                <a:lnTo>
                  <a:pt x="534734" y="1661108"/>
                </a:lnTo>
                <a:lnTo>
                  <a:pt x="533958" y="1660548"/>
                </a:lnTo>
                <a:lnTo>
                  <a:pt x="533183" y="1658653"/>
                </a:lnTo>
                <a:lnTo>
                  <a:pt x="531158" y="1649994"/>
                </a:lnTo>
                <a:lnTo>
                  <a:pt x="530598" y="1645858"/>
                </a:lnTo>
                <a:lnTo>
                  <a:pt x="531072" y="1640732"/>
                </a:lnTo>
                <a:lnTo>
                  <a:pt x="530297" y="1637113"/>
                </a:lnTo>
                <a:lnTo>
                  <a:pt x="533786" y="1632849"/>
                </a:lnTo>
                <a:lnTo>
                  <a:pt x="536629" y="1632116"/>
                </a:lnTo>
                <a:lnTo>
                  <a:pt x="540463" y="1633236"/>
                </a:lnTo>
                <a:lnTo>
                  <a:pt x="546925" y="1637544"/>
                </a:lnTo>
                <a:lnTo>
                  <a:pt x="546451" y="1638966"/>
                </a:lnTo>
                <a:lnTo>
                  <a:pt x="545073" y="1641206"/>
                </a:lnTo>
                <a:lnTo>
                  <a:pt x="541196" y="1644135"/>
                </a:lnTo>
                <a:lnTo>
                  <a:pt x="539817" y="1650726"/>
                </a:lnTo>
                <a:lnTo>
                  <a:pt x="539516" y="1654000"/>
                </a:lnTo>
                <a:lnTo>
                  <a:pt x="539731" y="1656456"/>
                </a:lnTo>
                <a:lnTo>
                  <a:pt x="538654" y="1658609"/>
                </a:lnTo>
                <a:lnTo>
                  <a:pt x="538654" y="1658609"/>
                </a:lnTo>
                <a:close/>
                <a:moveTo>
                  <a:pt x="496178" y="1630608"/>
                </a:moveTo>
                <a:lnTo>
                  <a:pt x="504407" y="1636467"/>
                </a:lnTo>
                <a:lnTo>
                  <a:pt x="513109" y="1640473"/>
                </a:lnTo>
                <a:lnTo>
                  <a:pt x="513970" y="1642326"/>
                </a:lnTo>
                <a:lnTo>
                  <a:pt x="514659" y="1645083"/>
                </a:lnTo>
                <a:lnTo>
                  <a:pt x="514789" y="1646548"/>
                </a:lnTo>
                <a:lnTo>
                  <a:pt x="514616" y="1647883"/>
                </a:lnTo>
                <a:lnTo>
                  <a:pt x="514056" y="1649132"/>
                </a:lnTo>
                <a:lnTo>
                  <a:pt x="514702" y="1650726"/>
                </a:lnTo>
                <a:lnTo>
                  <a:pt x="516555" y="1652665"/>
                </a:lnTo>
                <a:lnTo>
                  <a:pt x="516727" y="1654948"/>
                </a:lnTo>
                <a:lnTo>
                  <a:pt x="514530" y="1658825"/>
                </a:lnTo>
                <a:lnTo>
                  <a:pt x="511472" y="1663133"/>
                </a:lnTo>
                <a:lnTo>
                  <a:pt x="495231" y="1671921"/>
                </a:lnTo>
                <a:lnTo>
                  <a:pt x="489458" y="1673429"/>
                </a:lnTo>
                <a:lnTo>
                  <a:pt x="475242" y="1679416"/>
                </a:lnTo>
                <a:lnTo>
                  <a:pt x="470891" y="1679158"/>
                </a:lnTo>
                <a:lnTo>
                  <a:pt x="469944" y="1678856"/>
                </a:lnTo>
                <a:lnTo>
                  <a:pt x="467273" y="1676229"/>
                </a:lnTo>
                <a:lnTo>
                  <a:pt x="463568" y="1673773"/>
                </a:lnTo>
                <a:lnTo>
                  <a:pt x="461845" y="1671878"/>
                </a:lnTo>
                <a:lnTo>
                  <a:pt x="460337" y="1669121"/>
                </a:lnTo>
                <a:lnTo>
                  <a:pt x="460941" y="1667441"/>
                </a:lnTo>
                <a:lnTo>
                  <a:pt x="463698" y="1666751"/>
                </a:lnTo>
                <a:lnTo>
                  <a:pt x="467574" y="1666751"/>
                </a:lnTo>
                <a:cubicBezTo>
                  <a:pt x="467574" y="1666751"/>
                  <a:pt x="473304" y="1664813"/>
                  <a:pt x="473304" y="1664813"/>
                </a:cubicBezTo>
                <a:lnTo>
                  <a:pt x="471710" y="1663004"/>
                </a:lnTo>
                <a:lnTo>
                  <a:pt x="470245" y="1661884"/>
                </a:lnTo>
                <a:lnTo>
                  <a:pt x="469168" y="1659471"/>
                </a:lnTo>
                <a:lnTo>
                  <a:pt x="466799" y="1659945"/>
                </a:lnTo>
                <a:lnTo>
                  <a:pt x="464990" y="1658566"/>
                </a:lnTo>
                <a:lnTo>
                  <a:pt x="461544" y="1657705"/>
                </a:lnTo>
                <a:lnTo>
                  <a:pt x="452540" y="1656887"/>
                </a:lnTo>
                <a:lnTo>
                  <a:pt x="446681" y="1654517"/>
                </a:lnTo>
                <a:lnTo>
                  <a:pt x="444958" y="1653096"/>
                </a:lnTo>
                <a:lnTo>
                  <a:pt x="443450" y="1650640"/>
                </a:lnTo>
                <a:lnTo>
                  <a:pt x="442115" y="1647194"/>
                </a:lnTo>
                <a:lnTo>
                  <a:pt x="444054" y="1633710"/>
                </a:lnTo>
                <a:lnTo>
                  <a:pt x="445346" y="1630264"/>
                </a:lnTo>
                <a:lnTo>
                  <a:pt x="448361" y="1629144"/>
                </a:lnTo>
                <a:lnTo>
                  <a:pt x="455814" y="1632159"/>
                </a:lnTo>
                <a:lnTo>
                  <a:pt x="456848" y="1630867"/>
                </a:lnTo>
                <a:lnTo>
                  <a:pt x="448706" y="1625870"/>
                </a:lnTo>
                <a:lnTo>
                  <a:pt x="445691" y="1622897"/>
                </a:lnTo>
                <a:lnTo>
                  <a:pt x="444786" y="1620528"/>
                </a:lnTo>
                <a:lnTo>
                  <a:pt x="444269" y="1617039"/>
                </a:lnTo>
                <a:lnTo>
                  <a:pt x="444269" y="1615014"/>
                </a:lnTo>
                <a:lnTo>
                  <a:pt x="444657" y="1612946"/>
                </a:lnTo>
                <a:lnTo>
                  <a:pt x="445346" y="1610878"/>
                </a:lnTo>
                <a:lnTo>
                  <a:pt x="447371" y="1608078"/>
                </a:lnTo>
                <a:lnTo>
                  <a:pt x="455599" y="1603598"/>
                </a:lnTo>
                <a:lnTo>
                  <a:pt x="464602" y="1605149"/>
                </a:lnTo>
                <a:lnTo>
                  <a:pt x="480240" y="1610663"/>
                </a:lnTo>
                <a:lnTo>
                  <a:pt x="482178" y="1611826"/>
                </a:lnTo>
                <a:lnTo>
                  <a:pt x="486960" y="1616522"/>
                </a:lnTo>
                <a:lnTo>
                  <a:pt x="496135" y="1630695"/>
                </a:lnTo>
                <a:lnTo>
                  <a:pt x="496135" y="1630695"/>
                </a:lnTo>
                <a:close/>
                <a:moveTo>
                  <a:pt x="522241" y="1563535"/>
                </a:moveTo>
                <a:lnTo>
                  <a:pt x="518967" y="1563750"/>
                </a:lnTo>
                <a:lnTo>
                  <a:pt x="511256" y="1562372"/>
                </a:lnTo>
                <a:lnTo>
                  <a:pt x="510653" y="1561511"/>
                </a:lnTo>
                <a:lnTo>
                  <a:pt x="510567" y="1559830"/>
                </a:lnTo>
                <a:lnTo>
                  <a:pt x="511601" y="1555006"/>
                </a:lnTo>
                <a:lnTo>
                  <a:pt x="515004" y="1554359"/>
                </a:lnTo>
                <a:lnTo>
                  <a:pt x="519010" y="1556987"/>
                </a:lnTo>
                <a:lnTo>
                  <a:pt x="523361" y="1560735"/>
                </a:lnTo>
                <a:lnTo>
                  <a:pt x="523921" y="1562501"/>
                </a:lnTo>
                <a:lnTo>
                  <a:pt x="522241" y="1563535"/>
                </a:lnTo>
                <a:lnTo>
                  <a:pt x="522241" y="1563535"/>
                </a:lnTo>
                <a:close/>
                <a:moveTo>
                  <a:pt x="1170961" y="1558538"/>
                </a:moveTo>
                <a:lnTo>
                  <a:pt x="1171822" y="1562975"/>
                </a:lnTo>
                <a:lnTo>
                  <a:pt x="1171908" y="1565086"/>
                </a:lnTo>
                <a:lnTo>
                  <a:pt x="1171736" y="1566852"/>
                </a:lnTo>
                <a:lnTo>
                  <a:pt x="1171262" y="1568101"/>
                </a:lnTo>
                <a:lnTo>
                  <a:pt x="1170099" y="1569222"/>
                </a:lnTo>
                <a:lnTo>
                  <a:pt x="1172296" y="1572151"/>
                </a:lnTo>
                <a:lnTo>
                  <a:pt x="1172985" y="1574133"/>
                </a:lnTo>
                <a:lnTo>
                  <a:pt x="1173071" y="1575683"/>
                </a:lnTo>
                <a:lnTo>
                  <a:pt x="1171693" y="1578699"/>
                </a:lnTo>
                <a:lnTo>
                  <a:pt x="1161828" y="1582705"/>
                </a:lnTo>
                <a:lnTo>
                  <a:pt x="1159114" y="1584644"/>
                </a:lnTo>
                <a:lnTo>
                  <a:pt x="1155668" y="1589382"/>
                </a:lnTo>
                <a:lnTo>
                  <a:pt x="1151489" y="1593432"/>
                </a:lnTo>
                <a:lnTo>
                  <a:pt x="1150111" y="1593432"/>
                </a:lnTo>
                <a:cubicBezTo>
                  <a:pt x="1150111" y="1593432"/>
                  <a:pt x="1148474" y="1589210"/>
                  <a:pt x="1148474" y="1589210"/>
                </a:cubicBezTo>
                <a:lnTo>
                  <a:pt x="1141926" y="1586108"/>
                </a:lnTo>
                <a:lnTo>
                  <a:pt x="1129562" y="1587745"/>
                </a:lnTo>
                <a:lnTo>
                  <a:pt x="1115088" y="1591666"/>
                </a:lnTo>
                <a:lnTo>
                  <a:pt x="1109961" y="1593475"/>
                </a:lnTo>
                <a:lnTo>
                  <a:pt x="1107334" y="1592484"/>
                </a:lnTo>
                <a:lnTo>
                  <a:pt x="1106558" y="1591019"/>
                </a:lnTo>
                <a:lnTo>
                  <a:pt x="1106558" y="1588995"/>
                </a:lnTo>
                <a:cubicBezTo>
                  <a:pt x="1106558" y="1588995"/>
                  <a:pt x="1108239" y="1583007"/>
                  <a:pt x="1108239" y="1583007"/>
                </a:cubicBezTo>
                <a:lnTo>
                  <a:pt x="1108927" y="1581499"/>
                </a:lnTo>
                <a:lnTo>
                  <a:pt x="1112245" y="1579517"/>
                </a:lnTo>
                <a:lnTo>
                  <a:pt x="1114485" y="1574219"/>
                </a:lnTo>
                <a:lnTo>
                  <a:pt x="1113752" y="1568446"/>
                </a:lnTo>
                <a:lnTo>
                  <a:pt x="1114657" y="1560347"/>
                </a:lnTo>
                <a:lnTo>
                  <a:pt x="1116897" y="1559098"/>
                </a:lnTo>
                <a:lnTo>
                  <a:pt x="1122584" y="1561984"/>
                </a:lnTo>
                <a:lnTo>
                  <a:pt x="1126245" y="1562588"/>
                </a:lnTo>
                <a:lnTo>
                  <a:pt x="1132750" y="1562975"/>
                </a:lnTo>
                <a:lnTo>
                  <a:pt x="1141495" y="1562028"/>
                </a:lnTo>
                <a:lnTo>
                  <a:pt x="1148517" y="1558753"/>
                </a:lnTo>
                <a:lnTo>
                  <a:pt x="1161354" y="1549319"/>
                </a:lnTo>
                <a:lnTo>
                  <a:pt x="1163594" y="1549449"/>
                </a:lnTo>
                <a:lnTo>
                  <a:pt x="1165275" y="1552809"/>
                </a:lnTo>
                <a:lnTo>
                  <a:pt x="1166480" y="1554446"/>
                </a:lnTo>
                <a:lnTo>
                  <a:pt x="1170314" y="1557030"/>
                </a:lnTo>
                <a:lnTo>
                  <a:pt x="1170918" y="1558624"/>
                </a:lnTo>
                <a:lnTo>
                  <a:pt x="1170918" y="1558624"/>
                </a:lnTo>
                <a:close/>
                <a:moveTo>
                  <a:pt x="476276" y="1549492"/>
                </a:moveTo>
                <a:lnTo>
                  <a:pt x="473950" y="1550008"/>
                </a:lnTo>
                <a:lnTo>
                  <a:pt x="467316" y="1546132"/>
                </a:lnTo>
                <a:lnTo>
                  <a:pt x="466239" y="1544667"/>
                </a:lnTo>
                <a:lnTo>
                  <a:pt x="465808" y="1542901"/>
                </a:lnTo>
                <a:lnTo>
                  <a:pt x="466067" y="1540790"/>
                </a:lnTo>
                <a:lnTo>
                  <a:pt x="468177" y="1536826"/>
                </a:lnTo>
                <a:lnTo>
                  <a:pt x="472141" y="1531011"/>
                </a:lnTo>
                <a:lnTo>
                  <a:pt x="475027" y="1529934"/>
                </a:lnTo>
                <a:lnTo>
                  <a:pt x="476836" y="1533596"/>
                </a:lnTo>
                <a:lnTo>
                  <a:pt x="478559" y="1538507"/>
                </a:lnTo>
                <a:lnTo>
                  <a:pt x="478818" y="1540962"/>
                </a:lnTo>
                <a:lnTo>
                  <a:pt x="478732" y="1543891"/>
                </a:lnTo>
                <a:lnTo>
                  <a:pt x="478258" y="1546347"/>
                </a:lnTo>
                <a:lnTo>
                  <a:pt x="477439" y="1548372"/>
                </a:lnTo>
                <a:lnTo>
                  <a:pt x="476276" y="1549535"/>
                </a:lnTo>
                <a:lnTo>
                  <a:pt x="476276" y="1549535"/>
                </a:lnTo>
                <a:close/>
                <a:moveTo>
                  <a:pt x="439616" y="1410089"/>
                </a:moveTo>
                <a:lnTo>
                  <a:pt x="436127" y="1415733"/>
                </a:lnTo>
                <a:lnTo>
                  <a:pt x="433284" y="1418964"/>
                </a:lnTo>
                <a:lnTo>
                  <a:pt x="427123" y="1428570"/>
                </a:lnTo>
                <a:lnTo>
                  <a:pt x="426046" y="1428915"/>
                </a:lnTo>
                <a:lnTo>
                  <a:pt x="424367" y="1427666"/>
                </a:lnTo>
                <a:lnTo>
                  <a:pt x="423074" y="1425124"/>
                </a:lnTo>
                <a:lnTo>
                  <a:pt x="420748" y="1424521"/>
                </a:lnTo>
                <a:lnTo>
                  <a:pt x="419930" y="1422927"/>
                </a:lnTo>
                <a:lnTo>
                  <a:pt x="419585" y="1421634"/>
                </a:lnTo>
                <a:lnTo>
                  <a:pt x="418551" y="1420816"/>
                </a:lnTo>
                <a:lnTo>
                  <a:pt x="416871" y="1420299"/>
                </a:lnTo>
                <a:lnTo>
                  <a:pt x="414243" y="1421290"/>
                </a:lnTo>
                <a:lnTo>
                  <a:pt x="411788" y="1420299"/>
                </a:lnTo>
                <a:lnTo>
                  <a:pt x="409935" y="1416077"/>
                </a:lnTo>
                <a:lnTo>
                  <a:pt x="413339" y="1413234"/>
                </a:lnTo>
                <a:lnTo>
                  <a:pt x="415406" y="1410822"/>
                </a:lnTo>
                <a:lnTo>
                  <a:pt x="423505" y="1409874"/>
                </a:lnTo>
                <a:lnTo>
                  <a:pt x="425745" y="1410994"/>
                </a:lnTo>
                <a:lnTo>
                  <a:pt x="427210" y="1410994"/>
                </a:lnTo>
                <a:cubicBezTo>
                  <a:pt x="427210" y="1410994"/>
                  <a:pt x="429407" y="1410305"/>
                  <a:pt x="429407" y="1410305"/>
                </a:cubicBezTo>
                <a:lnTo>
                  <a:pt x="434188" y="1407290"/>
                </a:lnTo>
                <a:lnTo>
                  <a:pt x="434878" y="1405868"/>
                </a:lnTo>
                <a:lnTo>
                  <a:pt x="439143" y="1407634"/>
                </a:lnTo>
                <a:lnTo>
                  <a:pt x="439530" y="1410089"/>
                </a:lnTo>
                <a:lnTo>
                  <a:pt x="439530" y="1410089"/>
                </a:lnTo>
                <a:close/>
                <a:moveTo>
                  <a:pt x="1354648" y="1173674"/>
                </a:moveTo>
                <a:lnTo>
                  <a:pt x="1356586" y="1184013"/>
                </a:lnTo>
                <a:lnTo>
                  <a:pt x="1357491" y="1193448"/>
                </a:lnTo>
                <a:lnTo>
                  <a:pt x="1360549" y="1199392"/>
                </a:lnTo>
                <a:lnTo>
                  <a:pt x="1367097" y="1198531"/>
                </a:lnTo>
                <a:lnTo>
                  <a:pt x="1369725" y="1209559"/>
                </a:lnTo>
                <a:lnTo>
                  <a:pt x="1364943" y="1213781"/>
                </a:lnTo>
                <a:lnTo>
                  <a:pt x="1345989" y="1212101"/>
                </a:lnTo>
                <a:lnTo>
                  <a:pt x="1338149" y="1212919"/>
                </a:lnTo>
                <a:lnTo>
                  <a:pt x="1332721" y="1206156"/>
                </a:lnTo>
                <a:lnTo>
                  <a:pt x="1332936" y="1194266"/>
                </a:lnTo>
                <a:lnTo>
                  <a:pt x="1333582" y="1182290"/>
                </a:lnTo>
                <a:lnTo>
                  <a:pt x="1339053" y="1175398"/>
                </a:lnTo>
                <a:lnTo>
                  <a:pt x="1343619" y="1181429"/>
                </a:lnTo>
                <a:lnTo>
                  <a:pt x="1349090" y="1177121"/>
                </a:lnTo>
                <a:lnTo>
                  <a:pt x="1354734" y="1173674"/>
                </a:lnTo>
                <a:lnTo>
                  <a:pt x="1354734" y="1173674"/>
                </a:lnTo>
                <a:close/>
                <a:moveTo>
                  <a:pt x="1340259" y="1110004"/>
                </a:moveTo>
                <a:lnTo>
                  <a:pt x="1337416" y="1112718"/>
                </a:lnTo>
                <a:lnTo>
                  <a:pt x="1327810" y="1069726"/>
                </a:lnTo>
                <a:lnTo>
                  <a:pt x="1327810" y="1053830"/>
                </a:lnTo>
                <a:lnTo>
                  <a:pt x="1328499" y="1041553"/>
                </a:lnTo>
                <a:lnTo>
                  <a:pt x="1332850" y="1040605"/>
                </a:lnTo>
                <a:lnTo>
                  <a:pt x="1336555" y="1047239"/>
                </a:lnTo>
                <a:lnTo>
                  <a:pt x="1338321" y="1072483"/>
                </a:lnTo>
                <a:lnTo>
                  <a:pt x="1340259" y="1110004"/>
                </a:lnTo>
                <a:lnTo>
                  <a:pt x="1340259" y="1110004"/>
                </a:lnTo>
                <a:close/>
                <a:moveTo>
                  <a:pt x="28087" y="972282"/>
                </a:moveTo>
                <a:lnTo>
                  <a:pt x="19299" y="973273"/>
                </a:lnTo>
                <a:lnTo>
                  <a:pt x="10641" y="968879"/>
                </a:lnTo>
                <a:lnTo>
                  <a:pt x="7668" y="965476"/>
                </a:lnTo>
                <a:lnTo>
                  <a:pt x="7797" y="960264"/>
                </a:lnTo>
                <a:lnTo>
                  <a:pt x="9090" y="958454"/>
                </a:lnTo>
                <a:lnTo>
                  <a:pt x="13785" y="956645"/>
                </a:lnTo>
                <a:lnTo>
                  <a:pt x="17662" y="956257"/>
                </a:lnTo>
                <a:lnTo>
                  <a:pt x="20290" y="957076"/>
                </a:lnTo>
                <a:lnTo>
                  <a:pt x="26450" y="960306"/>
                </a:lnTo>
                <a:lnTo>
                  <a:pt x="30930" y="963537"/>
                </a:lnTo>
                <a:lnTo>
                  <a:pt x="33860" y="964528"/>
                </a:lnTo>
                <a:lnTo>
                  <a:pt x="33041" y="969138"/>
                </a:lnTo>
                <a:lnTo>
                  <a:pt x="28130" y="972325"/>
                </a:lnTo>
                <a:lnTo>
                  <a:pt x="28130" y="972325"/>
                </a:lnTo>
                <a:close/>
                <a:moveTo>
                  <a:pt x="1355811" y="936096"/>
                </a:moveTo>
                <a:lnTo>
                  <a:pt x="1351029" y="936096"/>
                </a:lnTo>
                <a:lnTo>
                  <a:pt x="1349220" y="933081"/>
                </a:lnTo>
                <a:lnTo>
                  <a:pt x="1350383" y="927739"/>
                </a:lnTo>
                <a:lnTo>
                  <a:pt x="1357060" y="910422"/>
                </a:lnTo>
                <a:lnTo>
                  <a:pt x="1359300" y="909000"/>
                </a:lnTo>
                <a:lnTo>
                  <a:pt x="1362531" y="910895"/>
                </a:lnTo>
                <a:lnTo>
                  <a:pt x="1363565" y="919813"/>
                </a:lnTo>
                <a:lnTo>
                  <a:pt x="1361368" y="928644"/>
                </a:lnTo>
                <a:lnTo>
                  <a:pt x="1355811" y="936053"/>
                </a:lnTo>
                <a:lnTo>
                  <a:pt x="1355811" y="936053"/>
                </a:lnTo>
                <a:close/>
                <a:moveTo>
                  <a:pt x="1330007" y="897326"/>
                </a:moveTo>
                <a:lnTo>
                  <a:pt x="1326733" y="901504"/>
                </a:lnTo>
                <a:lnTo>
                  <a:pt x="1324579" y="888925"/>
                </a:lnTo>
                <a:lnTo>
                  <a:pt x="1322597" y="871996"/>
                </a:lnTo>
                <a:lnTo>
                  <a:pt x="1322166" y="852696"/>
                </a:lnTo>
                <a:lnTo>
                  <a:pt x="1327163" y="842961"/>
                </a:lnTo>
                <a:lnTo>
                  <a:pt x="1329791" y="840807"/>
                </a:lnTo>
                <a:lnTo>
                  <a:pt x="1331514" y="842961"/>
                </a:lnTo>
                <a:lnTo>
                  <a:pt x="1331041" y="851619"/>
                </a:lnTo>
                <a:lnTo>
                  <a:pt x="1331041" y="868808"/>
                </a:lnTo>
                <a:lnTo>
                  <a:pt x="1332807" y="880482"/>
                </a:lnTo>
                <a:lnTo>
                  <a:pt x="1329964" y="897326"/>
                </a:lnTo>
                <a:lnTo>
                  <a:pt x="1329964" y="897326"/>
                </a:lnTo>
                <a:close/>
                <a:moveTo>
                  <a:pt x="1364254" y="659058"/>
                </a:moveTo>
                <a:lnTo>
                  <a:pt x="1353786" y="674997"/>
                </a:lnTo>
                <a:lnTo>
                  <a:pt x="1338321" y="673791"/>
                </a:lnTo>
                <a:lnTo>
                  <a:pt x="1329188" y="666468"/>
                </a:lnTo>
                <a:lnTo>
                  <a:pt x="1326560" y="655397"/>
                </a:lnTo>
                <a:lnTo>
                  <a:pt x="1330007" y="642990"/>
                </a:lnTo>
                <a:lnTo>
                  <a:pt x="1341121" y="632953"/>
                </a:lnTo>
                <a:lnTo>
                  <a:pt x="1355078" y="626663"/>
                </a:lnTo>
                <a:lnTo>
                  <a:pt x="1367700" y="630454"/>
                </a:lnTo>
                <a:lnTo>
                  <a:pt x="1369466" y="642990"/>
                </a:lnTo>
                <a:lnTo>
                  <a:pt x="1364254" y="659102"/>
                </a:lnTo>
                <a:lnTo>
                  <a:pt x="1364254" y="659102"/>
                </a:lnTo>
                <a:close/>
                <a:moveTo>
                  <a:pt x="1338234" y="344197"/>
                </a:moveTo>
                <a:lnTo>
                  <a:pt x="1335693" y="349798"/>
                </a:lnTo>
                <a:lnTo>
                  <a:pt x="1329145" y="347558"/>
                </a:lnTo>
                <a:lnTo>
                  <a:pt x="1320831" y="331791"/>
                </a:lnTo>
                <a:lnTo>
                  <a:pt x="1315231" y="318738"/>
                </a:lnTo>
                <a:lnTo>
                  <a:pt x="1314843" y="303230"/>
                </a:lnTo>
                <a:lnTo>
                  <a:pt x="1317686" y="296294"/>
                </a:lnTo>
                <a:lnTo>
                  <a:pt x="1322123" y="295131"/>
                </a:lnTo>
                <a:lnTo>
                  <a:pt x="1328240" y="308399"/>
                </a:lnTo>
                <a:lnTo>
                  <a:pt x="1334530" y="326104"/>
                </a:lnTo>
                <a:lnTo>
                  <a:pt x="1338192" y="344154"/>
                </a:lnTo>
                <a:lnTo>
                  <a:pt x="1338192" y="344154"/>
                </a:lnTo>
                <a:close/>
                <a:moveTo>
                  <a:pt x="690592" y="302282"/>
                </a:moveTo>
                <a:lnTo>
                  <a:pt x="685595" y="305427"/>
                </a:lnTo>
                <a:lnTo>
                  <a:pt x="675127" y="286343"/>
                </a:lnTo>
                <a:lnTo>
                  <a:pt x="658585" y="267001"/>
                </a:lnTo>
                <a:lnTo>
                  <a:pt x="643981" y="253948"/>
                </a:lnTo>
                <a:lnTo>
                  <a:pt x="630239" y="219140"/>
                </a:lnTo>
                <a:lnTo>
                  <a:pt x="629162" y="206562"/>
                </a:lnTo>
                <a:lnTo>
                  <a:pt x="631101" y="195447"/>
                </a:lnTo>
                <a:lnTo>
                  <a:pt x="643119" y="193767"/>
                </a:lnTo>
                <a:lnTo>
                  <a:pt x="652683" y="188641"/>
                </a:lnTo>
                <a:lnTo>
                  <a:pt x="677108" y="210740"/>
                </a:lnTo>
                <a:lnTo>
                  <a:pt x="689342" y="229178"/>
                </a:lnTo>
                <a:lnTo>
                  <a:pt x="693478" y="244083"/>
                </a:lnTo>
                <a:lnTo>
                  <a:pt x="692832" y="273463"/>
                </a:lnTo>
                <a:lnTo>
                  <a:pt x="690635" y="302239"/>
                </a:lnTo>
                <a:lnTo>
                  <a:pt x="690635" y="302239"/>
                </a:lnTo>
                <a:close/>
                <a:moveTo>
                  <a:pt x="1059215" y="8142"/>
                </a:moveTo>
                <a:lnTo>
                  <a:pt x="1082994" y="21324"/>
                </a:lnTo>
                <a:lnTo>
                  <a:pt x="1095573" y="36531"/>
                </a:lnTo>
                <a:lnTo>
                  <a:pt x="1098201" y="36014"/>
                </a:lnTo>
                <a:lnTo>
                  <a:pt x="1115217" y="41786"/>
                </a:lnTo>
                <a:lnTo>
                  <a:pt x="1131372" y="48980"/>
                </a:lnTo>
                <a:lnTo>
                  <a:pt x="1158253" y="67547"/>
                </a:lnTo>
                <a:lnTo>
                  <a:pt x="1162044" y="73578"/>
                </a:lnTo>
                <a:lnTo>
                  <a:pt x="1159157" y="78532"/>
                </a:lnTo>
                <a:lnTo>
                  <a:pt x="1152480" y="81935"/>
                </a:lnTo>
                <a:lnTo>
                  <a:pt x="1118146" y="87923"/>
                </a:lnTo>
                <a:lnTo>
                  <a:pt x="1055855" y="95247"/>
                </a:lnTo>
                <a:lnTo>
                  <a:pt x="1020186" y="109376"/>
                </a:lnTo>
                <a:lnTo>
                  <a:pt x="1008856" y="110109"/>
                </a:lnTo>
                <a:lnTo>
                  <a:pt x="1007865" y="130873"/>
                </a:lnTo>
                <a:lnTo>
                  <a:pt x="1012690" y="131993"/>
                </a:lnTo>
                <a:lnTo>
                  <a:pt x="1020616" y="129236"/>
                </a:lnTo>
                <a:lnTo>
                  <a:pt x="1048531" y="108429"/>
                </a:lnTo>
                <a:lnTo>
                  <a:pt x="1059000" y="104982"/>
                </a:lnTo>
                <a:lnTo>
                  <a:pt x="1078471" y="106705"/>
                </a:lnTo>
                <a:lnTo>
                  <a:pt x="1103758" y="114546"/>
                </a:lnTo>
                <a:lnTo>
                  <a:pt x="1114011" y="111789"/>
                </a:lnTo>
                <a:lnTo>
                  <a:pt x="1132190" y="113857"/>
                </a:lnTo>
                <a:lnTo>
                  <a:pt x="1153471" y="107869"/>
                </a:lnTo>
                <a:lnTo>
                  <a:pt x="1178629" y="94816"/>
                </a:lnTo>
                <a:lnTo>
                  <a:pt x="1185521" y="123808"/>
                </a:lnTo>
                <a:lnTo>
                  <a:pt x="1194826" y="152240"/>
                </a:lnTo>
                <a:lnTo>
                  <a:pt x="1202149" y="149138"/>
                </a:lnTo>
                <a:lnTo>
                  <a:pt x="1208439" y="150732"/>
                </a:lnTo>
                <a:lnTo>
                  <a:pt x="1210550" y="159951"/>
                </a:lnTo>
                <a:lnTo>
                  <a:pt x="1213996" y="163828"/>
                </a:lnTo>
                <a:lnTo>
                  <a:pt x="1221104" y="161760"/>
                </a:lnTo>
                <a:lnTo>
                  <a:pt x="1242945" y="169729"/>
                </a:lnTo>
                <a:lnTo>
                  <a:pt x="1257893" y="183988"/>
                </a:lnTo>
                <a:lnTo>
                  <a:pt x="1263536" y="190579"/>
                </a:lnTo>
                <a:lnTo>
                  <a:pt x="1266250" y="199927"/>
                </a:lnTo>
                <a:lnTo>
                  <a:pt x="1267758" y="207380"/>
                </a:lnTo>
                <a:lnTo>
                  <a:pt x="1265389" y="216513"/>
                </a:lnTo>
                <a:lnTo>
                  <a:pt x="1256041" y="232624"/>
                </a:lnTo>
                <a:lnTo>
                  <a:pt x="1244194" y="247271"/>
                </a:lnTo>
                <a:lnTo>
                  <a:pt x="1228255" y="258428"/>
                </a:lnTo>
                <a:lnTo>
                  <a:pt x="1209904" y="265364"/>
                </a:lnTo>
                <a:lnTo>
                  <a:pt x="1068563" y="288368"/>
                </a:lnTo>
                <a:lnTo>
                  <a:pt x="1063781" y="293795"/>
                </a:lnTo>
                <a:lnTo>
                  <a:pt x="1060938" y="307538"/>
                </a:lnTo>
                <a:lnTo>
                  <a:pt x="1062834" y="325200"/>
                </a:lnTo>
                <a:lnTo>
                  <a:pt x="1069425" y="327957"/>
                </a:lnTo>
                <a:lnTo>
                  <a:pt x="1084847" y="318049"/>
                </a:lnTo>
                <a:lnTo>
                  <a:pt x="1111555" y="308615"/>
                </a:lnTo>
                <a:lnTo>
                  <a:pt x="1131199" y="309045"/>
                </a:lnTo>
                <a:lnTo>
                  <a:pt x="1178069" y="317101"/>
                </a:lnTo>
                <a:lnTo>
                  <a:pt x="1191854" y="337951"/>
                </a:lnTo>
                <a:lnTo>
                  <a:pt x="1199177" y="369442"/>
                </a:lnTo>
                <a:lnTo>
                  <a:pt x="1215375" y="362420"/>
                </a:lnTo>
                <a:lnTo>
                  <a:pt x="1218864" y="357035"/>
                </a:lnTo>
                <a:lnTo>
                  <a:pt x="1221405" y="347644"/>
                </a:lnTo>
                <a:lnTo>
                  <a:pt x="1223431" y="337520"/>
                </a:lnTo>
                <a:lnTo>
                  <a:pt x="1224981" y="326621"/>
                </a:lnTo>
                <a:lnTo>
                  <a:pt x="1226661" y="319169"/>
                </a:lnTo>
                <a:lnTo>
                  <a:pt x="1228513" y="315206"/>
                </a:lnTo>
                <a:lnTo>
                  <a:pt x="1232563" y="311889"/>
                </a:lnTo>
                <a:lnTo>
                  <a:pt x="1241868" y="307882"/>
                </a:lnTo>
                <a:lnTo>
                  <a:pt x="1266293" y="303962"/>
                </a:lnTo>
                <a:lnTo>
                  <a:pt x="1272152" y="305082"/>
                </a:lnTo>
                <a:lnTo>
                  <a:pt x="1276374" y="320203"/>
                </a:lnTo>
                <a:lnTo>
                  <a:pt x="1277279" y="328948"/>
                </a:lnTo>
                <a:lnTo>
                  <a:pt x="1277580" y="340277"/>
                </a:lnTo>
                <a:lnTo>
                  <a:pt x="1277494" y="354149"/>
                </a:lnTo>
                <a:lnTo>
                  <a:pt x="1276891" y="370475"/>
                </a:lnTo>
                <a:lnTo>
                  <a:pt x="1274823" y="386414"/>
                </a:lnTo>
                <a:lnTo>
                  <a:pt x="1268060" y="413898"/>
                </a:lnTo>
                <a:lnTo>
                  <a:pt x="1262632" y="428631"/>
                </a:lnTo>
                <a:lnTo>
                  <a:pt x="1256773" y="439186"/>
                </a:lnTo>
                <a:lnTo>
                  <a:pt x="1245530" y="462922"/>
                </a:lnTo>
                <a:lnTo>
                  <a:pt x="1241653" y="469211"/>
                </a:lnTo>
                <a:lnTo>
                  <a:pt x="1229289" y="496308"/>
                </a:lnTo>
                <a:lnTo>
                  <a:pt x="1226230" y="508671"/>
                </a:lnTo>
                <a:lnTo>
                  <a:pt x="1226058" y="517675"/>
                </a:lnTo>
                <a:lnTo>
                  <a:pt x="1228169" y="519398"/>
                </a:lnTo>
                <a:lnTo>
                  <a:pt x="1231787" y="510954"/>
                </a:lnTo>
                <a:lnTo>
                  <a:pt x="1233080" y="504880"/>
                </a:lnTo>
                <a:lnTo>
                  <a:pt x="1235406" y="498505"/>
                </a:lnTo>
                <a:lnTo>
                  <a:pt x="1253585" y="481575"/>
                </a:lnTo>
                <a:lnTo>
                  <a:pt x="1257505" y="476836"/>
                </a:lnTo>
                <a:lnTo>
                  <a:pt x="1269395" y="456331"/>
                </a:lnTo>
                <a:lnTo>
                  <a:pt x="1276977" y="448577"/>
                </a:lnTo>
                <a:lnTo>
                  <a:pt x="1283224" y="440392"/>
                </a:lnTo>
                <a:lnTo>
                  <a:pt x="1286540" y="434576"/>
                </a:lnTo>
                <a:lnTo>
                  <a:pt x="1304849" y="392661"/>
                </a:lnTo>
                <a:lnTo>
                  <a:pt x="1314369" y="379866"/>
                </a:lnTo>
                <a:lnTo>
                  <a:pt x="1324406" y="379866"/>
                </a:lnTo>
                <a:cubicBezTo>
                  <a:pt x="1324406" y="379866"/>
                  <a:pt x="1326173" y="401406"/>
                  <a:pt x="1326173" y="401406"/>
                </a:cubicBezTo>
                <a:lnTo>
                  <a:pt x="1338192" y="404723"/>
                </a:lnTo>
                <a:lnTo>
                  <a:pt x="1343404" y="403818"/>
                </a:lnTo>
                <a:lnTo>
                  <a:pt x="1351761" y="409031"/>
                </a:lnTo>
                <a:lnTo>
                  <a:pt x="1355423" y="413295"/>
                </a:lnTo>
                <a:lnTo>
                  <a:pt x="1361669" y="415449"/>
                </a:lnTo>
                <a:lnTo>
                  <a:pt x="1368088" y="420489"/>
                </a:lnTo>
                <a:lnTo>
                  <a:pt x="1373774" y="415062"/>
                </a:lnTo>
                <a:lnTo>
                  <a:pt x="1375454" y="411658"/>
                </a:lnTo>
                <a:lnTo>
                  <a:pt x="1380925" y="396107"/>
                </a:lnTo>
                <a:lnTo>
                  <a:pt x="1388335" y="382193"/>
                </a:lnTo>
                <a:lnTo>
                  <a:pt x="1395228" y="364617"/>
                </a:lnTo>
                <a:lnTo>
                  <a:pt x="1397467" y="360309"/>
                </a:lnTo>
                <a:lnTo>
                  <a:pt x="1401086" y="356389"/>
                </a:lnTo>
                <a:lnTo>
                  <a:pt x="1404834" y="354838"/>
                </a:lnTo>
                <a:lnTo>
                  <a:pt x="1415044" y="346481"/>
                </a:lnTo>
                <a:lnTo>
                  <a:pt x="1417671" y="345878"/>
                </a:lnTo>
                <a:lnTo>
                  <a:pt x="1423186" y="348505"/>
                </a:lnTo>
                <a:lnTo>
                  <a:pt x="1447568" y="349884"/>
                </a:lnTo>
                <a:lnTo>
                  <a:pt x="1460836" y="354192"/>
                </a:lnTo>
                <a:lnTo>
                  <a:pt x="1479317" y="366038"/>
                </a:lnTo>
                <a:lnTo>
                  <a:pt x="1492198" y="372500"/>
                </a:lnTo>
                <a:lnTo>
                  <a:pt x="1498185" y="378186"/>
                </a:lnTo>
                <a:lnTo>
                  <a:pt x="1506887" y="390334"/>
                </a:lnTo>
                <a:lnTo>
                  <a:pt x="1513866" y="402913"/>
                </a:lnTo>
                <a:lnTo>
                  <a:pt x="1517140" y="406575"/>
                </a:lnTo>
                <a:lnTo>
                  <a:pt x="1517010" y="410538"/>
                </a:lnTo>
                <a:lnTo>
                  <a:pt x="1514598" y="416009"/>
                </a:lnTo>
                <a:lnTo>
                  <a:pt x="1497237" y="434921"/>
                </a:lnTo>
                <a:lnTo>
                  <a:pt x="1491508" y="447414"/>
                </a:lnTo>
                <a:lnTo>
                  <a:pt x="1475095" y="470676"/>
                </a:lnTo>
                <a:lnTo>
                  <a:pt x="1467082" y="478602"/>
                </a:lnTo>
                <a:lnTo>
                  <a:pt x="1458337" y="481704"/>
                </a:lnTo>
                <a:lnTo>
                  <a:pt x="1448645" y="482436"/>
                </a:lnTo>
                <a:lnTo>
                  <a:pt x="1442355" y="485710"/>
                </a:lnTo>
                <a:lnTo>
                  <a:pt x="1441408" y="488855"/>
                </a:lnTo>
                <a:lnTo>
                  <a:pt x="1445888" y="498289"/>
                </a:lnTo>
                <a:lnTo>
                  <a:pt x="1447870" y="504967"/>
                </a:lnTo>
                <a:lnTo>
                  <a:pt x="1447568" y="510868"/>
                </a:lnTo>
                <a:lnTo>
                  <a:pt x="1442829" y="519570"/>
                </a:lnTo>
                <a:lnTo>
                  <a:pt x="1441063" y="521552"/>
                </a:lnTo>
                <a:lnTo>
                  <a:pt x="1423961" y="527970"/>
                </a:lnTo>
                <a:lnTo>
                  <a:pt x="1415345" y="538826"/>
                </a:lnTo>
                <a:lnTo>
                  <a:pt x="1404102" y="540119"/>
                </a:lnTo>
                <a:lnTo>
                  <a:pt x="1396175" y="538869"/>
                </a:lnTo>
                <a:lnTo>
                  <a:pt x="1385276" y="550457"/>
                </a:lnTo>
                <a:lnTo>
                  <a:pt x="1389541" y="559805"/>
                </a:lnTo>
                <a:lnTo>
                  <a:pt x="1393418" y="563855"/>
                </a:lnTo>
                <a:lnTo>
                  <a:pt x="1405609" y="572298"/>
                </a:lnTo>
                <a:lnTo>
                  <a:pt x="1405695" y="577123"/>
                </a:lnTo>
                <a:lnTo>
                  <a:pt x="1399880" y="586816"/>
                </a:lnTo>
                <a:lnTo>
                  <a:pt x="1391954" y="598188"/>
                </a:lnTo>
                <a:lnTo>
                  <a:pt x="1382562" y="606029"/>
                </a:lnTo>
                <a:lnTo>
                  <a:pt x="1379030" y="607192"/>
                </a:lnTo>
                <a:lnTo>
                  <a:pt x="1374593" y="605210"/>
                </a:lnTo>
                <a:lnTo>
                  <a:pt x="1370501" y="605641"/>
                </a:lnTo>
                <a:lnTo>
                  <a:pt x="1361454" y="609216"/>
                </a:lnTo>
                <a:lnTo>
                  <a:pt x="1352838" y="609777"/>
                </a:lnTo>
                <a:lnTo>
                  <a:pt x="1337459" y="604693"/>
                </a:lnTo>
                <a:lnTo>
                  <a:pt x="1329145" y="598792"/>
                </a:lnTo>
                <a:lnTo>
                  <a:pt x="1324751" y="596767"/>
                </a:lnTo>
                <a:lnTo>
                  <a:pt x="1319237" y="597327"/>
                </a:lnTo>
                <a:lnTo>
                  <a:pt x="1317083" y="599696"/>
                </a:lnTo>
                <a:lnTo>
                  <a:pt x="1308381" y="613740"/>
                </a:lnTo>
                <a:lnTo>
                  <a:pt x="1304117" y="623217"/>
                </a:lnTo>
                <a:lnTo>
                  <a:pt x="1301403" y="632867"/>
                </a:lnTo>
                <a:lnTo>
                  <a:pt x="1300239" y="643292"/>
                </a:lnTo>
                <a:lnTo>
                  <a:pt x="1300627" y="654492"/>
                </a:lnTo>
                <a:lnTo>
                  <a:pt x="1301704" y="662117"/>
                </a:lnTo>
                <a:lnTo>
                  <a:pt x="1303427" y="666253"/>
                </a:lnTo>
                <a:lnTo>
                  <a:pt x="1305495" y="668751"/>
                </a:lnTo>
                <a:lnTo>
                  <a:pt x="1309114" y="670043"/>
                </a:lnTo>
                <a:lnTo>
                  <a:pt x="1317040" y="668794"/>
                </a:lnTo>
                <a:lnTo>
                  <a:pt x="1320142" y="669483"/>
                </a:lnTo>
                <a:lnTo>
                  <a:pt x="1321089" y="671723"/>
                </a:lnTo>
                <a:lnTo>
                  <a:pt x="1322812" y="678788"/>
                </a:lnTo>
                <a:lnTo>
                  <a:pt x="1322511" y="685422"/>
                </a:lnTo>
                <a:lnTo>
                  <a:pt x="1321046" y="694684"/>
                </a:lnTo>
                <a:lnTo>
                  <a:pt x="1319926" y="705411"/>
                </a:lnTo>
                <a:lnTo>
                  <a:pt x="1319151" y="717602"/>
                </a:lnTo>
                <a:lnTo>
                  <a:pt x="1319582" y="724193"/>
                </a:lnTo>
                <a:lnTo>
                  <a:pt x="1322812" y="725658"/>
                </a:lnTo>
                <a:lnTo>
                  <a:pt x="1324277" y="725184"/>
                </a:lnTo>
                <a:lnTo>
                  <a:pt x="1326043" y="727338"/>
                </a:lnTo>
                <a:lnTo>
                  <a:pt x="1328025" y="732120"/>
                </a:lnTo>
                <a:lnTo>
                  <a:pt x="1329533" y="737160"/>
                </a:lnTo>
                <a:lnTo>
                  <a:pt x="1330524" y="742458"/>
                </a:lnTo>
                <a:lnTo>
                  <a:pt x="1330007" y="746809"/>
                </a:lnTo>
                <a:lnTo>
                  <a:pt x="1327939" y="750213"/>
                </a:lnTo>
                <a:lnTo>
                  <a:pt x="1323329" y="754047"/>
                </a:lnTo>
                <a:lnTo>
                  <a:pt x="1311957" y="761628"/>
                </a:lnTo>
                <a:lnTo>
                  <a:pt x="1310793" y="763912"/>
                </a:lnTo>
                <a:lnTo>
                  <a:pt x="1309932" y="768478"/>
                </a:lnTo>
                <a:lnTo>
                  <a:pt x="1309286" y="775327"/>
                </a:lnTo>
                <a:lnTo>
                  <a:pt x="1307907" y="781531"/>
                </a:lnTo>
                <a:lnTo>
                  <a:pt x="1305797" y="787088"/>
                </a:lnTo>
                <a:lnTo>
                  <a:pt x="1303901" y="790405"/>
                </a:lnTo>
                <a:lnTo>
                  <a:pt x="1300196" y="791870"/>
                </a:lnTo>
                <a:lnTo>
                  <a:pt x="1295371" y="792085"/>
                </a:lnTo>
                <a:lnTo>
                  <a:pt x="1289944" y="795273"/>
                </a:lnTo>
                <a:lnTo>
                  <a:pt x="1277106" y="813624"/>
                </a:lnTo>
                <a:lnTo>
                  <a:pt x="1276934" y="815649"/>
                </a:lnTo>
                <a:lnTo>
                  <a:pt x="1281715" y="821507"/>
                </a:lnTo>
                <a:lnTo>
                  <a:pt x="1281500" y="826591"/>
                </a:lnTo>
                <a:lnTo>
                  <a:pt x="1275599" y="848259"/>
                </a:lnTo>
                <a:lnTo>
                  <a:pt x="1273962" y="858857"/>
                </a:lnTo>
                <a:lnTo>
                  <a:pt x="1272669" y="873288"/>
                </a:lnTo>
                <a:lnTo>
                  <a:pt x="1270601" y="885350"/>
                </a:lnTo>
                <a:lnTo>
                  <a:pt x="1267672" y="895086"/>
                </a:lnTo>
                <a:lnTo>
                  <a:pt x="1264786" y="906243"/>
                </a:lnTo>
                <a:lnTo>
                  <a:pt x="1261942" y="918779"/>
                </a:lnTo>
                <a:lnTo>
                  <a:pt x="1262416" y="928342"/>
                </a:lnTo>
                <a:lnTo>
                  <a:pt x="1266121" y="934976"/>
                </a:lnTo>
                <a:lnTo>
                  <a:pt x="1271075" y="929635"/>
                </a:lnTo>
                <a:lnTo>
                  <a:pt x="1277192" y="912188"/>
                </a:lnTo>
                <a:lnTo>
                  <a:pt x="1283869" y="904563"/>
                </a:lnTo>
                <a:lnTo>
                  <a:pt x="1291020" y="906932"/>
                </a:lnTo>
                <a:lnTo>
                  <a:pt x="1297310" y="910422"/>
                </a:lnTo>
                <a:lnTo>
                  <a:pt x="1305280" y="917271"/>
                </a:lnTo>
                <a:lnTo>
                  <a:pt x="1312000" y="921536"/>
                </a:lnTo>
                <a:lnTo>
                  <a:pt x="1317772" y="927136"/>
                </a:lnTo>
                <a:lnTo>
                  <a:pt x="1320185" y="931832"/>
                </a:lnTo>
                <a:lnTo>
                  <a:pt x="1322597" y="938423"/>
                </a:lnTo>
                <a:lnTo>
                  <a:pt x="1322597" y="942558"/>
                </a:lnTo>
                <a:lnTo>
                  <a:pt x="1318375" y="944798"/>
                </a:lnTo>
                <a:lnTo>
                  <a:pt x="1316997" y="944066"/>
                </a:lnTo>
                <a:lnTo>
                  <a:pt x="1306357" y="933167"/>
                </a:lnTo>
                <a:lnTo>
                  <a:pt x="1301187" y="930453"/>
                </a:lnTo>
                <a:lnTo>
                  <a:pt x="1294338" y="933727"/>
                </a:lnTo>
                <a:lnTo>
                  <a:pt x="1288350" y="938638"/>
                </a:lnTo>
                <a:lnTo>
                  <a:pt x="1293734" y="958282"/>
                </a:lnTo>
                <a:lnTo>
                  <a:pt x="1299464" y="967242"/>
                </a:lnTo>
                <a:lnTo>
                  <a:pt x="1309932" y="971292"/>
                </a:lnTo>
                <a:lnTo>
                  <a:pt x="1315360" y="975556"/>
                </a:lnTo>
                <a:lnTo>
                  <a:pt x="1319366" y="980984"/>
                </a:lnTo>
                <a:lnTo>
                  <a:pt x="1322511" y="983612"/>
                </a:lnTo>
                <a:lnTo>
                  <a:pt x="1326690" y="982449"/>
                </a:lnTo>
                <a:lnTo>
                  <a:pt x="1332290" y="977107"/>
                </a:lnTo>
                <a:lnTo>
                  <a:pt x="1340173" y="976806"/>
                </a:lnTo>
                <a:lnTo>
                  <a:pt x="1343705" y="979476"/>
                </a:lnTo>
                <a:lnTo>
                  <a:pt x="1346290" y="984431"/>
                </a:lnTo>
                <a:lnTo>
                  <a:pt x="1347410" y="993606"/>
                </a:lnTo>
                <a:lnTo>
                  <a:pt x="1347152" y="1006961"/>
                </a:lnTo>
                <a:lnTo>
                  <a:pt x="1346290" y="1016912"/>
                </a:lnTo>
                <a:lnTo>
                  <a:pt x="1344826" y="1023589"/>
                </a:lnTo>
                <a:lnTo>
                  <a:pt x="1341982" y="1032463"/>
                </a:lnTo>
                <a:lnTo>
                  <a:pt x="1339613" y="1034057"/>
                </a:lnTo>
                <a:lnTo>
                  <a:pt x="1336296" y="1033583"/>
                </a:lnTo>
                <a:lnTo>
                  <a:pt x="1333195" y="1031774"/>
                </a:lnTo>
                <a:lnTo>
                  <a:pt x="1330351" y="1028629"/>
                </a:lnTo>
                <a:lnTo>
                  <a:pt x="1326000" y="1026174"/>
                </a:lnTo>
                <a:lnTo>
                  <a:pt x="1317298" y="1023503"/>
                </a:lnTo>
                <a:lnTo>
                  <a:pt x="1308467" y="1017687"/>
                </a:lnTo>
                <a:lnTo>
                  <a:pt x="1303556" y="1016266"/>
                </a:lnTo>
                <a:lnTo>
                  <a:pt x="1293088" y="1016998"/>
                </a:lnTo>
                <a:lnTo>
                  <a:pt x="1281845" y="1020660"/>
                </a:lnTo>
                <a:lnTo>
                  <a:pt x="1281414" y="1025484"/>
                </a:lnTo>
                <a:lnTo>
                  <a:pt x="1265216" y="1042199"/>
                </a:lnTo>
                <a:lnTo>
                  <a:pt x="1261899" y="1041983"/>
                </a:lnTo>
                <a:lnTo>
                  <a:pt x="1257420" y="1036254"/>
                </a:lnTo>
                <a:lnTo>
                  <a:pt x="1251130" y="1030740"/>
                </a:lnTo>
                <a:lnTo>
                  <a:pt x="1247468" y="1030740"/>
                </a:lnTo>
                <a:cubicBezTo>
                  <a:pt x="1247468" y="1030740"/>
                  <a:pt x="1241997" y="1037719"/>
                  <a:pt x="1241997" y="1037719"/>
                </a:cubicBezTo>
                <a:lnTo>
                  <a:pt x="1240662" y="1040390"/>
                </a:lnTo>
                <a:lnTo>
                  <a:pt x="1240748" y="1042931"/>
                </a:lnTo>
                <a:lnTo>
                  <a:pt x="1244754" y="1048876"/>
                </a:lnTo>
                <a:lnTo>
                  <a:pt x="1246434" y="1050255"/>
                </a:lnTo>
                <a:lnTo>
                  <a:pt x="1248502" y="1051418"/>
                </a:lnTo>
                <a:lnTo>
                  <a:pt x="1255696" y="1052839"/>
                </a:lnTo>
                <a:lnTo>
                  <a:pt x="1258841" y="1054390"/>
                </a:lnTo>
                <a:lnTo>
                  <a:pt x="1261770" y="1072655"/>
                </a:lnTo>
                <a:lnTo>
                  <a:pt x="1266423" y="1083856"/>
                </a:lnTo>
                <a:lnTo>
                  <a:pt x="1268447" y="1086139"/>
                </a:lnTo>
                <a:lnTo>
                  <a:pt x="1270214" y="1086958"/>
                </a:lnTo>
                <a:lnTo>
                  <a:pt x="1275943" y="1086570"/>
                </a:lnTo>
                <a:lnTo>
                  <a:pt x="1283267" y="1082822"/>
                </a:lnTo>
                <a:lnTo>
                  <a:pt x="1285851" y="1085837"/>
                </a:lnTo>
                <a:lnTo>
                  <a:pt x="1291279" y="1089499"/>
                </a:lnTo>
                <a:lnTo>
                  <a:pt x="1294467" y="1090404"/>
                </a:lnTo>
                <a:lnTo>
                  <a:pt x="1298301" y="1090231"/>
                </a:lnTo>
                <a:lnTo>
                  <a:pt x="1302652" y="1091610"/>
                </a:lnTo>
                <a:lnTo>
                  <a:pt x="1308596" y="1101777"/>
                </a:lnTo>
                <a:lnTo>
                  <a:pt x="1306270" y="1114485"/>
                </a:lnTo>
                <a:lnTo>
                  <a:pt x="1310018" y="1124608"/>
                </a:lnTo>
                <a:lnTo>
                  <a:pt x="1315963" y="1134947"/>
                </a:lnTo>
                <a:lnTo>
                  <a:pt x="1317385" y="1138738"/>
                </a:lnTo>
                <a:lnTo>
                  <a:pt x="1317945" y="1145544"/>
                </a:lnTo>
                <a:lnTo>
                  <a:pt x="1318074" y="1150024"/>
                </a:lnTo>
                <a:lnTo>
                  <a:pt x="1318548" y="1154117"/>
                </a:lnTo>
                <a:lnTo>
                  <a:pt x="1319280" y="1157779"/>
                </a:lnTo>
                <a:lnTo>
                  <a:pt x="1320055" y="1164930"/>
                </a:lnTo>
                <a:lnTo>
                  <a:pt x="1320917" y="1175570"/>
                </a:lnTo>
                <a:lnTo>
                  <a:pt x="1320702" y="1184186"/>
                </a:lnTo>
                <a:lnTo>
                  <a:pt x="1319452" y="1190820"/>
                </a:lnTo>
                <a:lnTo>
                  <a:pt x="1316997" y="1195602"/>
                </a:lnTo>
                <a:lnTo>
                  <a:pt x="1313292" y="1198574"/>
                </a:lnTo>
                <a:lnTo>
                  <a:pt x="1310276" y="1197798"/>
                </a:lnTo>
                <a:lnTo>
                  <a:pt x="1307951" y="1193232"/>
                </a:lnTo>
                <a:lnTo>
                  <a:pt x="1304633" y="1188364"/>
                </a:lnTo>
                <a:lnTo>
                  <a:pt x="1300412" y="1183195"/>
                </a:lnTo>
                <a:lnTo>
                  <a:pt x="1293347" y="1182592"/>
                </a:lnTo>
                <a:lnTo>
                  <a:pt x="1282922" y="1197842"/>
                </a:lnTo>
                <a:lnTo>
                  <a:pt x="1278269" y="1198617"/>
                </a:lnTo>
                <a:lnTo>
                  <a:pt x="1274478" y="1200125"/>
                </a:lnTo>
                <a:lnTo>
                  <a:pt x="1270472" y="1206716"/>
                </a:lnTo>
                <a:lnTo>
                  <a:pt x="1264527" y="1210679"/>
                </a:lnTo>
                <a:lnTo>
                  <a:pt x="1259315" y="1209128"/>
                </a:lnTo>
                <a:lnTo>
                  <a:pt x="1250139" y="1201460"/>
                </a:lnTo>
                <a:lnTo>
                  <a:pt x="1253499" y="1206587"/>
                </a:lnTo>
                <a:lnTo>
                  <a:pt x="1258281" y="1212575"/>
                </a:lnTo>
                <a:lnTo>
                  <a:pt x="1261253" y="1215676"/>
                </a:lnTo>
                <a:lnTo>
                  <a:pt x="1263450" y="1216365"/>
                </a:lnTo>
                <a:lnTo>
                  <a:pt x="1265863" y="1215633"/>
                </a:lnTo>
                <a:lnTo>
                  <a:pt x="1269352" y="1213178"/>
                </a:lnTo>
                <a:lnTo>
                  <a:pt x="1277149" y="1206371"/>
                </a:lnTo>
                <a:lnTo>
                  <a:pt x="1279217" y="1205337"/>
                </a:lnTo>
                <a:lnTo>
                  <a:pt x="1280983" y="1205811"/>
                </a:lnTo>
                <a:lnTo>
                  <a:pt x="1282405" y="1207836"/>
                </a:lnTo>
                <a:lnTo>
                  <a:pt x="1284085" y="1213651"/>
                </a:lnTo>
                <a:lnTo>
                  <a:pt x="1285938" y="1223215"/>
                </a:lnTo>
                <a:lnTo>
                  <a:pt x="1285679" y="1231314"/>
                </a:lnTo>
                <a:lnTo>
                  <a:pt x="1283352" y="1237948"/>
                </a:lnTo>
                <a:lnTo>
                  <a:pt x="1281328" y="1242212"/>
                </a:lnTo>
                <a:lnTo>
                  <a:pt x="1279648" y="1244065"/>
                </a:lnTo>
                <a:lnTo>
                  <a:pt x="1279648" y="1245530"/>
                </a:lnTo>
                <a:lnTo>
                  <a:pt x="1284042" y="1247210"/>
                </a:lnTo>
                <a:lnTo>
                  <a:pt x="1290202" y="1238594"/>
                </a:lnTo>
                <a:lnTo>
                  <a:pt x="1292184" y="1227781"/>
                </a:lnTo>
                <a:lnTo>
                  <a:pt x="1295027" y="1215245"/>
                </a:lnTo>
                <a:lnTo>
                  <a:pt x="1300024" y="1211024"/>
                </a:lnTo>
                <a:lnTo>
                  <a:pt x="1305710" y="1215245"/>
                </a:lnTo>
                <a:lnTo>
                  <a:pt x="1310276" y="1226963"/>
                </a:lnTo>
                <a:lnTo>
                  <a:pt x="1316781" y="1248287"/>
                </a:lnTo>
                <a:lnTo>
                  <a:pt x="1319495" y="1250484"/>
                </a:lnTo>
                <a:lnTo>
                  <a:pt x="1322942" y="1255567"/>
                </a:lnTo>
                <a:lnTo>
                  <a:pt x="1324493" y="1261770"/>
                </a:lnTo>
                <a:lnTo>
                  <a:pt x="1324062" y="1269094"/>
                </a:lnTo>
                <a:lnTo>
                  <a:pt x="1323329" y="1274392"/>
                </a:lnTo>
                <a:lnTo>
                  <a:pt x="1322252" y="1277666"/>
                </a:lnTo>
                <a:lnTo>
                  <a:pt x="1320917" y="1279734"/>
                </a:lnTo>
                <a:lnTo>
                  <a:pt x="1318505" y="1281069"/>
                </a:lnTo>
                <a:lnTo>
                  <a:pt x="1314067" y="1282146"/>
                </a:lnTo>
                <a:lnTo>
                  <a:pt x="1304160" y="1279949"/>
                </a:lnTo>
                <a:lnTo>
                  <a:pt x="1298990" y="1279949"/>
                </a:lnTo>
                <a:cubicBezTo>
                  <a:pt x="1298990" y="1279949"/>
                  <a:pt x="1299636" y="1287014"/>
                  <a:pt x="1299636" y="1287014"/>
                </a:cubicBezTo>
                <a:lnTo>
                  <a:pt x="1289168" y="1293088"/>
                </a:lnTo>
                <a:lnTo>
                  <a:pt x="1277408" y="1295458"/>
                </a:lnTo>
                <a:lnTo>
                  <a:pt x="1266250" y="1290719"/>
                </a:lnTo>
                <a:lnTo>
                  <a:pt x="1256988" y="1283395"/>
                </a:lnTo>
                <a:lnTo>
                  <a:pt x="1260004" y="1273100"/>
                </a:lnTo>
                <a:lnTo>
                  <a:pt x="1261727" y="1261555"/>
                </a:lnTo>
                <a:lnTo>
                  <a:pt x="1257247" y="1253844"/>
                </a:lnTo>
                <a:lnTo>
                  <a:pt x="1256256" y="1253671"/>
                </a:lnTo>
                <a:lnTo>
                  <a:pt x="1257807" y="1265518"/>
                </a:lnTo>
                <a:lnTo>
                  <a:pt x="1256515" y="1270041"/>
                </a:lnTo>
                <a:lnTo>
                  <a:pt x="1251475" y="1275512"/>
                </a:lnTo>
                <a:lnTo>
                  <a:pt x="1247899" y="1278054"/>
                </a:lnTo>
                <a:lnTo>
                  <a:pt x="1247598" y="1279518"/>
                </a:lnTo>
                <a:lnTo>
                  <a:pt x="1249363" y="1280811"/>
                </a:lnTo>
                <a:lnTo>
                  <a:pt x="1250483" y="1283266"/>
                </a:lnTo>
                <a:lnTo>
                  <a:pt x="1251000" y="1286885"/>
                </a:lnTo>
                <a:lnTo>
                  <a:pt x="1250398" y="1290547"/>
                </a:lnTo>
                <a:lnTo>
                  <a:pt x="1248674" y="1294208"/>
                </a:lnTo>
                <a:lnTo>
                  <a:pt x="1247727" y="1297267"/>
                </a:lnTo>
                <a:lnTo>
                  <a:pt x="1247598" y="1299765"/>
                </a:lnTo>
                <a:lnTo>
                  <a:pt x="1249191" y="1302781"/>
                </a:lnTo>
                <a:lnTo>
                  <a:pt x="1252552" y="1306313"/>
                </a:lnTo>
                <a:lnTo>
                  <a:pt x="1256170" y="1308036"/>
                </a:lnTo>
                <a:lnTo>
                  <a:pt x="1273186" y="1308812"/>
                </a:lnTo>
                <a:lnTo>
                  <a:pt x="1280036" y="1310707"/>
                </a:lnTo>
                <a:lnTo>
                  <a:pt x="1296190" y="1318978"/>
                </a:lnTo>
                <a:lnTo>
                  <a:pt x="1296922" y="1321520"/>
                </a:lnTo>
                <a:lnTo>
                  <a:pt x="1294165" y="1336210"/>
                </a:lnTo>
                <a:lnTo>
                  <a:pt x="1292701" y="1350210"/>
                </a:lnTo>
                <a:lnTo>
                  <a:pt x="1289556" y="1352752"/>
                </a:lnTo>
                <a:lnTo>
                  <a:pt x="1272497" y="1353355"/>
                </a:lnTo>
                <a:lnTo>
                  <a:pt x="1267026" y="1355509"/>
                </a:lnTo>
                <a:lnTo>
                  <a:pt x="1258970" y="1361885"/>
                </a:lnTo>
                <a:lnTo>
                  <a:pt x="1251259" y="1369466"/>
                </a:lnTo>
                <a:lnTo>
                  <a:pt x="1247253" y="1369466"/>
                </a:lnTo>
                <a:cubicBezTo>
                  <a:pt x="1247253" y="1369466"/>
                  <a:pt x="1231400" y="1362876"/>
                  <a:pt x="1231400" y="1362876"/>
                </a:cubicBezTo>
                <a:lnTo>
                  <a:pt x="1225326" y="1358438"/>
                </a:lnTo>
                <a:lnTo>
                  <a:pt x="1212316" y="1345816"/>
                </a:lnTo>
                <a:lnTo>
                  <a:pt x="1202494" y="1326388"/>
                </a:lnTo>
                <a:lnTo>
                  <a:pt x="1198014" y="1334487"/>
                </a:lnTo>
                <a:lnTo>
                  <a:pt x="1195257" y="1338364"/>
                </a:lnTo>
                <a:lnTo>
                  <a:pt x="1192414" y="1340345"/>
                </a:lnTo>
                <a:lnTo>
                  <a:pt x="1189657" y="1340647"/>
                </a:lnTo>
                <a:lnTo>
                  <a:pt x="1187029" y="1339268"/>
                </a:lnTo>
                <a:lnTo>
                  <a:pt x="1184014" y="1336210"/>
                </a:lnTo>
                <a:lnTo>
                  <a:pt x="1178973" y="1329102"/>
                </a:lnTo>
                <a:lnTo>
                  <a:pt x="1172985" y="1322037"/>
                </a:lnTo>
                <a:lnTo>
                  <a:pt x="1168764" y="1318677"/>
                </a:lnTo>
                <a:lnTo>
                  <a:pt x="1168634" y="1319625"/>
                </a:lnTo>
                <a:lnTo>
                  <a:pt x="1171090" y="1323803"/>
                </a:lnTo>
                <a:lnTo>
                  <a:pt x="1174708" y="1328585"/>
                </a:lnTo>
                <a:lnTo>
                  <a:pt x="1183884" y="1342585"/>
                </a:lnTo>
                <a:lnTo>
                  <a:pt x="1187115" y="1346118"/>
                </a:lnTo>
                <a:lnTo>
                  <a:pt x="1186814" y="1348616"/>
                </a:lnTo>
                <a:lnTo>
                  <a:pt x="1180998" y="1350813"/>
                </a:lnTo>
                <a:lnTo>
                  <a:pt x="1173976" y="1355552"/>
                </a:lnTo>
                <a:lnTo>
                  <a:pt x="1170530" y="1359042"/>
                </a:lnTo>
                <a:lnTo>
                  <a:pt x="1165231" y="1367485"/>
                </a:lnTo>
                <a:lnTo>
                  <a:pt x="1163379" y="1368777"/>
                </a:lnTo>
                <a:lnTo>
                  <a:pt x="1155452" y="1370888"/>
                </a:lnTo>
                <a:lnTo>
                  <a:pt x="1152825" y="1370371"/>
                </a:lnTo>
                <a:lnTo>
                  <a:pt x="1146966" y="1365719"/>
                </a:lnTo>
                <a:lnTo>
                  <a:pt x="1138092" y="1362703"/>
                </a:lnTo>
                <a:lnTo>
                  <a:pt x="1132879" y="1359989"/>
                </a:lnTo>
                <a:lnTo>
                  <a:pt x="1125599" y="1355078"/>
                </a:lnTo>
                <a:lnTo>
                  <a:pt x="1128098" y="1360463"/>
                </a:lnTo>
                <a:lnTo>
                  <a:pt x="1142098" y="1368605"/>
                </a:lnTo>
                <a:lnTo>
                  <a:pt x="1143606" y="1371233"/>
                </a:lnTo>
                <a:lnTo>
                  <a:pt x="1140763" y="1376100"/>
                </a:lnTo>
                <a:lnTo>
                  <a:pt x="1139039" y="1377867"/>
                </a:lnTo>
                <a:lnTo>
                  <a:pt x="1135680" y="1378254"/>
                </a:lnTo>
                <a:lnTo>
                  <a:pt x="1130769" y="1377221"/>
                </a:lnTo>
                <a:lnTo>
                  <a:pt x="1125771" y="1377436"/>
                </a:lnTo>
                <a:lnTo>
                  <a:pt x="1120645" y="1378858"/>
                </a:lnTo>
                <a:lnTo>
                  <a:pt x="1118405" y="1380667"/>
                </a:lnTo>
                <a:lnTo>
                  <a:pt x="1119137" y="1382864"/>
                </a:lnTo>
                <a:lnTo>
                  <a:pt x="1120343" y="1384889"/>
                </a:lnTo>
                <a:lnTo>
                  <a:pt x="1122067" y="1386698"/>
                </a:lnTo>
                <a:lnTo>
                  <a:pt x="1123704" y="1386698"/>
                </a:lnTo>
                <a:cubicBezTo>
                  <a:pt x="1123704" y="1386698"/>
                  <a:pt x="1127624" y="1381184"/>
                  <a:pt x="1127624" y="1381184"/>
                </a:cubicBezTo>
                <a:lnTo>
                  <a:pt x="1130596" y="1380796"/>
                </a:lnTo>
                <a:lnTo>
                  <a:pt x="1138436" y="1382132"/>
                </a:lnTo>
                <a:lnTo>
                  <a:pt x="1146363" y="1377824"/>
                </a:lnTo>
                <a:lnTo>
                  <a:pt x="1152049" y="1375971"/>
                </a:lnTo>
                <a:lnTo>
                  <a:pt x="1156357" y="1375498"/>
                </a:lnTo>
                <a:lnTo>
                  <a:pt x="1171908" y="1368906"/>
                </a:lnTo>
                <a:lnTo>
                  <a:pt x="1175139" y="1361497"/>
                </a:lnTo>
                <a:lnTo>
                  <a:pt x="1180352" y="1358525"/>
                </a:lnTo>
                <a:lnTo>
                  <a:pt x="1191983" y="1356241"/>
                </a:lnTo>
                <a:lnTo>
                  <a:pt x="1203226" y="1357404"/>
                </a:lnTo>
                <a:lnTo>
                  <a:pt x="1208999" y="1358352"/>
                </a:lnTo>
                <a:lnTo>
                  <a:pt x="1213652" y="1365374"/>
                </a:lnTo>
                <a:lnTo>
                  <a:pt x="1219941" y="1370328"/>
                </a:lnTo>
                <a:lnTo>
                  <a:pt x="1225153" y="1375971"/>
                </a:lnTo>
                <a:lnTo>
                  <a:pt x="1231314" y="1377824"/>
                </a:lnTo>
                <a:lnTo>
                  <a:pt x="1234846" y="1385276"/>
                </a:lnTo>
                <a:lnTo>
                  <a:pt x="1244754" y="1393547"/>
                </a:lnTo>
                <a:lnTo>
                  <a:pt x="1251130" y="1395314"/>
                </a:lnTo>
                <a:lnTo>
                  <a:pt x="1255007" y="1399234"/>
                </a:lnTo>
                <a:lnTo>
                  <a:pt x="1255308" y="1415776"/>
                </a:lnTo>
                <a:lnTo>
                  <a:pt x="1255739" y="1422841"/>
                </a:lnTo>
                <a:lnTo>
                  <a:pt x="1254059" y="1442269"/>
                </a:lnTo>
                <a:lnTo>
                  <a:pt x="1248976" y="1446706"/>
                </a:lnTo>
                <a:lnTo>
                  <a:pt x="1250010" y="1456830"/>
                </a:lnTo>
                <a:lnTo>
                  <a:pt x="1248674" y="1464928"/>
                </a:lnTo>
                <a:lnTo>
                  <a:pt x="1243634" y="1461870"/>
                </a:lnTo>
                <a:lnTo>
                  <a:pt x="1238465" y="1456528"/>
                </a:lnTo>
                <a:lnTo>
                  <a:pt x="1226058" y="1448214"/>
                </a:lnTo>
                <a:lnTo>
                  <a:pt x="1214513" y="1442829"/>
                </a:lnTo>
                <a:lnTo>
                  <a:pt x="1210033" y="1437918"/>
                </a:lnTo>
                <a:lnTo>
                  <a:pt x="1204777" y="1434127"/>
                </a:lnTo>
                <a:lnTo>
                  <a:pt x="1197627" y="1418576"/>
                </a:lnTo>
                <a:lnTo>
                  <a:pt x="1192974" y="1398975"/>
                </a:lnTo>
                <a:lnTo>
                  <a:pt x="1190906" y="1389196"/>
                </a:lnTo>
                <a:lnTo>
                  <a:pt x="1186986" y="1388636"/>
                </a:lnTo>
                <a:lnTo>
                  <a:pt x="1181989" y="1391264"/>
                </a:lnTo>
                <a:lnTo>
                  <a:pt x="1177595" y="1394021"/>
                </a:lnTo>
                <a:lnTo>
                  <a:pt x="1175484" y="1398760"/>
                </a:lnTo>
                <a:lnTo>
                  <a:pt x="1160535" y="1405222"/>
                </a:lnTo>
                <a:lnTo>
                  <a:pt x="1155108" y="1409659"/>
                </a:lnTo>
                <a:lnTo>
                  <a:pt x="1152006" y="1409529"/>
                </a:lnTo>
                <a:lnTo>
                  <a:pt x="1140849" y="1416164"/>
                </a:lnTo>
                <a:lnTo>
                  <a:pt x="1145286" y="1419351"/>
                </a:lnTo>
                <a:lnTo>
                  <a:pt x="1147397" y="1419739"/>
                </a:lnTo>
                <a:lnTo>
                  <a:pt x="1151920" y="1417973"/>
                </a:lnTo>
                <a:lnTo>
                  <a:pt x="1154591" y="1415690"/>
                </a:lnTo>
                <a:lnTo>
                  <a:pt x="1164801" y="1409400"/>
                </a:lnTo>
                <a:lnTo>
                  <a:pt x="1172942" y="1408323"/>
                </a:lnTo>
                <a:lnTo>
                  <a:pt x="1175915" y="1405609"/>
                </a:lnTo>
                <a:lnTo>
                  <a:pt x="1182161" y="1401732"/>
                </a:lnTo>
                <a:lnTo>
                  <a:pt x="1186383" y="1400698"/>
                </a:lnTo>
                <a:lnTo>
                  <a:pt x="1186986" y="1401689"/>
                </a:lnTo>
                <a:lnTo>
                  <a:pt x="1187460" y="1403455"/>
                </a:lnTo>
                <a:lnTo>
                  <a:pt x="1190432" y="1427278"/>
                </a:lnTo>
                <a:lnTo>
                  <a:pt x="1189183" y="1433567"/>
                </a:lnTo>
                <a:lnTo>
                  <a:pt x="1185823" y="1436281"/>
                </a:lnTo>
                <a:lnTo>
                  <a:pt x="1178629" y="1440718"/>
                </a:lnTo>
                <a:lnTo>
                  <a:pt x="1176776" y="1442872"/>
                </a:lnTo>
                <a:lnTo>
                  <a:pt x="1178887" y="1446620"/>
                </a:lnTo>
                <a:lnTo>
                  <a:pt x="1185651" y="1443088"/>
                </a:lnTo>
                <a:lnTo>
                  <a:pt x="1190045" y="1439254"/>
                </a:lnTo>
                <a:lnTo>
                  <a:pt x="1192371" y="1440675"/>
                </a:lnTo>
                <a:lnTo>
                  <a:pt x="1196205" y="1446534"/>
                </a:lnTo>
                <a:lnTo>
                  <a:pt x="1200512" y="1449550"/>
                </a:lnTo>
                <a:lnTo>
                  <a:pt x="1211541" y="1458510"/>
                </a:lnTo>
                <a:lnTo>
                  <a:pt x="1216710" y="1463421"/>
                </a:lnTo>
                <a:lnTo>
                  <a:pt x="1224034" y="1468159"/>
                </a:lnTo>
                <a:lnTo>
                  <a:pt x="1232348" y="1474707"/>
                </a:lnTo>
                <a:lnTo>
                  <a:pt x="1234501" y="1476991"/>
                </a:lnTo>
                <a:lnTo>
                  <a:pt x="1242040" y="1480351"/>
                </a:lnTo>
                <a:lnTo>
                  <a:pt x="1243677" y="1481514"/>
                </a:lnTo>
                <a:lnTo>
                  <a:pt x="1246822" y="1492929"/>
                </a:lnTo>
                <a:lnTo>
                  <a:pt x="1249450" y="1494179"/>
                </a:lnTo>
                <a:lnTo>
                  <a:pt x="1256988" y="1494911"/>
                </a:lnTo>
                <a:lnTo>
                  <a:pt x="1255696" y="1499305"/>
                </a:lnTo>
                <a:lnTo>
                  <a:pt x="1248330" y="1509041"/>
                </a:lnTo>
                <a:lnTo>
                  <a:pt x="1244496" y="1512142"/>
                </a:lnTo>
                <a:lnTo>
                  <a:pt x="1243591" y="1514038"/>
                </a:lnTo>
                <a:lnTo>
                  <a:pt x="1243936" y="1517441"/>
                </a:lnTo>
                <a:lnTo>
                  <a:pt x="1244151" y="1523127"/>
                </a:lnTo>
                <a:lnTo>
                  <a:pt x="1245702" y="1533510"/>
                </a:lnTo>
                <a:lnTo>
                  <a:pt x="1247425" y="1523903"/>
                </a:lnTo>
                <a:lnTo>
                  <a:pt x="1248631" y="1519337"/>
                </a:lnTo>
                <a:lnTo>
                  <a:pt x="1250225" y="1517958"/>
                </a:lnTo>
                <a:lnTo>
                  <a:pt x="1251819" y="1517743"/>
                </a:lnTo>
                <a:lnTo>
                  <a:pt x="1256988" y="1513392"/>
                </a:lnTo>
                <a:lnTo>
                  <a:pt x="1262158" y="1515718"/>
                </a:lnTo>
                <a:lnTo>
                  <a:pt x="1263493" y="1526617"/>
                </a:lnTo>
                <a:lnTo>
                  <a:pt x="1264183" y="1536740"/>
                </a:lnTo>
                <a:lnTo>
                  <a:pt x="1263709" y="1545442"/>
                </a:lnTo>
                <a:lnTo>
                  <a:pt x="1264269" y="1558840"/>
                </a:lnTo>
                <a:lnTo>
                  <a:pt x="1264096" y="1563320"/>
                </a:lnTo>
                <a:lnTo>
                  <a:pt x="1265303" y="1567197"/>
                </a:lnTo>
                <a:lnTo>
                  <a:pt x="1266552" y="1583179"/>
                </a:lnTo>
                <a:lnTo>
                  <a:pt x="1267844" y="1587961"/>
                </a:lnTo>
                <a:lnTo>
                  <a:pt x="1265303" y="1592226"/>
                </a:lnTo>
                <a:lnTo>
                  <a:pt x="1257420" y="1594078"/>
                </a:lnTo>
                <a:lnTo>
                  <a:pt x="1254317" y="1591967"/>
                </a:lnTo>
                <a:lnTo>
                  <a:pt x="1246564" y="1592656"/>
                </a:lnTo>
                <a:lnTo>
                  <a:pt x="1246564" y="1588908"/>
                </a:lnTo>
                <a:lnTo>
                  <a:pt x="1246176" y="1584601"/>
                </a:lnTo>
                <a:lnTo>
                  <a:pt x="1246176" y="1581585"/>
                </a:lnTo>
                <a:cubicBezTo>
                  <a:pt x="1246176" y="1581585"/>
                  <a:pt x="1245659" y="1578828"/>
                  <a:pt x="1245659" y="1578828"/>
                </a:cubicBezTo>
                <a:lnTo>
                  <a:pt x="1245271" y="1562975"/>
                </a:lnTo>
                <a:lnTo>
                  <a:pt x="1243074" y="1566895"/>
                </a:lnTo>
                <a:lnTo>
                  <a:pt x="1242945" y="1570126"/>
                </a:lnTo>
                <a:lnTo>
                  <a:pt x="1242385" y="1573400"/>
                </a:lnTo>
                <a:lnTo>
                  <a:pt x="1241006" y="1590373"/>
                </a:lnTo>
                <a:lnTo>
                  <a:pt x="1239025" y="1594509"/>
                </a:lnTo>
                <a:lnTo>
                  <a:pt x="1232778" y="1593518"/>
                </a:lnTo>
                <a:lnTo>
                  <a:pt x="1226661" y="1594121"/>
                </a:lnTo>
                <a:lnTo>
                  <a:pt x="1223258" y="1593475"/>
                </a:lnTo>
                <a:lnTo>
                  <a:pt x="1211799" y="1585764"/>
                </a:lnTo>
                <a:lnTo>
                  <a:pt x="1207362" y="1578742"/>
                </a:lnTo>
                <a:lnTo>
                  <a:pt x="1203442" y="1568145"/>
                </a:lnTo>
                <a:lnTo>
                  <a:pt x="1200986" y="1558193"/>
                </a:lnTo>
                <a:lnTo>
                  <a:pt x="1200082" y="1548845"/>
                </a:lnTo>
                <a:lnTo>
                  <a:pt x="1197325" y="1541221"/>
                </a:lnTo>
                <a:lnTo>
                  <a:pt x="1192716" y="1535319"/>
                </a:lnTo>
                <a:lnTo>
                  <a:pt x="1187331" y="1530537"/>
                </a:lnTo>
                <a:lnTo>
                  <a:pt x="1181127" y="1526832"/>
                </a:lnTo>
                <a:lnTo>
                  <a:pt x="1175656" y="1522051"/>
                </a:lnTo>
                <a:lnTo>
                  <a:pt x="1170918" y="1516192"/>
                </a:lnTo>
                <a:lnTo>
                  <a:pt x="1165748" y="1511626"/>
                </a:lnTo>
                <a:lnTo>
                  <a:pt x="1160062" y="1508352"/>
                </a:lnTo>
                <a:lnTo>
                  <a:pt x="1152006" y="1506930"/>
                </a:lnTo>
                <a:lnTo>
                  <a:pt x="1140203" y="1507447"/>
                </a:lnTo>
                <a:lnTo>
                  <a:pt x="1132233" y="1503742"/>
                </a:lnTo>
                <a:lnTo>
                  <a:pt x="1130380" y="1504044"/>
                </a:lnTo>
                <a:lnTo>
                  <a:pt x="1128528" y="1505939"/>
                </a:lnTo>
                <a:lnTo>
                  <a:pt x="1129907" y="1511367"/>
                </a:lnTo>
                <a:lnTo>
                  <a:pt x="1139039" y="1513866"/>
                </a:lnTo>
                <a:lnTo>
                  <a:pt x="1146061" y="1514426"/>
                </a:lnTo>
                <a:lnTo>
                  <a:pt x="1155409" y="1514081"/>
                </a:lnTo>
                <a:lnTo>
                  <a:pt x="1161139" y="1515460"/>
                </a:lnTo>
                <a:lnTo>
                  <a:pt x="1163206" y="1518604"/>
                </a:lnTo>
                <a:lnTo>
                  <a:pt x="1164671" y="1524161"/>
                </a:lnTo>
                <a:lnTo>
                  <a:pt x="1165446" y="1532088"/>
                </a:lnTo>
                <a:lnTo>
                  <a:pt x="1163594" y="1538377"/>
                </a:lnTo>
                <a:lnTo>
                  <a:pt x="1156874" y="1545313"/>
                </a:lnTo>
                <a:lnTo>
                  <a:pt x="1153299" y="1548544"/>
                </a:lnTo>
                <a:lnTo>
                  <a:pt x="1142960" y="1554747"/>
                </a:lnTo>
                <a:lnTo>
                  <a:pt x="1139471" y="1556126"/>
                </a:lnTo>
                <a:lnTo>
                  <a:pt x="1130855" y="1556556"/>
                </a:lnTo>
                <a:lnTo>
                  <a:pt x="1124221" y="1555953"/>
                </a:lnTo>
                <a:lnTo>
                  <a:pt x="1115519" y="1552852"/>
                </a:lnTo>
                <a:lnTo>
                  <a:pt x="1110521" y="1552205"/>
                </a:lnTo>
                <a:lnTo>
                  <a:pt x="1100269" y="1551775"/>
                </a:lnTo>
                <a:lnTo>
                  <a:pt x="1097943" y="1552809"/>
                </a:lnTo>
                <a:lnTo>
                  <a:pt x="1100570" y="1556126"/>
                </a:lnTo>
                <a:lnTo>
                  <a:pt x="1104921" y="1557978"/>
                </a:lnTo>
                <a:lnTo>
                  <a:pt x="1107980" y="1560175"/>
                </a:lnTo>
                <a:lnTo>
                  <a:pt x="1108281" y="1564397"/>
                </a:lnTo>
                <a:lnTo>
                  <a:pt x="1107204" y="1570600"/>
                </a:lnTo>
                <a:lnTo>
                  <a:pt x="1106085" y="1574908"/>
                </a:lnTo>
                <a:lnTo>
                  <a:pt x="1104232" y="1578139"/>
                </a:lnTo>
                <a:lnTo>
                  <a:pt x="1097469" y="1584256"/>
                </a:lnTo>
                <a:lnTo>
                  <a:pt x="1094669" y="1586194"/>
                </a:lnTo>
                <a:lnTo>
                  <a:pt x="1082176" y="1592570"/>
                </a:lnTo>
                <a:lnTo>
                  <a:pt x="1081314" y="1593776"/>
                </a:lnTo>
                <a:lnTo>
                  <a:pt x="1084244" y="1593604"/>
                </a:lnTo>
                <a:lnTo>
                  <a:pt x="1092170" y="1591364"/>
                </a:lnTo>
                <a:lnTo>
                  <a:pt x="1094453" y="1591364"/>
                </a:lnTo>
                <a:cubicBezTo>
                  <a:pt x="1094453" y="1591364"/>
                  <a:pt x="1107463" y="1596921"/>
                  <a:pt x="1107463" y="1596921"/>
                </a:cubicBezTo>
                <a:lnTo>
                  <a:pt x="1117802" y="1596577"/>
                </a:lnTo>
                <a:lnTo>
                  <a:pt x="1138824" y="1591493"/>
                </a:lnTo>
                <a:lnTo>
                  <a:pt x="1140504" y="1591579"/>
                </a:lnTo>
                <a:lnTo>
                  <a:pt x="1141883" y="1592398"/>
                </a:lnTo>
                <a:lnTo>
                  <a:pt x="1143304" y="1594293"/>
                </a:lnTo>
                <a:lnTo>
                  <a:pt x="1144726" y="1597309"/>
                </a:lnTo>
                <a:lnTo>
                  <a:pt x="1143046" y="1600238"/>
                </a:lnTo>
                <a:lnTo>
                  <a:pt x="1138264" y="1603038"/>
                </a:lnTo>
                <a:lnTo>
                  <a:pt x="1130812" y="1605795"/>
                </a:lnTo>
                <a:lnTo>
                  <a:pt x="1127581" y="1607648"/>
                </a:lnTo>
                <a:lnTo>
                  <a:pt x="1124522" y="1610448"/>
                </a:lnTo>
                <a:lnTo>
                  <a:pt x="1118749" y="1617211"/>
                </a:lnTo>
                <a:lnTo>
                  <a:pt x="1117069" y="1624190"/>
                </a:lnTo>
                <a:lnTo>
                  <a:pt x="1123144" y="1626818"/>
                </a:lnTo>
                <a:lnTo>
                  <a:pt x="1125858" y="1623458"/>
                </a:lnTo>
                <a:lnTo>
                  <a:pt x="1129045" y="1616005"/>
                </a:lnTo>
                <a:lnTo>
                  <a:pt x="1131932" y="1611611"/>
                </a:lnTo>
                <a:lnTo>
                  <a:pt x="1138738" y="1608639"/>
                </a:lnTo>
                <a:lnTo>
                  <a:pt x="1147052" y="1610146"/>
                </a:lnTo>
                <a:lnTo>
                  <a:pt x="1153428" y="1608380"/>
                </a:lnTo>
                <a:lnTo>
                  <a:pt x="1166567" y="1600970"/>
                </a:lnTo>
                <a:lnTo>
                  <a:pt x="1168936" y="1600497"/>
                </a:lnTo>
                <a:lnTo>
                  <a:pt x="1188235" y="1604761"/>
                </a:lnTo>
                <a:lnTo>
                  <a:pt x="1205725" y="1613075"/>
                </a:lnTo>
                <a:lnTo>
                  <a:pt x="1214987" y="1616134"/>
                </a:lnTo>
                <a:lnTo>
                  <a:pt x="1227221" y="1617943"/>
                </a:lnTo>
                <a:lnTo>
                  <a:pt x="1249191" y="1617125"/>
                </a:lnTo>
                <a:lnTo>
                  <a:pt x="1251087" y="1618417"/>
                </a:lnTo>
                <a:lnTo>
                  <a:pt x="1250398" y="1621347"/>
                </a:lnTo>
                <a:lnTo>
                  <a:pt x="1249105" y="1623802"/>
                </a:lnTo>
                <a:lnTo>
                  <a:pt x="1245444" y="1627248"/>
                </a:lnTo>
                <a:lnTo>
                  <a:pt x="1241006" y="1629531"/>
                </a:lnTo>
                <a:lnTo>
                  <a:pt x="1238249" y="1630178"/>
                </a:lnTo>
                <a:lnTo>
                  <a:pt x="1235923" y="1631815"/>
                </a:lnTo>
                <a:lnTo>
                  <a:pt x="1230667" y="1633409"/>
                </a:lnTo>
                <a:lnTo>
                  <a:pt x="1229332" y="1634701"/>
                </a:lnTo>
                <a:lnTo>
                  <a:pt x="1231184" y="1640301"/>
                </a:lnTo>
                <a:lnTo>
                  <a:pt x="1230280" y="1641163"/>
                </a:lnTo>
                <a:lnTo>
                  <a:pt x="1225670" y="1641249"/>
                </a:lnTo>
                <a:lnTo>
                  <a:pt x="1217873" y="1644867"/>
                </a:lnTo>
                <a:lnTo>
                  <a:pt x="1211498" y="1644609"/>
                </a:lnTo>
                <a:lnTo>
                  <a:pt x="1210162" y="1645126"/>
                </a:lnTo>
                <a:lnTo>
                  <a:pt x="1211368" y="1646461"/>
                </a:lnTo>
                <a:lnTo>
                  <a:pt x="1212661" y="1649046"/>
                </a:lnTo>
                <a:lnTo>
                  <a:pt x="1214039" y="1652880"/>
                </a:lnTo>
                <a:lnTo>
                  <a:pt x="1213307" y="1655637"/>
                </a:lnTo>
                <a:lnTo>
                  <a:pt x="1210464" y="1657274"/>
                </a:lnTo>
                <a:lnTo>
                  <a:pt x="1208267" y="1657791"/>
                </a:lnTo>
                <a:lnTo>
                  <a:pt x="1200728" y="1655508"/>
                </a:lnTo>
                <a:lnTo>
                  <a:pt x="1199522" y="1655852"/>
                </a:lnTo>
                <a:lnTo>
                  <a:pt x="1200599" y="1657489"/>
                </a:lnTo>
                <a:lnTo>
                  <a:pt x="1201245" y="1659988"/>
                </a:lnTo>
                <a:lnTo>
                  <a:pt x="1201374" y="1663348"/>
                </a:lnTo>
                <a:lnTo>
                  <a:pt x="1199522" y="1666148"/>
                </a:lnTo>
                <a:lnTo>
                  <a:pt x="1195688" y="1668432"/>
                </a:lnTo>
                <a:lnTo>
                  <a:pt x="1188536" y="1674635"/>
                </a:lnTo>
                <a:lnTo>
                  <a:pt x="1185435" y="1676401"/>
                </a:lnTo>
                <a:lnTo>
                  <a:pt x="1178887" y="1677866"/>
                </a:lnTo>
                <a:lnTo>
                  <a:pt x="1177509" y="1678684"/>
                </a:lnTo>
                <a:lnTo>
                  <a:pt x="1180136" y="1683423"/>
                </a:lnTo>
                <a:lnTo>
                  <a:pt x="1179835" y="1685318"/>
                </a:lnTo>
                <a:lnTo>
                  <a:pt x="1175398" y="1690401"/>
                </a:lnTo>
                <a:lnTo>
                  <a:pt x="1168677" y="1693589"/>
                </a:lnTo>
                <a:lnTo>
                  <a:pt x="1167773" y="1695312"/>
                </a:lnTo>
                <a:lnTo>
                  <a:pt x="1167127" y="1699879"/>
                </a:lnTo>
                <a:lnTo>
                  <a:pt x="1166653" y="1701688"/>
                </a:lnTo>
                <a:lnTo>
                  <a:pt x="1164886" y="1704316"/>
                </a:lnTo>
                <a:lnTo>
                  <a:pt x="1158511" y="1709270"/>
                </a:lnTo>
                <a:lnTo>
                  <a:pt x="1153988" y="1711725"/>
                </a:lnTo>
                <a:lnTo>
                  <a:pt x="1151748" y="1713750"/>
                </a:lnTo>
                <a:lnTo>
                  <a:pt x="1148948" y="1717110"/>
                </a:lnTo>
                <a:lnTo>
                  <a:pt x="1145458" y="1718876"/>
                </a:lnTo>
                <a:lnTo>
                  <a:pt x="1141236" y="1719092"/>
                </a:lnTo>
                <a:lnTo>
                  <a:pt x="1137230" y="1720341"/>
                </a:lnTo>
                <a:lnTo>
                  <a:pt x="1130682" y="1723917"/>
                </a:lnTo>
                <a:lnTo>
                  <a:pt x="1126073" y="1725080"/>
                </a:lnTo>
                <a:lnTo>
                  <a:pt x="1111598" y="1731197"/>
                </a:lnTo>
                <a:lnTo>
                  <a:pt x="1104835" y="1732188"/>
                </a:lnTo>
                <a:lnTo>
                  <a:pt x="1098933" y="1734385"/>
                </a:lnTo>
                <a:lnTo>
                  <a:pt x="1086828" y="1740200"/>
                </a:lnTo>
                <a:lnTo>
                  <a:pt x="1081056" y="1742053"/>
                </a:lnTo>
                <a:lnTo>
                  <a:pt x="1077049" y="1744250"/>
                </a:lnTo>
                <a:lnTo>
                  <a:pt x="1072699" y="1744896"/>
                </a:lnTo>
                <a:lnTo>
                  <a:pt x="1065548" y="1743474"/>
                </a:lnTo>
                <a:lnTo>
                  <a:pt x="1061714" y="1743474"/>
                </a:lnTo>
                <a:cubicBezTo>
                  <a:pt x="1061714" y="1743474"/>
                  <a:pt x="1059344" y="1744293"/>
                  <a:pt x="1059344" y="1744293"/>
                </a:cubicBezTo>
                <a:lnTo>
                  <a:pt x="1057190" y="1746059"/>
                </a:lnTo>
                <a:lnTo>
                  <a:pt x="1053615" y="1750927"/>
                </a:lnTo>
                <a:lnTo>
                  <a:pt x="1050599" y="1751315"/>
                </a:lnTo>
                <a:lnTo>
                  <a:pt x="1040691" y="1747481"/>
                </a:lnTo>
                <a:lnTo>
                  <a:pt x="1040864" y="1749204"/>
                </a:lnTo>
                <a:lnTo>
                  <a:pt x="1043491" y="1753382"/>
                </a:lnTo>
                <a:lnTo>
                  <a:pt x="1043362" y="1756312"/>
                </a:lnTo>
                <a:lnTo>
                  <a:pt x="1037460" y="1759284"/>
                </a:lnTo>
                <a:lnTo>
                  <a:pt x="1034273" y="1760059"/>
                </a:lnTo>
                <a:lnTo>
                  <a:pt x="1029577" y="1758853"/>
                </a:lnTo>
                <a:lnTo>
                  <a:pt x="1023374" y="1755622"/>
                </a:lnTo>
                <a:lnTo>
                  <a:pt x="1015404" y="1748859"/>
                </a:lnTo>
                <a:lnTo>
                  <a:pt x="1005668" y="1738520"/>
                </a:lnTo>
                <a:lnTo>
                  <a:pt x="1000930" y="1734988"/>
                </a:lnTo>
                <a:lnTo>
                  <a:pt x="1001274" y="1738348"/>
                </a:lnTo>
                <a:lnTo>
                  <a:pt x="1002351" y="1741622"/>
                </a:lnTo>
                <a:lnTo>
                  <a:pt x="1004204" y="1744767"/>
                </a:lnTo>
                <a:lnTo>
                  <a:pt x="1004591" y="1747050"/>
                </a:lnTo>
                <a:lnTo>
                  <a:pt x="1003514" y="1748471"/>
                </a:lnTo>
                <a:lnTo>
                  <a:pt x="1002050" y="1749204"/>
                </a:lnTo>
                <a:lnTo>
                  <a:pt x="1000283" y="1749204"/>
                </a:lnTo>
                <a:cubicBezTo>
                  <a:pt x="1000283" y="1749204"/>
                  <a:pt x="999982" y="1750022"/>
                  <a:pt x="999982" y="1750022"/>
                </a:cubicBezTo>
                <a:lnTo>
                  <a:pt x="1002868" y="1754933"/>
                </a:lnTo>
                <a:lnTo>
                  <a:pt x="1005151" y="1759973"/>
                </a:lnTo>
                <a:lnTo>
                  <a:pt x="1004936" y="1764712"/>
                </a:lnTo>
                <a:lnTo>
                  <a:pt x="1002222" y="1769192"/>
                </a:lnTo>
                <a:lnTo>
                  <a:pt x="999896" y="1771820"/>
                </a:lnTo>
                <a:lnTo>
                  <a:pt x="997914" y="1772595"/>
                </a:lnTo>
                <a:lnTo>
                  <a:pt x="986326" y="1783709"/>
                </a:lnTo>
                <a:lnTo>
                  <a:pt x="983095" y="1785131"/>
                </a:lnTo>
                <a:lnTo>
                  <a:pt x="981631" y="1786510"/>
                </a:lnTo>
                <a:lnTo>
                  <a:pt x="980424" y="1788534"/>
                </a:lnTo>
                <a:lnTo>
                  <a:pt x="977021" y="1797667"/>
                </a:lnTo>
                <a:lnTo>
                  <a:pt x="975643" y="1800424"/>
                </a:lnTo>
                <a:lnTo>
                  <a:pt x="972929" y="1804043"/>
                </a:lnTo>
                <a:lnTo>
                  <a:pt x="971809" y="1804689"/>
                </a:lnTo>
                <a:lnTo>
                  <a:pt x="971507" y="1806153"/>
                </a:lnTo>
                <a:lnTo>
                  <a:pt x="971981" y="1808480"/>
                </a:lnTo>
                <a:lnTo>
                  <a:pt x="971249" y="1812314"/>
                </a:lnTo>
                <a:lnTo>
                  <a:pt x="969267" y="1817655"/>
                </a:lnTo>
                <a:lnTo>
                  <a:pt x="962504" y="1832345"/>
                </a:lnTo>
                <a:lnTo>
                  <a:pt x="957076" y="1845915"/>
                </a:lnTo>
                <a:lnTo>
                  <a:pt x="954707" y="1850352"/>
                </a:lnTo>
                <a:lnTo>
                  <a:pt x="952940" y="1852204"/>
                </a:lnTo>
                <a:lnTo>
                  <a:pt x="951863" y="1851515"/>
                </a:lnTo>
                <a:lnTo>
                  <a:pt x="949149" y="1851860"/>
                </a:lnTo>
                <a:lnTo>
                  <a:pt x="947857" y="1854229"/>
                </a:lnTo>
                <a:lnTo>
                  <a:pt x="946694" y="1858494"/>
                </a:lnTo>
                <a:lnTo>
                  <a:pt x="945401" y="1861725"/>
                </a:lnTo>
                <a:lnTo>
                  <a:pt x="943980" y="1863965"/>
                </a:lnTo>
                <a:lnTo>
                  <a:pt x="933081" y="1873528"/>
                </a:lnTo>
                <a:lnTo>
                  <a:pt x="930238" y="1875294"/>
                </a:lnTo>
                <a:lnTo>
                  <a:pt x="927739" y="1874174"/>
                </a:lnTo>
                <a:lnTo>
                  <a:pt x="924724" y="1874605"/>
                </a:lnTo>
                <a:lnTo>
                  <a:pt x="918564" y="1869565"/>
                </a:lnTo>
                <a:lnTo>
                  <a:pt x="917487" y="1867713"/>
                </a:lnTo>
                <a:lnTo>
                  <a:pt x="913480" y="1863534"/>
                </a:lnTo>
                <a:lnTo>
                  <a:pt x="913610" y="1865688"/>
                </a:lnTo>
                <a:lnTo>
                  <a:pt x="914299" y="1866894"/>
                </a:lnTo>
                <a:lnTo>
                  <a:pt x="914859" y="1868660"/>
                </a:lnTo>
                <a:lnTo>
                  <a:pt x="916237" y="1870814"/>
                </a:lnTo>
                <a:lnTo>
                  <a:pt x="919339" y="1882058"/>
                </a:lnTo>
                <a:lnTo>
                  <a:pt x="916884" y="1884341"/>
                </a:lnTo>
                <a:lnTo>
                  <a:pt x="914686" y="1886969"/>
                </a:lnTo>
                <a:lnTo>
                  <a:pt x="909086" y="1891363"/>
                </a:lnTo>
                <a:lnTo>
                  <a:pt x="903055" y="1898729"/>
                </a:lnTo>
                <a:lnTo>
                  <a:pt x="900815" y="1900797"/>
                </a:lnTo>
                <a:lnTo>
                  <a:pt x="900342" y="1894809"/>
                </a:lnTo>
                <a:lnTo>
                  <a:pt x="900600" y="1893000"/>
                </a:lnTo>
                <a:lnTo>
                  <a:pt x="897154" y="1890070"/>
                </a:lnTo>
                <a:lnTo>
                  <a:pt x="897239" y="1892181"/>
                </a:lnTo>
                <a:lnTo>
                  <a:pt x="896895" y="1894120"/>
                </a:lnTo>
                <a:lnTo>
                  <a:pt x="894440" y="1901874"/>
                </a:lnTo>
                <a:lnTo>
                  <a:pt x="893750" y="1903209"/>
                </a:lnTo>
                <a:lnTo>
                  <a:pt x="892544" y="1902908"/>
                </a:lnTo>
                <a:lnTo>
                  <a:pt x="889873" y="1904329"/>
                </a:lnTo>
                <a:lnTo>
                  <a:pt x="887159" y="1903640"/>
                </a:lnTo>
                <a:lnTo>
                  <a:pt x="884876" y="1900108"/>
                </a:lnTo>
                <a:lnTo>
                  <a:pt x="883971" y="1898298"/>
                </a:lnTo>
                <a:lnTo>
                  <a:pt x="879750" y="1903339"/>
                </a:lnTo>
                <a:lnTo>
                  <a:pt x="877682" y="1903209"/>
                </a:lnTo>
                <a:lnTo>
                  <a:pt x="877337" y="1907431"/>
                </a:lnTo>
                <a:lnTo>
                  <a:pt x="875356" y="1911265"/>
                </a:lnTo>
                <a:lnTo>
                  <a:pt x="872728" y="1912902"/>
                </a:lnTo>
                <a:lnTo>
                  <a:pt x="869066" y="1912773"/>
                </a:lnTo>
                <a:lnTo>
                  <a:pt x="866826" y="1915056"/>
                </a:lnTo>
                <a:lnTo>
                  <a:pt x="861829" y="1912644"/>
                </a:lnTo>
                <a:lnTo>
                  <a:pt x="860709" y="1908077"/>
                </a:lnTo>
                <a:lnTo>
                  <a:pt x="864629" y="1901831"/>
                </a:lnTo>
                <a:lnTo>
                  <a:pt x="865749" y="1899246"/>
                </a:lnTo>
                <a:lnTo>
                  <a:pt x="865017" y="1896058"/>
                </a:lnTo>
                <a:lnTo>
                  <a:pt x="865964" y="1891923"/>
                </a:lnTo>
                <a:lnTo>
                  <a:pt x="873503" y="1878741"/>
                </a:lnTo>
                <a:lnTo>
                  <a:pt x="878587" y="1872020"/>
                </a:lnTo>
                <a:lnTo>
                  <a:pt x="878285" y="1870814"/>
                </a:lnTo>
                <a:lnTo>
                  <a:pt x="871392" y="1869350"/>
                </a:lnTo>
                <a:lnTo>
                  <a:pt x="865362" y="1867023"/>
                </a:lnTo>
                <a:lnTo>
                  <a:pt x="859503" y="1866248"/>
                </a:lnTo>
                <a:lnTo>
                  <a:pt x="856875" y="1867023"/>
                </a:lnTo>
                <a:lnTo>
                  <a:pt x="861011" y="1870901"/>
                </a:lnTo>
                <a:lnTo>
                  <a:pt x="866869" y="1874648"/>
                </a:lnTo>
                <a:lnTo>
                  <a:pt x="864026" y="1878224"/>
                </a:lnTo>
                <a:lnTo>
                  <a:pt x="861528" y="1882015"/>
                </a:lnTo>
                <a:lnTo>
                  <a:pt x="858943" y="1892267"/>
                </a:lnTo>
                <a:lnTo>
                  <a:pt x="857306" y="1896446"/>
                </a:lnTo>
                <a:lnTo>
                  <a:pt x="850930" y="1891664"/>
                </a:lnTo>
                <a:lnTo>
                  <a:pt x="847872" y="1890027"/>
                </a:lnTo>
                <a:lnTo>
                  <a:pt x="849810" y="1895369"/>
                </a:lnTo>
                <a:lnTo>
                  <a:pt x="855367" y="1900409"/>
                </a:lnTo>
                <a:lnTo>
                  <a:pt x="855712" y="1902046"/>
                </a:lnTo>
                <a:lnTo>
                  <a:pt x="855712" y="1907991"/>
                </a:lnTo>
                <a:cubicBezTo>
                  <a:pt x="855712" y="1907991"/>
                  <a:pt x="844985" y="1913247"/>
                  <a:pt x="844985" y="1913247"/>
                </a:cubicBezTo>
                <a:lnTo>
                  <a:pt x="833785" y="1914022"/>
                </a:lnTo>
                <a:lnTo>
                  <a:pt x="825772" y="1915487"/>
                </a:lnTo>
                <a:lnTo>
                  <a:pt x="812246" y="1917296"/>
                </a:lnTo>
                <a:lnTo>
                  <a:pt x="806990" y="1917296"/>
                </a:lnTo>
                <a:lnTo>
                  <a:pt x="806516" y="1919321"/>
                </a:lnTo>
                <a:lnTo>
                  <a:pt x="819741" y="1928453"/>
                </a:lnTo>
                <a:lnTo>
                  <a:pt x="821680" y="1930134"/>
                </a:lnTo>
                <a:lnTo>
                  <a:pt x="819827" y="1933278"/>
                </a:lnTo>
                <a:lnTo>
                  <a:pt x="817070" y="1935217"/>
                </a:lnTo>
                <a:lnTo>
                  <a:pt x="812763" y="1941894"/>
                </a:lnTo>
                <a:lnTo>
                  <a:pt x="810522" y="1944177"/>
                </a:lnTo>
                <a:lnTo>
                  <a:pt x="804966" y="1947322"/>
                </a:lnTo>
                <a:lnTo>
                  <a:pt x="794713" y="1943833"/>
                </a:lnTo>
                <a:lnTo>
                  <a:pt x="789457" y="1945383"/>
                </a:lnTo>
                <a:lnTo>
                  <a:pt x="784417" y="1944263"/>
                </a:lnTo>
                <a:lnTo>
                  <a:pt x="784331" y="1948097"/>
                </a:lnTo>
                <a:lnTo>
                  <a:pt x="785838" y="1950897"/>
                </a:lnTo>
                <a:lnTo>
                  <a:pt x="787346" y="1957790"/>
                </a:lnTo>
                <a:lnTo>
                  <a:pt x="790749" y="1957273"/>
                </a:lnTo>
                <a:lnTo>
                  <a:pt x="795014" y="1955119"/>
                </a:lnTo>
                <a:lnTo>
                  <a:pt x="798331" y="1960331"/>
                </a:lnTo>
                <a:lnTo>
                  <a:pt x="800528" y="1969120"/>
                </a:lnTo>
                <a:lnTo>
                  <a:pt x="804362" y="1973557"/>
                </a:lnTo>
                <a:lnTo>
                  <a:pt x="806043" y="1977003"/>
                </a:lnTo>
                <a:lnTo>
                  <a:pt x="806731" y="1980234"/>
                </a:lnTo>
                <a:lnTo>
                  <a:pt x="804319" y="1983465"/>
                </a:lnTo>
                <a:lnTo>
                  <a:pt x="799408" y="1987988"/>
                </a:lnTo>
                <a:lnTo>
                  <a:pt x="793937" y="1988850"/>
                </a:lnTo>
                <a:lnTo>
                  <a:pt x="794239" y="1992425"/>
                </a:lnTo>
                <a:lnTo>
                  <a:pt x="791870" y="1995010"/>
                </a:lnTo>
                <a:lnTo>
                  <a:pt x="786872" y="1994277"/>
                </a:lnTo>
                <a:lnTo>
                  <a:pt x="784546" y="1992468"/>
                </a:lnTo>
                <a:lnTo>
                  <a:pt x="782091" y="1991606"/>
                </a:lnTo>
                <a:lnTo>
                  <a:pt x="772097" y="1990659"/>
                </a:lnTo>
                <a:lnTo>
                  <a:pt x="782177" y="1997551"/>
                </a:lnTo>
                <a:lnTo>
                  <a:pt x="785752" y="2000739"/>
                </a:lnTo>
                <a:lnTo>
                  <a:pt x="787346" y="1998844"/>
                </a:lnTo>
                <a:lnTo>
                  <a:pt x="790793" y="1998370"/>
                </a:lnTo>
                <a:lnTo>
                  <a:pt x="795962" y="2000093"/>
                </a:lnTo>
                <a:lnTo>
                  <a:pt x="795100" y="2011595"/>
                </a:lnTo>
                <a:lnTo>
                  <a:pt x="797341" y="2020857"/>
                </a:lnTo>
                <a:lnTo>
                  <a:pt x="797642" y="2022925"/>
                </a:lnTo>
                <a:lnTo>
                  <a:pt x="792171" y="2028439"/>
                </a:lnTo>
                <a:lnTo>
                  <a:pt x="792085" y="2033565"/>
                </a:lnTo>
                <a:lnTo>
                  <a:pt x="788854" y="2034987"/>
                </a:lnTo>
                <a:lnTo>
                  <a:pt x="785365" y="2034642"/>
                </a:lnTo>
                <a:lnTo>
                  <a:pt x="785150" y="2040242"/>
                </a:lnTo>
                <a:lnTo>
                  <a:pt x="782780" y="2043732"/>
                </a:lnTo>
                <a:lnTo>
                  <a:pt x="783211" y="2045929"/>
                </a:lnTo>
                <a:lnTo>
                  <a:pt x="783900" y="2047867"/>
                </a:lnTo>
                <a:lnTo>
                  <a:pt x="781746" y="2051399"/>
                </a:lnTo>
                <a:lnTo>
                  <a:pt x="779807" y="2055707"/>
                </a:lnTo>
                <a:lnTo>
                  <a:pt x="776965" y="2059455"/>
                </a:lnTo>
                <a:lnTo>
                  <a:pt x="775500" y="2059068"/>
                </a:lnTo>
                <a:lnTo>
                  <a:pt x="771063" y="2059326"/>
                </a:lnTo>
                <a:lnTo>
                  <a:pt x="765721" y="2059024"/>
                </a:lnTo>
                <a:lnTo>
                  <a:pt x="761370" y="2054157"/>
                </a:lnTo>
                <a:lnTo>
                  <a:pt x="759561" y="2052520"/>
                </a:lnTo>
                <a:lnTo>
                  <a:pt x="757536" y="2051443"/>
                </a:lnTo>
                <a:lnTo>
                  <a:pt x="758311" y="2054587"/>
                </a:lnTo>
                <a:lnTo>
                  <a:pt x="759518" y="2056483"/>
                </a:lnTo>
                <a:lnTo>
                  <a:pt x="763524" y="2060015"/>
                </a:lnTo>
                <a:lnTo>
                  <a:pt x="770847" y="2064366"/>
                </a:lnTo>
                <a:lnTo>
                  <a:pt x="770632" y="2067425"/>
                </a:lnTo>
                <a:lnTo>
                  <a:pt x="768650" y="2068760"/>
                </a:lnTo>
                <a:lnTo>
                  <a:pt x="764041" y="2077074"/>
                </a:lnTo>
                <a:lnTo>
                  <a:pt x="762404" y="2077247"/>
                </a:lnTo>
                <a:lnTo>
                  <a:pt x="760336" y="2079401"/>
                </a:lnTo>
                <a:lnTo>
                  <a:pt x="753960" y="2078668"/>
                </a:lnTo>
                <a:lnTo>
                  <a:pt x="751333" y="2077807"/>
                </a:lnTo>
                <a:lnTo>
                  <a:pt x="743492" y="2078367"/>
                </a:lnTo>
                <a:lnTo>
                  <a:pt x="740822" y="2077634"/>
                </a:lnTo>
                <a:lnTo>
                  <a:pt x="738538" y="2077979"/>
                </a:lnTo>
                <a:lnTo>
                  <a:pt x="740692" y="2080305"/>
                </a:lnTo>
                <a:lnTo>
                  <a:pt x="745173" y="2082416"/>
                </a:lnTo>
                <a:lnTo>
                  <a:pt x="750256" y="2084527"/>
                </a:lnTo>
                <a:lnTo>
                  <a:pt x="758010" y="2086121"/>
                </a:lnTo>
                <a:lnTo>
                  <a:pt x="757709" y="2089136"/>
                </a:lnTo>
                <a:lnTo>
                  <a:pt x="755770" y="2091592"/>
                </a:lnTo>
                <a:lnTo>
                  <a:pt x="756890" y="2095253"/>
                </a:lnTo>
                <a:lnTo>
                  <a:pt x="756028" y="2097881"/>
                </a:lnTo>
                <a:lnTo>
                  <a:pt x="755683" y="2100983"/>
                </a:lnTo>
                <a:lnTo>
                  <a:pt x="753831" y="2108220"/>
                </a:lnTo>
                <a:lnTo>
                  <a:pt x="755942" y="2113174"/>
                </a:lnTo>
                <a:lnTo>
                  <a:pt x="758226" y="2115587"/>
                </a:lnTo>
                <a:lnTo>
                  <a:pt x="757967" y="2118731"/>
                </a:lnTo>
                <a:lnTo>
                  <a:pt x="759044" y="2123771"/>
                </a:lnTo>
                <a:lnTo>
                  <a:pt x="755597" y="2128252"/>
                </a:lnTo>
                <a:lnTo>
                  <a:pt x="752754" y="2128079"/>
                </a:lnTo>
                <a:lnTo>
                  <a:pt x="748662" y="2129070"/>
                </a:lnTo>
                <a:lnTo>
                  <a:pt x="747327" y="2131052"/>
                </a:lnTo>
                <a:lnTo>
                  <a:pt x="753788" y="2132904"/>
                </a:lnTo>
                <a:lnTo>
                  <a:pt x="753185" y="2136264"/>
                </a:lnTo>
                <a:lnTo>
                  <a:pt x="751419" y="2140443"/>
                </a:lnTo>
                <a:lnTo>
                  <a:pt x="749567" y="2149446"/>
                </a:lnTo>
                <a:lnTo>
                  <a:pt x="745776" y="2164739"/>
                </a:lnTo>
                <a:lnTo>
                  <a:pt x="744052" y="2179817"/>
                </a:lnTo>
                <a:lnTo>
                  <a:pt x="735954" y="2192094"/>
                </a:lnTo>
                <a:lnTo>
                  <a:pt x="733110" y="2192439"/>
                </a:lnTo>
                <a:lnTo>
                  <a:pt x="732378" y="2192913"/>
                </a:lnTo>
                <a:lnTo>
                  <a:pt x="728458" y="2192266"/>
                </a:lnTo>
                <a:lnTo>
                  <a:pt x="722298" y="2189423"/>
                </a:lnTo>
                <a:lnTo>
                  <a:pt x="717516" y="2188475"/>
                </a:lnTo>
                <a:lnTo>
                  <a:pt x="714285" y="2188475"/>
                </a:lnTo>
                <a:cubicBezTo>
                  <a:pt x="714285" y="2188475"/>
                  <a:pt x="713854" y="2189854"/>
                  <a:pt x="713854" y="2189854"/>
                </a:cubicBezTo>
                <a:lnTo>
                  <a:pt x="716525" y="2192137"/>
                </a:lnTo>
                <a:lnTo>
                  <a:pt x="720618" y="2193085"/>
                </a:lnTo>
                <a:lnTo>
                  <a:pt x="723892" y="2194593"/>
                </a:lnTo>
                <a:lnTo>
                  <a:pt x="729750" y="2196014"/>
                </a:lnTo>
                <a:lnTo>
                  <a:pt x="731818" y="2198728"/>
                </a:lnTo>
                <a:lnTo>
                  <a:pt x="733197" y="2201614"/>
                </a:lnTo>
                <a:lnTo>
                  <a:pt x="733024" y="2203208"/>
                </a:lnTo>
                <a:lnTo>
                  <a:pt x="733024" y="2205061"/>
                </a:lnTo>
                <a:cubicBezTo>
                  <a:pt x="733024" y="2205061"/>
                  <a:pt x="734058" y="2215098"/>
                  <a:pt x="734058" y="2215098"/>
                </a:cubicBezTo>
                <a:lnTo>
                  <a:pt x="731301" y="2218544"/>
                </a:lnTo>
                <a:lnTo>
                  <a:pt x="729190" y="2221646"/>
                </a:lnTo>
                <a:lnTo>
                  <a:pt x="721867" y="2221215"/>
                </a:lnTo>
                <a:lnTo>
                  <a:pt x="720574" y="2220138"/>
                </a:lnTo>
                <a:lnTo>
                  <a:pt x="713467" y="2216864"/>
                </a:lnTo>
                <a:lnTo>
                  <a:pt x="713941" y="2218415"/>
                </a:lnTo>
                <a:lnTo>
                  <a:pt x="719067" y="2222852"/>
                </a:lnTo>
                <a:lnTo>
                  <a:pt x="720876" y="2225092"/>
                </a:lnTo>
                <a:lnTo>
                  <a:pt x="719670" y="2225566"/>
                </a:lnTo>
                <a:lnTo>
                  <a:pt x="717602" y="2225738"/>
                </a:lnTo>
                <a:lnTo>
                  <a:pt x="714716" y="2227246"/>
                </a:lnTo>
                <a:lnTo>
                  <a:pt x="709547" y="2226428"/>
                </a:lnTo>
                <a:lnTo>
                  <a:pt x="709848" y="2224187"/>
                </a:lnTo>
                <a:lnTo>
                  <a:pt x="710839" y="2221861"/>
                </a:lnTo>
                <a:lnTo>
                  <a:pt x="708470" y="2222249"/>
                </a:lnTo>
                <a:lnTo>
                  <a:pt x="705842" y="2223412"/>
                </a:lnTo>
                <a:lnTo>
                  <a:pt x="704291" y="2222981"/>
                </a:lnTo>
                <a:lnTo>
                  <a:pt x="702999" y="2223110"/>
                </a:lnTo>
                <a:lnTo>
                  <a:pt x="702266" y="2221948"/>
                </a:lnTo>
                <a:lnTo>
                  <a:pt x="701275" y="2217424"/>
                </a:lnTo>
                <a:lnTo>
                  <a:pt x="702438" y="2215141"/>
                </a:lnTo>
                <a:lnTo>
                  <a:pt x="706746" y="2209239"/>
                </a:lnTo>
                <a:lnTo>
                  <a:pt x="708125" y="2206052"/>
                </a:lnTo>
                <a:lnTo>
                  <a:pt x="706919" y="2204587"/>
                </a:lnTo>
                <a:lnTo>
                  <a:pt x="703860" y="2207990"/>
                </a:lnTo>
                <a:lnTo>
                  <a:pt x="700715" y="2213418"/>
                </a:lnTo>
                <a:lnTo>
                  <a:pt x="699294" y="2216692"/>
                </a:lnTo>
                <a:lnTo>
                  <a:pt x="697269" y="2217338"/>
                </a:lnTo>
                <a:lnTo>
                  <a:pt x="692358" y="2215701"/>
                </a:lnTo>
                <a:lnTo>
                  <a:pt x="678358" y="2208119"/>
                </a:lnTo>
                <a:lnTo>
                  <a:pt x="678788" y="2203510"/>
                </a:lnTo>
                <a:lnTo>
                  <a:pt x="678659" y="2199676"/>
                </a:lnTo>
                <a:lnTo>
                  <a:pt x="682752" y="2199202"/>
                </a:lnTo>
                <a:lnTo>
                  <a:pt x="685724" y="2197522"/>
                </a:lnTo>
                <a:lnTo>
                  <a:pt x="688352" y="2195454"/>
                </a:lnTo>
                <a:lnTo>
                  <a:pt x="691368" y="2191706"/>
                </a:lnTo>
                <a:lnTo>
                  <a:pt x="694125" y="2185503"/>
                </a:lnTo>
                <a:lnTo>
                  <a:pt x="693780" y="2185029"/>
                </a:lnTo>
                <a:lnTo>
                  <a:pt x="685724" y="2192956"/>
                </a:lnTo>
                <a:lnTo>
                  <a:pt x="680727" y="2195584"/>
                </a:lnTo>
                <a:lnTo>
                  <a:pt x="678315" y="2196057"/>
                </a:lnTo>
                <a:lnTo>
                  <a:pt x="677108" y="2194894"/>
                </a:lnTo>
                <a:lnTo>
                  <a:pt x="673102" y="2192353"/>
                </a:lnTo>
                <a:lnTo>
                  <a:pt x="670517" y="2191189"/>
                </a:lnTo>
                <a:lnTo>
                  <a:pt x="664615" y="2189294"/>
                </a:lnTo>
                <a:lnTo>
                  <a:pt x="663538" y="2188260"/>
                </a:lnTo>
                <a:lnTo>
                  <a:pt x="661816" y="2187442"/>
                </a:lnTo>
                <a:lnTo>
                  <a:pt x="659446" y="2179343"/>
                </a:lnTo>
                <a:lnTo>
                  <a:pt x="662461" y="2169435"/>
                </a:lnTo>
                <a:lnTo>
                  <a:pt x="664572" y="2166549"/>
                </a:lnTo>
                <a:lnTo>
                  <a:pt x="665865" y="2163188"/>
                </a:lnTo>
                <a:lnTo>
                  <a:pt x="666641" y="2158751"/>
                </a:lnTo>
                <a:lnTo>
                  <a:pt x="666124" y="2156856"/>
                </a:lnTo>
                <a:lnTo>
                  <a:pt x="664357" y="2157502"/>
                </a:lnTo>
                <a:lnTo>
                  <a:pt x="663495" y="2159010"/>
                </a:lnTo>
                <a:lnTo>
                  <a:pt x="663625" y="2161379"/>
                </a:lnTo>
                <a:lnTo>
                  <a:pt x="662591" y="2163016"/>
                </a:lnTo>
                <a:lnTo>
                  <a:pt x="655526" y="2166807"/>
                </a:lnTo>
                <a:lnTo>
                  <a:pt x="648461" y="2169865"/>
                </a:lnTo>
                <a:lnTo>
                  <a:pt x="645144" y="2172752"/>
                </a:lnTo>
                <a:lnTo>
                  <a:pt x="642947" y="2175035"/>
                </a:lnTo>
                <a:lnTo>
                  <a:pt x="641267" y="2177275"/>
                </a:lnTo>
                <a:lnTo>
                  <a:pt x="638639" y="2177060"/>
                </a:lnTo>
                <a:lnTo>
                  <a:pt x="635064" y="2177490"/>
                </a:lnTo>
                <a:lnTo>
                  <a:pt x="632608" y="2178955"/>
                </a:lnTo>
                <a:lnTo>
                  <a:pt x="628990" y="2178051"/>
                </a:lnTo>
                <a:lnTo>
                  <a:pt x="626664" y="2175897"/>
                </a:lnTo>
                <a:lnTo>
                  <a:pt x="623820" y="2175638"/>
                </a:lnTo>
                <a:lnTo>
                  <a:pt x="620632" y="2176672"/>
                </a:lnTo>
                <a:lnTo>
                  <a:pt x="618435" y="2176586"/>
                </a:lnTo>
                <a:lnTo>
                  <a:pt x="618608" y="2178051"/>
                </a:lnTo>
                <a:lnTo>
                  <a:pt x="620072" y="2181626"/>
                </a:lnTo>
                <a:lnTo>
                  <a:pt x="617617" y="2181841"/>
                </a:lnTo>
                <a:lnTo>
                  <a:pt x="613007" y="2181971"/>
                </a:lnTo>
                <a:lnTo>
                  <a:pt x="610682" y="2180937"/>
                </a:lnTo>
                <a:lnTo>
                  <a:pt x="608872" y="2179601"/>
                </a:lnTo>
                <a:lnTo>
                  <a:pt x="607364" y="2177706"/>
                </a:lnTo>
                <a:lnTo>
                  <a:pt x="608269" y="2175207"/>
                </a:lnTo>
                <a:lnTo>
                  <a:pt x="615635" y="2170641"/>
                </a:lnTo>
                <a:lnTo>
                  <a:pt x="618995" y="2167970"/>
                </a:lnTo>
                <a:lnTo>
                  <a:pt x="616798" y="2167066"/>
                </a:lnTo>
                <a:lnTo>
                  <a:pt x="609690" y="2167884"/>
                </a:lnTo>
                <a:lnTo>
                  <a:pt x="608528" y="2167195"/>
                </a:lnTo>
                <a:lnTo>
                  <a:pt x="603745" y="2167626"/>
                </a:lnTo>
                <a:lnTo>
                  <a:pt x="603961" y="2160819"/>
                </a:lnTo>
                <a:lnTo>
                  <a:pt x="602798" y="2159096"/>
                </a:lnTo>
                <a:lnTo>
                  <a:pt x="602712" y="2158277"/>
                </a:lnTo>
                <a:lnTo>
                  <a:pt x="601031" y="2156382"/>
                </a:lnTo>
                <a:lnTo>
                  <a:pt x="599481" y="2155908"/>
                </a:lnTo>
                <a:lnTo>
                  <a:pt x="598533" y="2155219"/>
                </a:lnTo>
                <a:lnTo>
                  <a:pt x="590477" y="2153668"/>
                </a:lnTo>
                <a:lnTo>
                  <a:pt x="589400" y="2149834"/>
                </a:lnTo>
                <a:lnTo>
                  <a:pt x="588884" y="2145871"/>
                </a:lnTo>
                <a:lnTo>
                  <a:pt x="587333" y="2140960"/>
                </a:lnTo>
                <a:lnTo>
                  <a:pt x="583499" y="2139667"/>
                </a:lnTo>
                <a:lnTo>
                  <a:pt x="581431" y="2137513"/>
                </a:lnTo>
                <a:lnTo>
                  <a:pt x="583111" y="2135317"/>
                </a:lnTo>
                <a:lnTo>
                  <a:pt x="583843" y="2132516"/>
                </a:lnTo>
                <a:lnTo>
                  <a:pt x="582034" y="2131224"/>
                </a:lnTo>
                <a:lnTo>
                  <a:pt x="580914" y="2129242"/>
                </a:lnTo>
                <a:lnTo>
                  <a:pt x="581087" y="2127950"/>
                </a:lnTo>
                <a:lnTo>
                  <a:pt x="579622" y="2124504"/>
                </a:lnTo>
                <a:lnTo>
                  <a:pt x="579191" y="2121790"/>
                </a:lnTo>
                <a:lnTo>
                  <a:pt x="580871" y="2119248"/>
                </a:lnTo>
                <a:lnTo>
                  <a:pt x="585394" y="2116362"/>
                </a:lnTo>
                <a:lnTo>
                  <a:pt x="586859" y="2115199"/>
                </a:lnTo>
                <a:lnTo>
                  <a:pt x="587634" y="2113950"/>
                </a:lnTo>
                <a:lnTo>
                  <a:pt x="592847" y="2111839"/>
                </a:lnTo>
                <a:lnTo>
                  <a:pt x="588453" y="2110331"/>
                </a:lnTo>
                <a:lnTo>
                  <a:pt x="585653" y="2110116"/>
                </a:lnTo>
                <a:lnTo>
                  <a:pt x="583628" y="2110805"/>
                </a:lnTo>
                <a:lnTo>
                  <a:pt x="581775" y="2113605"/>
                </a:lnTo>
                <a:lnTo>
                  <a:pt x="580010" y="2115457"/>
                </a:lnTo>
                <a:lnTo>
                  <a:pt x="573246" y="2116060"/>
                </a:lnTo>
                <a:lnTo>
                  <a:pt x="572212" y="2115113"/>
                </a:lnTo>
                <a:lnTo>
                  <a:pt x="571738" y="2111149"/>
                </a:lnTo>
                <a:lnTo>
                  <a:pt x="572126" y="2108091"/>
                </a:lnTo>
                <a:lnTo>
                  <a:pt x="574969" y="2103740"/>
                </a:lnTo>
                <a:lnTo>
                  <a:pt x="571738" y="2101586"/>
                </a:lnTo>
                <a:lnTo>
                  <a:pt x="568723" y="2100897"/>
                </a:lnTo>
                <a:lnTo>
                  <a:pt x="565320" y="2098872"/>
                </a:lnTo>
                <a:lnTo>
                  <a:pt x="562175" y="2096718"/>
                </a:lnTo>
                <a:lnTo>
                  <a:pt x="559504" y="2094220"/>
                </a:lnTo>
                <a:lnTo>
                  <a:pt x="556876" y="2091290"/>
                </a:lnTo>
                <a:lnTo>
                  <a:pt x="556015" y="2090903"/>
                </a:lnTo>
                <a:lnTo>
                  <a:pt x="556962" y="2087844"/>
                </a:lnTo>
                <a:lnTo>
                  <a:pt x="557479" y="2085302"/>
                </a:lnTo>
                <a:lnTo>
                  <a:pt x="557565" y="2079831"/>
                </a:lnTo>
                <a:lnTo>
                  <a:pt x="556488" y="2077548"/>
                </a:lnTo>
                <a:lnTo>
                  <a:pt x="558858" y="2072853"/>
                </a:lnTo>
                <a:lnTo>
                  <a:pt x="562003" y="2067726"/>
                </a:lnTo>
                <a:lnTo>
                  <a:pt x="568981" y="2060058"/>
                </a:lnTo>
                <a:lnTo>
                  <a:pt x="561615" y="2063763"/>
                </a:lnTo>
                <a:lnTo>
                  <a:pt x="555541" y="2071776"/>
                </a:lnTo>
                <a:lnTo>
                  <a:pt x="554248" y="2072163"/>
                </a:lnTo>
                <a:lnTo>
                  <a:pt x="553774" y="2070699"/>
                </a:lnTo>
                <a:lnTo>
                  <a:pt x="551491" y="2065486"/>
                </a:lnTo>
                <a:lnTo>
                  <a:pt x="549768" y="2064065"/>
                </a:lnTo>
                <a:lnTo>
                  <a:pt x="548993" y="2062514"/>
                </a:lnTo>
                <a:lnTo>
                  <a:pt x="545547" y="2059714"/>
                </a:lnTo>
                <a:lnTo>
                  <a:pt x="544082" y="2057560"/>
                </a:lnTo>
                <a:lnTo>
                  <a:pt x="541928" y="2053424"/>
                </a:lnTo>
                <a:lnTo>
                  <a:pt x="538913" y="2048470"/>
                </a:lnTo>
                <a:lnTo>
                  <a:pt x="534605" y="2038648"/>
                </a:lnTo>
                <a:lnTo>
                  <a:pt x="527669" y="2027232"/>
                </a:lnTo>
                <a:lnTo>
                  <a:pt x="525989" y="2020771"/>
                </a:lnTo>
                <a:lnTo>
                  <a:pt x="528143" y="2012543"/>
                </a:lnTo>
                <a:lnTo>
                  <a:pt x="525730" y="2006856"/>
                </a:lnTo>
                <a:lnTo>
                  <a:pt x="532321" y="2004228"/>
                </a:lnTo>
                <a:lnTo>
                  <a:pt x="541798" y="2001256"/>
                </a:lnTo>
                <a:lnTo>
                  <a:pt x="546710" y="1998801"/>
                </a:lnTo>
                <a:lnTo>
                  <a:pt x="549553" y="1998068"/>
                </a:lnTo>
                <a:lnTo>
                  <a:pt x="555541" y="1997594"/>
                </a:lnTo>
                <a:lnTo>
                  <a:pt x="557565" y="1995096"/>
                </a:lnTo>
                <a:lnTo>
                  <a:pt x="554205" y="1995742"/>
                </a:lnTo>
                <a:lnTo>
                  <a:pt x="551965" y="1995397"/>
                </a:lnTo>
                <a:lnTo>
                  <a:pt x="551836" y="1994234"/>
                </a:lnTo>
                <a:lnTo>
                  <a:pt x="552654" y="1992167"/>
                </a:lnTo>
                <a:lnTo>
                  <a:pt x="553214" y="1989496"/>
                </a:lnTo>
                <a:lnTo>
                  <a:pt x="552051" y="1989969"/>
                </a:lnTo>
                <a:lnTo>
                  <a:pt x="546193" y="1994579"/>
                </a:lnTo>
                <a:lnTo>
                  <a:pt x="537491" y="1998241"/>
                </a:lnTo>
                <a:lnTo>
                  <a:pt x="530728" y="2000265"/>
                </a:lnTo>
                <a:lnTo>
                  <a:pt x="529607" y="2000179"/>
                </a:lnTo>
                <a:lnTo>
                  <a:pt x="527238" y="2001385"/>
                </a:lnTo>
                <a:lnTo>
                  <a:pt x="525860" y="2001730"/>
                </a:lnTo>
                <a:lnTo>
                  <a:pt x="524826" y="2001385"/>
                </a:lnTo>
                <a:lnTo>
                  <a:pt x="522413" y="1997896"/>
                </a:lnTo>
                <a:lnTo>
                  <a:pt x="521724" y="1995613"/>
                </a:lnTo>
                <a:lnTo>
                  <a:pt x="526032" y="1989409"/>
                </a:lnTo>
                <a:lnTo>
                  <a:pt x="529263" y="1980923"/>
                </a:lnTo>
                <a:lnTo>
                  <a:pt x="533485" y="1975323"/>
                </a:lnTo>
                <a:lnTo>
                  <a:pt x="536500" y="1974634"/>
                </a:lnTo>
                <a:lnTo>
                  <a:pt x="541540" y="1974935"/>
                </a:lnTo>
                <a:lnTo>
                  <a:pt x="543307" y="1975409"/>
                </a:lnTo>
                <a:lnTo>
                  <a:pt x="542747" y="1972092"/>
                </a:lnTo>
                <a:lnTo>
                  <a:pt x="542962" y="1970498"/>
                </a:lnTo>
                <a:lnTo>
                  <a:pt x="547011" y="1968560"/>
                </a:lnTo>
                <a:lnTo>
                  <a:pt x="551793" y="1967698"/>
                </a:lnTo>
                <a:lnTo>
                  <a:pt x="555196" y="1968301"/>
                </a:lnTo>
                <a:lnTo>
                  <a:pt x="557307" y="1972221"/>
                </a:lnTo>
                <a:lnTo>
                  <a:pt x="560064" y="1979415"/>
                </a:lnTo>
                <a:lnTo>
                  <a:pt x="563726" y="1981828"/>
                </a:lnTo>
                <a:lnTo>
                  <a:pt x="563553" y="1978381"/>
                </a:lnTo>
                <a:lnTo>
                  <a:pt x="561658" y="1973944"/>
                </a:lnTo>
                <a:lnTo>
                  <a:pt x="560969" y="1967095"/>
                </a:lnTo>
                <a:lnTo>
                  <a:pt x="558513" y="1964209"/>
                </a:lnTo>
                <a:lnTo>
                  <a:pt x="556575" y="1962787"/>
                </a:lnTo>
                <a:lnTo>
                  <a:pt x="551190" y="1963476"/>
                </a:lnTo>
                <a:lnTo>
                  <a:pt x="547959" y="1958436"/>
                </a:lnTo>
                <a:lnTo>
                  <a:pt x="547226" y="1956584"/>
                </a:lnTo>
                <a:lnTo>
                  <a:pt x="547141" y="1954128"/>
                </a:lnTo>
                <a:lnTo>
                  <a:pt x="543910" y="1946848"/>
                </a:lnTo>
                <a:lnTo>
                  <a:pt x="542833" y="1943186"/>
                </a:lnTo>
                <a:lnTo>
                  <a:pt x="541153" y="1938318"/>
                </a:lnTo>
                <a:lnTo>
                  <a:pt x="540248" y="1938060"/>
                </a:lnTo>
                <a:lnTo>
                  <a:pt x="541411" y="1944177"/>
                </a:lnTo>
                <a:lnTo>
                  <a:pt x="542919" y="1948485"/>
                </a:lnTo>
                <a:lnTo>
                  <a:pt x="545073" y="1957876"/>
                </a:lnTo>
                <a:lnTo>
                  <a:pt x="546149" y="1961667"/>
                </a:lnTo>
                <a:lnTo>
                  <a:pt x="544685" y="1964639"/>
                </a:lnTo>
                <a:lnTo>
                  <a:pt x="541971" y="1967569"/>
                </a:lnTo>
                <a:lnTo>
                  <a:pt x="539516" y="1969335"/>
                </a:lnTo>
                <a:lnTo>
                  <a:pt x="533786" y="1971446"/>
                </a:lnTo>
                <a:lnTo>
                  <a:pt x="535035" y="1966879"/>
                </a:lnTo>
                <a:lnTo>
                  <a:pt x="535811" y="1962356"/>
                </a:lnTo>
                <a:lnTo>
                  <a:pt x="532968" y="1963950"/>
                </a:lnTo>
                <a:lnTo>
                  <a:pt x="530297" y="1967224"/>
                </a:lnTo>
                <a:lnTo>
                  <a:pt x="529392" y="1971747"/>
                </a:lnTo>
                <a:lnTo>
                  <a:pt x="527669" y="1975840"/>
                </a:lnTo>
                <a:lnTo>
                  <a:pt x="522543" y="1985834"/>
                </a:lnTo>
                <a:lnTo>
                  <a:pt x="520561" y="1991348"/>
                </a:lnTo>
                <a:lnTo>
                  <a:pt x="518665" y="1994062"/>
                </a:lnTo>
                <a:lnTo>
                  <a:pt x="516469" y="1994794"/>
                </a:lnTo>
                <a:lnTo>
                  <a:pt x="514616" y="1992640"/>
                </a:lnTo>
                <a:lnTo>
                  <a:pt x="513022" y="1987557"/>
                </a:lnTo>
                <a:lnTo>
                  <a:pt x="512290" y="1983551"/>
                </a:lnTo>
                <a:lnTo>
                  <a:pt x="512204" y="1973169"/>
                </a:lnTo>
                <a:lnTo>
                  <a:pt x="512419" y="1968301"/>
                </a:lnTo>
                <a:lnTo>
                  <a:pt x="511515" y="1961710"/>
                </a:lnTo>
                <a:lnTo>
                  <a:pt x="508758" y="1946288"/>
                </a:lnTo>
                <a:lnTo>
                  <a:pt x="508198" y="1940731"/>
                </a:lnTo>
                <a:lnTo>
                  <a:pt x="503545" y="1937758"/>
                </a:lnTo>
                <a:lnTo>
                  <a:pt x="503459" y="1936811"/>
                </a:lnTo>
                <a:lnTo>
                  <a:pt x="502210" y="1933623"/>
                </a:lnTo>
                <a:lnTo>
                  <a:pt x="501305" y="1930435"/>
                </a:lnTo>
                <a:lnTo>
                  <a:pt x="502080" y="1929272"/>
                </a:lnTo>
                <a:lnTo>
                  <a:pt x="503157" y="1928453"/>
                </a:lnTo>
                <a:lnTo>
                  <a:pt x="510093" y="1923758"/>
                </a:lnTo>
                <a:lnTo>
                  <a:pt x="515306" y="1918459"/>
                </a:lnTo>
                <a:lnTo>
                  <a:pt x="521466" y="1910145"/>
                </a:lnTo>
                <a:lnTo>
                  <a:pt x="524008" y="1907560"/>
                </a:lnTo>
                <a:lnTo>
                  <a:pt x="533054" y="1905579"/>
                </a:lnTo>
                <a:lnTo>
                  <a:pt x="537060" y="1905320"/>
                </a:lnTo>
                <a:lnTo>
                  <a:pt x="537060" y="1903812"/>
                </a:lnTo>
                <a:cubicBezTo>
                  <a:pt x="537060" y="1903812"/>
                  <a:pt x="535682" y="1903209"/>
                  <a:pt x="535682" y="1903209"/>
                </a:cubicBezTo>
                <a:lnTo>
                  <a:pt x="529564" y="1903597"/>
                </a:lnTo>
                <a:lnTo>
                  <a:pt x="521422" y="1906957"/>
                </a:lnTo>
                <a:lnTo>
                  <a:pt x="520001" y="1908163"/>
                </a:lnTo>
                <a:lnTo>
                  <a:pt x="516426" y="1913333"/>
                </a:lnTo>
                <a:lnTo>
                  <a:pt x="513669" y="1916176"/>
                </a:lnTo>
                <a:lnTo>
                  <a:pt x="505957" y="1922595"/>
                </a:lnTo>
                <a:lnTo>
                  <a:pt x="500960" y="1922595"/>
                </a:lnTo>
                <a:lnTo>
                  <a:pt x="495791" y="1914884"/>
                </a:lnTo>
                <a:lnTo>
                  <a:pt x="490019" y="1916348"/>
                </a:lnTo>
                <a:lnTo>
                  <a:pt x="486098" y="1915831"/>
                </a:lnTo>
                <a:lnTo>
                  <a:pt x="484978" y="1914668"/>
                </a:lnTo>
                <a:lnTo>
                  <a:pt x="484117" y="1904071"/>
                </a:lnTo>
                <a:lnTo>
                  <a:pt x="487261" y="1891621"/>
                </a:lnTo>
                <a:lnTo>
                  <a:pt x="483815" y="1891492"/>
                </a:lnTo>
                <a:lnTo>
                  <a:pt x="483126" y="1890975"/>
                </a:lnTo>
                <a:lnTo>
                  <a:pt x="481360" y="1888132"/>
                </a:lnTo>
                <a:lnTo>
                  <a:pt x="480153" y="1887270"/>
                </a:lnTo>
                <a:lnTo>
                  <a:pt x="481058" y="1885762"/>
                </a:lnTo>
                <a:lnTo>
                  <a:pt x="489415" y="1879818"/>
                </a:lnTo>
                <a:lnTo>
                  <a:pt x="501951" y="1868057"/>
                </a:lnTo>
                <a:lnTo>
                  <a:pt x="507336" y="1863405"/>
                </a:lnTo>
                <a:lnTo>
                  <a:pt x="510653" y="1861380"/>
                </a:lnTo>
                <a:lnTo>
                  <a:pt x="513195" y="1859097"/>
                </a:lnTo>
                <a:lnTo>
                  <a:pt x="516210" y="1854100"/>
                </a:lnTo>
                <a:lnTo>
                  <a:pt x="517244" y="1851903"/>
                </a:lnTo>
                <a:lnTo>
                  <a:pt x="518924" y="1850137"/>
                </a:lnTo>
                <a:lnTo>
                  <a:pt x="522543" y="1848155"/>
                </a:lnTo>
                <a:lnTo>
                  <a:pt x="526506" y="1845139"/>
                </a:lnTo>
                <a:lnTo>
                  <a:pt x="532881" y="1838290"/>
                </a:lnTo>
                <a:lnTo>
                  <a:pt x="533700" y="1835748"/>
                </a:lnTo>
                <a:lnTo>
                  <a:pt x="532321" y="1835145"/>
                </a:lnTo>
                <a:lnTo>
                  <a:pt x="529349" y="1837472"/>
                </a:lnTo>
                <a:lnTo>
                  <a:pt x="523275" y="1843718"/>
                </a:lnTo>
                <a:lnTo>
                  <a:pt x="518924" y="1847207"/>
                </a:lnTo>
                <a:lnTo>
                  <a:pt x="504148" y="1862802"/>
                </a:lnTo>
                <a:lnTo>
                  <a:pt x="497859" y="1868445"/>
                </a:lnTo>
                <a:lnTo>
                  <a:pt x="494455" y="1872020"/>
                </a:lnTo>
                <a:lnTo>
                  <a:pt x="491784" y="1875424"/>
                </a:lnTo>
                <a:lnTo>
                  <a:pt x="488985" y="1877836"/>
                </a:lnTo>
                <a:lnTo>
                  <a:pt x="485969" y="1879301"/>
                </a:lnTo>
                <a:lnTo>
                  <a:pt x="479636" y="1880378"/>
                </a:lnTo>
                <a:lnTo>
                  <a:pt x="476535" y="1881627"/>
                </a:lnTo>
                <a:lnTo>
                  <a:pt x="474639" y="1880722"/>
                </a:lnTo>
                <a:lnTo>
                  <a:pt x="473821" y="1873442"/>
                </a:lnTo>
                <a:lnTo>
                  <a:pt x="474467" y="1869091"/>
                </a:lnTo>
                <a:lnTo>
                  <a:pt x="474165" y="1864783"/>
                </a:lnTo>
                <a:lnTo>
                  <a:pt x="475759" y="1858623"/>
                </a:lnTo>
                <a:lnTo>
                  <a:pt x="478129" y="1854229"/>
                </a:lnTo>
                <a:lnTo>
                  <a:pt x="479120" y="1851860"/>
                </a:lnTo>
                <a:lnTo>
                  <a:pt x="479550" y="1850223"/>
                </a:lnTo>
                <a:lnTo>
                  <a:pt x="484375" y="1845656"/>
                </a:lnTo>
                <a:lnTo>
                  <a:pt x="487003" y="1843632"/>
                </a:lnTo>
                <a:lnTo>
                  <a:pt x="488898" y="1839066"/>
                </a:lnTo>
                <a:lnTo>
                  <a:pt x="499625" y="1837429"/>
                </a:lnTo>
                <a:lnTo>
                  <a:pt x="502425" y="1837601"/>
                </a:lnTo>
                <a:lnTo>
                  <a:pt x="503890" y="1836998"/>
                </a:lnTo>
                <a:lnTo>
                  <a:pt x="504967" y="1835662"/>
                </a:lnTo>
                <a:lnTo>
                  <a:pt x="503890" y="1834628"/>
                </a:lnTo>
                <a:lnTo>
                  <a:pt x="500659" y="1833896"/>
                </a:lnTo>
                <a:lnTo>
                  <a:pt x="492129" y="1834025"/>
                </a:lnTo>
                <a:lnTo>
                  <a:pt x="484203" y="1833250"/>
                </a:lnTo>
                <a:lnTo>
                  <a:pt x="480584" y="1832474"/>
                </a:lnTo>
                <a:lnTo>
                  <a:pt x="478861" y="1832948"/>
                </a:lnTo>
                <a:lnTo>
                  <a:pt x="475975" y="1831613"/>
                </a:lnTo>
                <a:lnTo>
                  <a:pt x="472830" y="1829028"/>
                </a:lnTo>
                <a:lnTo>
                  <a:pt x="467962" y="1819594"/>
                </a:lnTo>
                <a:lnTo>
                  <a:pt x="469901" y="1807403"/>
                </a:lnTo>
                <a:lnTo>
                  <a:pt x="470073" y="1801544"/>
                </a:lnTo>
                <a:lnTo>
                  <a:pt x="476276" y="1796375"/>
                </a:lnTo>
                <a:lnTo>
                  <a:pt x="479550" y="1794652"/>
                </a:lnTo>
                <a:lnTo>
                  <a:pt x="484289" y="1790774"/>
                </a:lnTo>
                <a:lnTo>
                  <a:pt x="490535" y="1784140"/>
                </a:lnTo>
                <a:lnTo>
                  <a:pt x="498074" y="1780091"/>
                </a:lnTo>
                <a:lnTo>
                  <a:pt x="501908" y="1779316"/>
                </a:lnTo>
                <a:lnTo>
                  <a:pt x="505096" y="1779919"/>
                </a:lnTo>
                <a:lnTo>
                  <a:pt x="516813" y="1785691"/>
                </a:lnTo>
                <a:lnTo>
                  <a:pt x="522844" y="1786811"/>
                </a:lnTo>
                <a:lnTo>
                  <a:pt x="528143" y="1785433"/>
                </a:lnTo>
                <a:lnTo>
                  <a:pt x="534777" y="1787458"/>
                </a:lnTo>
                <a:lnTo>
                  <a:pt x="546581" y="1795729"/>
                </a:lnTo>
                <a:lnTo>
                  <a:pt x="548820" y="1794522"/>
                </a:lnTo>
                <a:lnTo>
                  <a:pt x="548131" y="1792541"/>
                </a:lnTo>
                <a:lnTo>
                  <a:pt x="535035" y="1783796"/>
                </a:lnTo>
                <a:lnTo>
                  <a:pt x="535122" y="1781168"/>
                </a:lnTo>
                <a:lnTo>
                  <a:pt x="538482" y="1780479"/>
                </a:lnTo>
                <a:lnTo>
                  <a:pt x="542057" y="1777937"/>
                </a:lnTo>
                <a:lnTo>
                  <a:pt x="540033" y="1776429"/>
                </a:lnTo>
                <a:lnTo>
                  <a:pt x="531331" y="1777722"/>
                </a:lnTo>
                <a:lnTo>
                  <a:pt x="528832" y="1779833"/>
                </a:lnTo>
                <a:lnTo>
                  <a:pt x="520345" y="1780909"/>
                </a:lnTo>
                <a:lnTo>
                  <a:pt x="515951" y="1779143"/>
                </a:lnTo>
                <a:lnTo>
                  <a:pt x="511988" y="1778239"/>
                </a:lnTo>
                <a:lnTo>
                  <a:pt x="506044" y="1774448"/>
                </a:lnTo>
                <a:lnTo>
                  <a:pt x="501046" y="1775697"/>
                </a:lnTo>
                <a:lnTo>
                  <a:pt x="497902" y="1777205"/>
                </a:lnTo>
                <a:lnTo>
                  <a:pt x="492344" y="1778626"/>
                </a:lnTo>
                <a:lnTo>
                  <a:pt x="490320" y="1779660"/>
                </a:lnTo>
                <a:lnTo>
                  <a:pt x="479464" y="1791550"/>
                </a:lnTo>
                <a:lnTo>
                  <a:pt x="474855" y="1794005"/>
                </a:lnTo>
                <a:lnTo>
                  <a:pt x="471624" y="1793187"/>
                </a:lnTo>
                <a:lnTo>
                  <a:pt x="473907" y="1785433"/>
                </a:lnTo>
                <a:lnTo>
                  <a:pt x="474596" y="1782374"/>
                </a:lnTo>
                <a:lnTo>
                  <a:pt x="474596" y="1779014"/>
                </a:lnTo>
                <a:lnTo>
                  <a:pt x="475501" y="1774448"/>
                </a:lnTo>
                <a:lnTo>
                  <a:pt x="481101" y="1765660"/>
                </a:lnTo>
                <a:lnTo>
                  <a:pt x="484591" y="1756010"/>
                </a:lnTo>
                <a:lnTo>
                  <a:pt x="486055" y="1749979"/>
                </a:lnTo>
                <a:lnTo>
                  <a:pt x="488812" y="1749290"/>
                </a:lnTo>
                <a:lnTo>
                  <a:pt x="492517" y="1750194"/>
                </a:lnTo>
                <a:lnTo>
                  <a:pt x="503760" y="1754115"/>
                </a:lnTo>
                <a:lnTo>
                  <a:pt x="513109" y="1758767"/>
                </a:lnTo>
                <a:lnTo>
                  <a:pt x="520001" y="1760016"/>
                </a:lnTo>
                <a:lnTo>
                  <a:pt x="524524" y="1760146"/>
                </a:lnTo>
                <a:lnTo>
                  <a:pt x="526463" y="1758681"/>
                </a:lnTo>
                <a:lnTo>
                  <a:pt x="527970" y="1756096"/>
                </a:lnTo>
                <a:lnTo>
                  <a:pt x="528574" y="1754287"/>
                </a:lnTo>
                <a:lnTo>
                  <a:pt x="529004" y="1750625"/>
                </a:lnTo>
                <a:lnTo>
                  <a:pt x="529521" y="1749333"/>
                </a:lnTo>
                <a:lnTo>
                  <a:pt x="531029" y="1747739"/>
                </a:lnTo>
                <a:lnTo>
                  <a:pt x="534088" y="1742139"/>
                </a:lnTo>
                <a:lnTo>
                  <a:pt x="535035" y="1738133"/>
                </a:lnTo>
                <a:lnTo>
                  <a:pt x="534002" y="1735806"/>
                </a:lnTo>
                <a:lnTo>
                  <a:pt x="531934" y="1736065"/>
                </a:lnTo>
                <a:lnTo>
                  <a:pt x="527927" y="1737616"/>
                </a:lnTo>
                <a:lnTo>
                  <a:pt x="527410" y="1738262"/>
                </a:lnTo>
                <a:lnTo>
                  <a:pt x="527497" y="1739511"/>
                </a:lnTo>
                <a:lnTo>
                  <a:pt x="523619" y="1745671"/>
                </a:lnTo>
                <a:lnTo>
                  <a:pt x="519398" y="1747093"/>
                </a:lnTo>
                <a:lnTo>
                  <a:pt x="509619" y="1749161"/>
                </a:lnTo>
                <a:lnTo>
                  <a:pt x="505225" y="1749333"/>
                </a:lnTo>
                <a:lnTo>
                  <a:pt x="497299" y="1746490"/>
                </a:lnTo>
                <a:lnTo>
                  <a:pt x="496092" y="1745370"/>
                </a:lnTo>
                <a:lnTo>
                  <a:pt x="495231" y="1743259"/>
                </a:lnTo>
                <a:lnTo>
                  <a:pt x="485538" y="1743733"/>
                </a:lnTo>
                <a:lnTo>
                  <a:pt x="482609" y="1744379"/>
                </a:lnTo>
                <a:lnTo>
                  <a:pt x="480326" y="1744121"/>
                </a:lnTo>
                <a:lnTo>
                  <a:pt x="481446" y="1740459"/>
                </a:lnTo>
                <a:lnTo>
                  <a:pt x="484504" y="1736366"/>
                </a:lnTo>
                <a:lnTo>
                  <a:pt x="488812" y="1723012"/>
                </a:lnTo>
                <a:lnTo>
                  <a:pt x="492431" y="1719566"/>
                </a:lnTo>
                <a:lnTo>
                  <a:pt x="499582" y="1716378"/>
                </a:lnTo>
                <a:lnTo>
                  <a:pt x="507034" y="1716895"/>
                </a:lnTo>
                <a:lnTo>
                  <a:pt x="519958" y="1727277"/>
                </a:lnTo>
                <a:lnTo>
                  <a:pt x="523835" y="1728181"/>
                </a:lnTo>
                <a:lnTo>
                  <a:pt x="527410" y="1727363"/>
                </a:lnTo>
                <a:lnTo>
                  <a:pt x="535940" y="1723917"/>
                </a:lnTo>
                <a:lnTo>
                  <a:pt x="537491" y="1722495"/>
                </a:lnTo>
                <a:lnTo>
                  <a:pt x="540550" y="1718187"/>
                </a:lnTo>
                <a:lnTo>
                  <a:pt x="544168" y="1710778"/>
                </a:lnTo>
                <a:lnTo>
                  <a:pt x="543996" y="1709011"/>
                </a:lnTo>
                <a:lnTo>
                  <a:pt x="538482" y="1713147"/>
                </a:lnTo>
                <a:lnTo>
                  <a:pt x="535552" y="1714267"/>
                </a:lnTo>
                <a:lnTo>
                  <a:pt x="533097" y="1714267"/>
                </a:lnTo>
                <a:lnTo>
                  <a:pt x="535380" y="1700697"/>
                </a:lnTo>
                <a:lnTo>
                  <a:pt x="536285" y="1690229"/>
                </a:lnTo>
                <a:lnTo>
                  <a:pt x="537146" y="1687601"/>
                </a:lnTo>
                <a:lnTo>
                  <a:pt x="544384" y="1688377"/>
                </a:lnTo>
                <a:lnTo>
                  <a:pt x="554248" y="1686955"/>
                </a:lnTo>
                <a:lnTo>
                  <a:pt x="556618" y="1684629"/>
                </a:lnTo>
                <a:lnTo>
                  <a:pt x="556618" y="1683595"/>
                </a:lnTo>
                <a:cubicBezTo>
                  <a:pt x="556618" y="1683595"/>
                  <a:pt x="552611" y="1682174"/>
                  <a:pt x="552611" y="1682174"/>
                </a:cubicBezTo>
                <a:lnTo>
                  <a:pt x="550716" y="1679244"/>
                </a:lnTo>
                <a:lnTo>
                  <a:pt x="547399" y="1680192"/>
                </a:lnTo>
                <a:lnTo>
                  <a:pt x="542962" y="1682174"/>
                </a:lnTo>
                <a:lnTo>
                  <a:pt x="537362" y="1681958"/>
                </a:lnTo>
                <a:lnTo>
                  <a:pt x="537836" y="1677392"/>
                </a:lnTo>
                <a:lnTo>
                  <a:pt x="541928" y="1667785"/>
                </a:lnTo>
                <a:lnTo>
                  <a:pt x="542359" y="1663391"/>
                </a:lnTo>
                <a:lnTo>
                  <a:pt x="543952" y="1654560"/>
                </a:lnTo>
                <a:lnTo>
                  <a:pt x="544125" y="1650037"/>
                </a:lnTo>
                <a:lnTo>
                  <a:pt x="546193" y="1645600"/>
                </a:lnTo>
                <a:lnTo>
                  <a:pt x="552654" y="1642455"/>
                </a:lnTo>
                <a:lnTo>
                  <a:pt x="555368" y="1640560"/>
                </a:lnTo>
                <a:lnTo>
                  <a:pt x="555498" y="1638492"/>
                </a:lnTo>
                <a:lnTo>
                  <a:pt x="551664" y="1630565"/>
                </a:lnTo>
                <a:lnTo>
                  <a:pt x="552611" y="1628368"/>
                </a:lnTo>
                <a:lnTo>
                  <a:pt x="555627" y="1626344"/>
                </a:lnTo>
                <a:lnTo>
                  <a:pt x="556747" y="1624879"/>
                </a:lnTo>
                <a:lnTo>
                  <a:pt x="555972" y="1623974"/>
                </a:lnTo>
                <a:lnTo>
                  <a:pt x="553171" y="1623070"/>
                </a:lnTo>
                <a:lnTo>
                  <a:pt x="548907" y="1624836"/>
                </a:lnTo>
                <a:lnTo>
                  <a:pt x="544125" y="1625697"/>
                </a:lnTo>
                <a:lnTo>
                  <a:pt x="539903" y="1623027"/>
                </a:lnTo>
                <a:lnTo>
                  <a:pt x="536586" y="1621734"/>
                </a:lnTo>
                <a:lnTo>
                  <a:pt x="534518" y="1622122"/>
                </a:lnTo>
                <a:lnTo>
                  <a:pt x="528875" y="1626645"/>
                </a:lnTo>
                <a:lnTo>
                  <a:pt x="526893" y="1626818"/>
                </a:lnTo>
                <a:lnTo>
                  <a:pt x="524438" y="1625568"/>
                </a:lnTo>
                <a:lnTo>
                  <a:pt x="508198" y="1621648"/>
                </a:lnTo>
                <a:lnTo>
                  <a:pt x="506173" y="1620270"/>
                </a:lnTo>
                <a:lnTo>
                  <a:pt x="500357" y="1613463"/>
                </a:lnTo>
                <a:lnTo>
                  <a:pt x="495575" y="1608940"/>
                </a:lnTo>
                <a:lnTo>
                  <a:pt x="489200" y="1603986"/>
                </a:lnTo>
                <a:lnTo>
                  <a:pt x="480929" y="1600195"/>
                </a:lnTo>
                <a:lnTo>
                  <a:pt x="470762" y="1597610"/>
                </a:lnTo>
                <a:lnTo>
                  <a:pt x="464688" y="1595155"/>
                </a:lnTo>
                <a:lnTo>
                  <a:pt x="461673" y="1591709"/>
                </a:lnTo>
                <a:lnTo>
                  <a:pt x="456546" y="1584084"/>
                </a:lnTo>
                <a:lnTo>
                  <a:pt x="452626" y="1577708"/>
                </a:lnTo>
                <a:lnTo>
                  <a:pt x="451937" y="1574563"/>
                </a:lnTo>
                <a:lnTo>
                  <a:pt x="454177" y="1570643"/>
                </a:lnTo>
                <a:lnTo>
                  <a:pt x="456546" y="1567843"/>
                </a:lnTo>
                <a:lnTo>
                  <a:pt x="460941" y="1565517"/>
                </a:lnTo>
                <a:lnTo>
                  <a:pt x="468522" y="1566292"/>
                </a:lnTo>
                <a:lnTo>
                  <a:pt x="472572" y="1567326"/>
                </a:lnTo>
                <a:lnTo>
                  <a:pt x="477052" y="1569523"/>
                </a:lnTo>
                <a:lnTo>
                  <a:pt x="480455" y="1569954"/>
                </a:lnTo>
                <a:lnTo>
                  <a:pt x="487477" y="1569308"/>
                </a:lnTo>
                <a:lnTo>
                  <a:pt x="494628" y="1570729"/>
                </a:lnTo>
                <a:lnTo>
                  <a:pt x="498849" y="1572280"/>
                </a:lnTo>
                <a:lnTo>
                  <a:pt x="504407" y="1575511"/>
                </a:lnTo>
                <a:lnTo>
                  <a:pt x="519785" y="1589167"/>
                </a:lnTo>
                <a:lnTo>
                  <a:pt x="526161" y="1593863"/>
                </a:lnTo>
                <a:lnTo>
                  <a:pt x="528961" y="1594423"/>
                </a:lnTo>
                <a:lnTo>
                  <a:pt x="540463" y="1599463"/>
                </a:lnTo>
                <a:lnTo>
                  <a:pt x="542316" y="1599377"/>
                </a:lnTo>
                <a:lnTo>
                  <a:pt x="547011" y="1597007"/>
                </a:lnTo>
                <a:lnTo>
                  <a:pt x="547485" y="1595500"/>
                </a:lnTo>
                <a:lnTo>
                  <a:pt x="545891" y="1593992"/>
                </a:lnTo>
                <a:lnTo>
                  <a:pt x="540851" y="1592828"/>
                </a:lnTo>
                <a:lnTo>
                  <a:pt x="534863" y="1587271"/>
                </a:lnTo>
                <a:lnTo>
                  <a:pt x="531201" y="1582835"/>
                </a:lnTo>
                <a:lnTo>
                  <a:pt x="530771" y="1575468"/>
                </a:lnTo>
                <a:lnTo>
                  <a:pt x="531244" y="1571332"/>
                </a:lnTo>
                <a:lnTo>
                  <a:pt x="532192" y="1569437"/>
                </a:lnTo>
                <a:lnTo>
                  <a:pt x="532838" y="1563061"/>
                </a:lnTo>
                <a:lnTo>
                  <a:pt x="529392" y="1559270"/>
                </a:lnTo>
                <a:lnTo>
                  <a:pt x="526980" y="1558064"/>
                </a:lnTo>
                <a:lnTo>
                  <a:pt x="520604" y="1552507"/>
                </a:lnTo>
                <a:lnTo>
                  <a:pt x="520087" y="1551129"/>
                </a:lnTo>
                <a:lnTo>
                  <a:pt x="523146" y="1550482"/>
                </a:lnTo>
                <a:lnTo>
                  <a:pt x="526161" y="1550870"/>
                </a:lnTo>
                <a:lnTo>
                  <a:pt x="532623" y="1553670"/>
                </a:lnTo>
                <a:lnTo>
                  <a:pt x="536026" y="1554058"/>
                </a:lnTo>
                <a:lnTo>
                  <a:pt x="538482" y="1552938"/>
                </a:lnTo>
                <a:lnTo>
                  <a:pt x="538783" y="1551818"/>
                </a:lnTo>
                <a:lnTo>
                  <a:pt x="534863" y="1548630"/>
                </a:lnTo>
                <a:lnTo>
                  <a:pt x="529952" y="1542858"/>
                </a:lnTo>
                <a:lnTo>
                  <a:pt x="519657" y="1541996"/>
                </a:lnTo>
                <a:lnTo>
                  <a:pt x="513022" y="1542642"/>
                </a:lnTo>
                <a:lnTo>
                  <a:pt x="508758" y="1540660"/>
                </a:lnTo>
                <a:lnTo>
                  <a:pt x="504234" y="1537430"/>
                </a:lnTo>
                <a:lnTo>
                  <a:pt x="501305" y="1536611"/>
                </a:lnTo>
                <a:lnTo>
                  <a:pt x="495360" y="1538636"/>
                </a:lnTo>
                <a:lnTo>
                  <a:pt x="492344" y="1538894"/>
                </a:lnTo>
                <a:lnTo>
                  <a:pt x="489587" y="1538162"/>
                </a:lnTo>
                <a:lnTo>
                  <a:pt x="486916" y="1527952"/>
                </a:lnTo>
                <a:lnTo>
                  <a:pt x="487606" y="1524894"/>
                </a:lnTo>
                <a:lnTo>
                  <a:pt x="489717" y="1523558"/>
                </a:lnTo>
                <a:lnTo>
                  <a:pt x="491354" y="1520241"/>
                </a:lnTo>
                <a:lnTo>
                  <a:pt x="492431" y="1516752"/>
                </a:lnTo>
                <a:lnTo>
                  <a:pt x="495963" y="1513349"/>
                </a:lnTo>
                <a:lnTo>
                  <a:pt x="515306" y="1505724"/>
                </a:lnTo>
                <a:lnTo>
                  <a:pt x="520174" y="1500037"/>
                </a:lnTo>
                <a:lnTo>
                  <a:pt x="519958" y="1499176"/>
                </a:lnTo>
                <a:lnTo>
                  <a:pt x="516684" y="1500253"/>
                </a:lnTo>
                <a:lnTo>
                  <a:pt x="512462" y="1502838"/>
                </a:lnTo>
                <a:lnTo>
                  <a:pt x="509662" y="1503355"/>
                </a:lnTo>
                <a:lnTo>
                  <a:pt x="498246" y="1500037"/>
                </a:lnTo>
                <a:lnTo>
                  <a:pt x="496480" y="1500813"/>
                </a:lnTo>
                <a:lnTo>
                  <a:pt x="491871" y="1505594"/>
                </a:lnTo>
                <a:lnTo>
                  <a:pt x="485581" y="1510764"/>
                </a:lnTo>
                <a:lnTo>
                  <a:pt x="482738" y="1510462"/>
                </a:lnTo>
                <a:lnTo>
                  <a:pt x="478904" y="1507404"/>
                </a:lnTo>
                <a:lnTo>
                  <a:pt x="478258" y="1505250"/>
                </a:lnTo>
                <a:lnTo>
                  <a:pt x="477956" y="1502622"/>
                </a:lnTo>
                <a:lnTo>
                  <a:pt x="482178" y="1499047"/>
                </a:lnTo>
                <a:lnTo>
                  <a:pt x="483557" y="1497151"/>
                </a:lnTo>
                <a:lnTo>
                  <a:pt x="486271" y="1492025"/>
                </a:lnTo>
                <a:lnTo>
                  <a:pt x="486141" y="1489483"/>
                </a:lnTo>
                <a:lnTo>
                  <a:pt x="481489" y="1490862"/>
                </a:lnTo>
                <a:lnTo>
                  <a:pt x="480886" y="1488492"/>
                </a:lnTo>
                <a:lnTo>
                  <a:pt x="480972" y="1484443"/>
                </a:lnTo>
                <a:lnTo>
                  <a:pt x="480498" y="1479274"/>
                </a:lnTo>
                <a:lnTo>
                  <a:pt x="479378" y="1474147"/>
                </a:lnTo>
                <a:lnTo>
                  <a:pt x="475544" y="1466264"/>
                </a:lnTo>
                <a:lnTo>
                  <a:pt x="473950" y="1464239"/>
                </a:lnTo>
                <a:lnTo>
                  <a:pt x="472658" y="1461310"/>
                </a:lnTo>
                <a:lnTo>
                  <a:pt x="469728" y="1450540"/>
                </a:lnTo>
                <a:lnTo>
                  <a:pt x="470590" y="1447826"/>
                </a:lnTo>
                <a:lnTo>
                  <a:pt x="473175" y="1445759"/>
                </a:lnTo>
                <a:lnTo>
                  <a:pt x="473648" y="1444811"/>
                </a:lnTo>
                <a:lnTo>
                  <a:pt x="467488" y="1446534"/>
                </a:lnTo>
                <a:lnTo>
                  <a:pt x="466799" y="1448386"/>
                </a:lnTo>
                <a:lnTo>
                  <a:pt x="467962" y="1451143"/>
                </a:lnTo>
                <a:lnTo>
                  <a:pt x="468781" y="1454805"/>
                </a:lnTo>
                <a:lnTo>
                  <a:pt x="469254" y="1459371"/>
                </a:lnTo>
                <a:lnTo>
                  <a:pt x="470116" y="1463334"/>
                </a:lnTo>
                <a:lnTo>
                  <a:pt x="472356" y="1467685"/>
                </a:lnTo>
                <a:lnTo>
                  <a:pt x="474165" y="1469969"/>
                </a:lnTo>
                <a:lnTo>
                  <a:pt x="477052" y="1476000"/>
                </a:lnTo>
                <a:lnTo>
                  <a:pt x="478344" y="1482591"/>
                </a:lnTo>
                <a:lnTo>
                  <a:pt x="477956" y="1486037"/>
                </a:lnTo>
                <a:lnTo>
                  <a:pt x="475716" y="1489569"/>
                </a:lnTo>
                <a:lnTo>
                  <a:pt x="472098" y="1493360"/>
                </a:lnTo>
                <a:lnTo>
                  <a:pt x="471021" y="1496505"/>
                </a:lnTo>
                <a:lnTo>
                  <a:pt x="470547" y="1499607"/>
                </a:lnTo>
                <a:lnTo>
                  <a:pt x="467704" y="1502493"/>
                </a:lnTo>
                <a:lnTo>
                  <a:pt x="465937" y="1501416"/>
                </a:lnTo>
                <a:lnTo>
                  <a:pt x="464602" y="1501244"/>
                </a:lnTo>
                <a:lnTo>
                  <a:pt x="466196" y="1506370"/>
                </a:lnTo>
                <a:lnTo>
                  <a:pt x="467273" y="1511582"/>
                </a:lnTo>
                <a:lnTo>
                  <a:pt x="465980" y="1516795"/>
                </a:lnTo>
                <a:lnTo>
                  <a:pt x="462621" y="1519940"/>
                </a:lnTo>
                <a:lnTo>
                  <a:pt x="460811" y="1520026"/>
                </a:lnTo>
                <a:lnTo>
                  <a:pt x="457193" y="1522567"/>
                </a:lnTo>
                <a:lnTo>
                  <a:pt x="448017" y="1523903"/>
                </a:lnTo>
                <a:lnTo>
                  <a:pt x="444829" y="1523257"/>
                </a:lnTo>
                <a:lnTo>
                  <a:pt x="438970" y="1520672"/>
                </a:lnTo>
                <a:lnTo>
                  <a:pt x="432034" y="1519251"/>
                </a:lnTo>
                <a:lnTo>
                  <a:pt x="429277" y="1515761"/>
                </a:lnTo>
                <a:lnTo>
                  <a:pt x="425659" y="1509385"/>
                </a:lnTo>
                <a:lnTo>
                  <a:pt x="423807" y="1503656"/>
                </a:lnTo>
                <a:lnTo>
                  <a:pt x="423807" y="1498573"/>
                </a:lnTo>
                <a:cubicBezTo>
                  <a:pt x="423807" y="1498573"/>
                  <a:pt x="424754" y="1494868"/>
                  <a:pt x="424754" y="1494868"/>
                </a:cubicBezTo>
                <a:lnTo>
                  <a:pt x="426736" y="1492542"/>
                </a:lnTo>
                <a:lnTo>
                  <a:pt x="429149" y="1477507"/>
                </a:lnTo>
                <a:lnTo>
                  <a:pt x="432551" y="1465273"/>
                </a:lnTo>
                <a:lnTo>
                  <a:pt x="441081" y="1452522"/>
                </a:lnTo>
                <a:lnTo>
                  <a:pt x="443537" y="1447869"/>
                </a:lnTo>
                <a:lnTo>
                  <a:pt x="444355" y="1445371"/>
                </a:lnTo>
                <a:lnTo>
                  <a:pt x="444355" y="1443475"/>
                </a:lnTo>
                <a:cubicBezTo>
                  <a:pt x="444355" y="1443475"/>
                  <a:pt x="442933" y="1442269"/>
                  <a:pt x="442933" y="1442269"/>
                </a:cubicBezTo>
                <a:lnTo>
                  <a:pt x="432466" y="1458079"/>
                </a:lnTo>
                <a:lnTo>
                  <a:pt x="426004" y="1459759"/>
                </a:lnTo>
                <a:lnTo>
                  <a:pt x="424065" y="1456227"/>
                </a:lnTo>
                <a:lnTo>
                  <a:pt x="424668" y="1449937"/>
                </a:lnTo>
                <a:lnTo>
                  <a:pt x="425788" y="1448473"/>
                </a:lnTo>
                <a:lnTo>
                  <a:pt x="431001" y="1449075"/>
                </a:lnTo>
                <a:lnTo>
                  <a:pt x="433068" y="1445543"/>
                </a:lnTo>
                <a:lnTo>
                  <a:pt x="429794" y="1440201"/>
                </a:lnTo>
                <a:lnTo>
                  <a:pt x="426348" y="1438780"/>
                </a:lnTo>
                <a:lnTo>
                  <a:pt x="425530" y="1437444"/>
                </a:lnTo>
                <a:lnTo>
                  <a:pt x="429105" y="1433352"/>
                </a:lnTo>
                <a:lnTo>
                  <a:pt x="437376" y="1433654"/>
                </a:lnTo>
                <a:lnTo>
                  <a:pt x="439229" y="1430810"/>
                </a:lnTo>
                <a:lnTo>
                  <a:pt x="442244" y="1427709"/>
                </a:lnTo>
                <a:lnTo>
                  <a:pt x="445561" y="1421936"/>
                </a:lnTo>
                <a:lnTo>
                  <a:pt x="446854" y="1417068"/>
                </a:lnTo>
                <a:lnTo>
                  <a:pt x="447155" y="1412890"/>
                </a:lnTo>
                <a:lnTo>
                  <a:pt x="446423" y="1409529"/>
                </a:lnTo>
                <a:lnTo>
                  <a:pt x="446337" y="1406126"/>
                </a:lnTo>
                <a:lnTo>
                  <a:pt x="446897" y="1402723"/>
                </a:lnTo>
                <a:lnTo>
                  <a:pt x="446035" y="1398932"/>
                </a:lnTo>
                <a:lnTo>
                  <a:pt x="443752" y="1394797"/>
                </a:lnTo>
                <a:lnTo>
                  <a:pt x="438626" y="1390704"/>
                </a:lnTo>
                <a:lnTo>
                  <a:pt x="437161" y="1395314"/>
                </a:lnTo>
                <a:lnTo>
                  <a:pt x="435567" y="1397209"/>
                </a:lnTo>
                <a:lnTo>
                  <a:pt x="433327" y="1397640"/>
                </a:lnTo>
                <a:lnTo>
                  <a:pt x="431259" y="1395701"/>
                </a:lnTo>
                <a:lnTo>
                  <a:pt x="429105" y="1395012"/>
                </a:lnTo>
                <a:lnTo>
                  <a:pt x="426995" y="1393289"/>
                </a:lnTo>
                <a:lnTo>
                  <a:pt x="424798" y="1392729"/>
                </a:lnTo>
                <a:lnTo>
                  <a:pt x="423936" y="1391350"/>
                </a:lnTo>
                <a:lnTo>
                  <a:pt x="423419" y="1387430"/>
                </a:lnTo>
                <a:lnTo>
                  <a:pt x="423333" y="1382433"/>
                </a:lnTo>
                <a:lnTo>
                  <a:pt x="425831" y="1380107"/>
                </a:lnTo>
                <a:lnTo>
                  <a:pt x="429277" y="1378254"/>
                </a:lnTo>
                <a:lnTo>
                  <a:pt x="431561" y="1374765"/>
                </a:lnTo>
                <a:lnTo>
                  <a:pt x="433111" y="1369682"/>
                </a:lnTo>
                <a:lnTo>
                  <a:pt x="433327" y="1364125"/>
                </a:lnTo>
                <a:lnTo>
                  <a:pt x="432250" y="1358051"/>
                </a:lnTo>
                <a:lnTo>
                  <a:pt x="429450" y="1352580"/>
                </a:lnTo>
                <a:lnTo>
                  <a:pt x="424238" y="1357878"/>
                </a:lnTo>
                <a:lnTo>
                  <a:pt x="422170" y="1359171"/>
                </a:lnTo>
                <a:lnTo>
                  <a:pt x="421696" y="1355380"/>
                </a:lnTo>
                <a:lnTo>
                  <a:pt x="421007" y="1352580"/>
                </a:lnTo>
                <a:lnTo>
                  <a:pt x="418810" y="1348746"/>
                </a:lnTo>
                <a:lnTo>
                  <a:pt x="415923" y="1345945"/>
                </a:lnTo>
                <a:lnTo>
                  <a:pt x="413166" y="1344093"/>
                </a:lnTo>
                <a:lnTo>
                  <a:pt x="413037" y="1341250"/>
                </a:lnTo>
                <a:lnTo>
                  <a:pt x="413726" y="1338019"/>
                </a:lnTo>
                <a:lnTo>
                  <a:pt x="414976" y="1334271"/>
                </a:lnTo>
                <a:lnTo>
                  <a:pt x="416569" y="1326388"/>
                </a:lnTo>
                <a:lnTo>
                  <a:pt x="418293" y="1327077"/>
                </a:lnTo>
                <a:lnTo>
                  <a:pt x="419757" y="1326345"/>
                </a:lnTo>
                <a:lnTo>
                  <a:pt x="418896" y="1319797"/>
                </a:lnTo>
                <a:lnTo>
                  <a:pt x="417474" y="1314283"/>
                </a:lnTo>
                <a:lnTo>
                  <a:pt x="415794" y="1311138"/>
                </a:lnTo>
                <a:lnTo>
                  <a:pt x="415708" y="1309760"/>
                </a:lnTo>
                <a:lnTo>
                  <a:pt x="415363" y="1308166"/>
                </a:lnTo>
                <a:lnTo>
                  <a:pt x="414071" y="1304289"/>
                </a:lnTo>
                <a:lnTo>
                  <a:pt x="412606" y="1301445"/>
                </a:lnTo>
                <a:lnTo>
                  <a:pt x="410108" y="1293347"/>
                </a:lnTo>
                <a:lnTo>
                  <a:pt x="408298" y="1290245"/>
                </a:lnTo>
                <a:lnTo>
                  <a:pt x="405972" y="1288651"/>
                </a:lnTo>
                <a:lnTo>
                  <a:pt x="403517" y="1288565"/>
                </a:lnTo>
                <a:lnTo>
                  <a:pt x="399511" y="1290719"/>
                </a:lnTo>
                <a:lnTo>
                  <a:pt x="392144" y="1293174"/>
                </a:lnTo>
                <a:lnTo>
                  <a:pt x="386285" y="1294337"/>
                </a:lnTo>
                <a:lnTo>
                  <a:pt x="385294" y="1293691"/>
                </a:lnTo>
                <a:lnTo>
                  <a:pt x="388224" y="1290590"/>
                </a:lnTo>
                <a:lnTo>
                  <a:pt x="392575" y="1287359"/>
                </a:lnTo>
                <a:lnTo>
                  <a:pt x="398261" y="1285162"/>
                </a:lnTo>
                <a:lnTo>
                  <a:pt x="399941" y="1279777"/>
                </a:lnTo>
                <a:lnTo>
                  <a:pt x="399338" y="1275081"/>
                </a:lnTo>
                <a:lnTo>
                  <a:pt x="399597" y="1270644"/>
                </a:lnTo>
                <a:lnTo>
                  <a:pt x="398003" y="1265949"/>
                </a:lnTo>
                <a:lnTo>
                  <a:pt x="399511" y="1263321"/>
                </a:lnTo>
                <a:lnTo>
                  <a:pt x="404723" y="1260693"/>
                </a:lnTo>
                <a:lnTo>
                  <a:pt x="407049" y="1260305"/>
                </a:lnTo>
                <a:lnTo>
                  <a:pt x="409418" y="1256945"/>
                </a:lnTo>
                <a:lnTo>
                  <a:pt x="402828" y="1248803"/>
                </a:lnTo>
                <a:lnTo>
                  <a:pt x="395935" y="1243462"/>
                </a:lnTo>
                <a:lnTo>
                  <a:pt x="394212" y="1241265"/>
                </a:lnTo>
                <a:lnTo>
                  <a:pt x="392704" y="1237689"/>
                </a:lnTo>
                <a:lnTo>
                  <a:pt x="391412" y="1232692"/>
                </a:lnTo>
                <a:lnTo>
                  <a:pt x="389301" y="1227652"/>
                </a:lnTo>
                <a:lnTo>
                  <a:pt x="386328" y="1222569"/>
                </a:lnTo>
                <a:lnTo>
                  <a:pt x="382063" y="1217658"/>
                </a:lnTo>
                <a:lnTo>
                  <a:pt x="370993" y="1208654"/>
                </a:lnTo>
                <a:lnTo>
                  <a:pt x="367158" y="1202408"/>
                </a:lnTo>
                <a:lnTo>
                  <a:pt x="363669" y="1192801"/>
                </a:lnTo>
                <a:lnTo>
                  <a:pt x="361903" y="1188666"/>
                </a:lnTo>
                <a:lnTo>
                  <a:pt x="360050" y="1185607"/>
                </a:lnTo>
                <a:lnTo>
                  <a:pt x="352339" y="1178413"/>
                </a:lnTo>
                <a:lnTo>
                  <a:pt x="351392" y="1175225"/>
                </a:lnTo>
                <a:lnTo>
                  <a:pt x="359361" y="1166696"/>
                </a:lnTo>
                <a:lnTo>
                  <a:pt x="360137" y="1163293"/>
                </a:lnTo>
                <a:lnTo>
                  <a:pt x="356906" y="1152868"/>
                </a:lnTo>
                <a:lnTo>
                  <a:pt x="353589" y="1145200"/>
                </a:lnTo>
                <a:lnTo>
                  <a:pt x="349970" y="1142443"/>
                </a:lnTo>
                <a:lnTo>
                  <a:pt x="344585" y="1141021"/>
                </a:lnTo>
                <a:lnTo>
                  <a:pt x="339631" y="1137575"/>
                </a:lnTo>
                <a:lnTo>
                  <a:pt x="335108" y="1132104"/>
                </a:lnTo>
                <a:lnTo>
                  <a:pt x="330628" y="1128097"/>
                </a:lnTo>
                <a:lnTo>
                  <a:pt x="323864" y="1124264"/>
                </a:lnTo>
                <a:lnTo>
                  <a:pt x="312621" y="1114399"/>
                </a:lnTo>
                <a:lnTo>
                  <a:pt x="295260" y="1103758"/>
                </a:lnTo>
                <a:lnTo>
                  <a:pt x="287506" y="1097512"/>
                </a:lnTo>
                <a:lnTo>
                  <a:pt x="282897" y="1095229"/>
                </a:lnTo>
                <a:lnTo>
                  <a:pt x="276823" y="1094625"/>
                </a:lnTo>
                <a:lnTo>
                  <a:pt x="265062" y="1088767"/>
                </a:lnTo>
                <a:lnTo>
                  <a:pt x="255197" y="1086871"/>
                </a:lnTo>
                <a:lnTo>
                  <a:pt x="249123" y="1087733"/>
                </a:lnTo>
                <a:lnTo>
                  <a:pt x="247142" y="1086742"/>
                </a:lnTo>
                <a:lnTo>
                  <a:pt x="242618" y="1080754"/>
                </a:lnTo>
                <a:lnTo>
                  <a:pt x="235553" y="1077308"/>
                </a:lnTo>
                <a:lnTo>
                  <a:pt x="231892" y="1078600"/>
                </a:lnTo>
                <a:lnTo>
                  <a:pt x="227369" y="1085019"/>
                </a:lnTo>
                <a:lnTo>
                  <a:pt x="221898" y="1091351"/>
                </a:lnTo>
                <a:lnTo>
                  <a:pt x="219011" y="1092213"/>
                </a:lnTo>
                <a:lnTo>
                  <a:pt x="214704" y="1086440"/>
                </a:lnTo>
                <a:lnTo>
                  <a:pt x="212550" y="1082391"/>
                </a:lnTo>
                <a:lnTo>
                  <a:pt x="210482" y="1081013"/>
                </a:lnTo>
                <a:lnTo>
                  <a:pt x="208500" y="1082305"/>
                </a:lnTo>
                <a:lnTo>
                  <a:pt x="204623" y="1087604"/>
                </a:lnTo>
                <a:lnTo>
                  <a:pt x="200961" y="1091438"/>
                </a:lnTo>
                <a:lnTo>
                  <a:pt x="195534" y="1095961"/>
                </a:lnTo>
                <a:lnTo>
                  <a:pt x="191183" y="1098115"/>
                </a:lnTo>
                <a:lnTo>
                  <a:pt x="185625" y="1098632"/>
                </a:lnTo>
                <a:lnTo>
                  <a:pt x="184204" y="1100269"/>
                </a:lnTo>
                <a:lnTo>
                  <a:pt x="182050" y="1100355"/>
                </a:lnTo>
                <a:lnTo>
                  <a:pt x="179164" y="1098890"/>
                </a:lnTo>
                <a:lnTo>
                  <a:pt x="176450" y="1095961"/>
                </a:lnTo>
                <a:lnTo>
                  <a:pt x="173908" y="1091567"/>
                </a:lnTo>
                <a:lnTo>
                  <a:pt x="171668" y="1089198"/>
                </a:lnTo>
                <a:lnTo>
                  <a:pt x="169730" y="1088853"/>
                </a:lnTo>
                <a:lnTo>
                  <a:pt x="165292" y="1091136"/>
                </a:lnTo>
                <a:lnTo>
                  <a:pt x="159649" y="1097856"/>
                </a:lnTo>
                <a:lnTo>
                  <a:pt x="157064" y="1099450"/>
                </a:lnTo>
                <a:lnTo>
                  <a:pt x="154910" y="1098761"/>
                </a:lnTo>
                <a:lnTo>
                  <a:pt x="152283" y="1096693"/>
                </a:lnTo>
                <a:lnTo>
                  <a:pt x="146984" y="1091351"/>
                </a:lnTo>
                <a:lnTo>
                  <a:pt x="144055" y="1091868"/>
                </a:lnTo>
                <a:lnTo>
                  <a:pt x="141901" y="1093764"/>
                </a:lnTo>
                <a:lnTo>
                  <a:pt x="142504" y="1098201"/>
                </a:lnTo>
                <a:lnTo>
                  <a:pt x="147458" y="1108669"/>
                </a:lnTo>
                <a:lnTo>
                  <a:pt x="151895" y="1116079"/>
                </a:lnTo>
                <a:lnTo>
                  <a:pt x="148147" y="1116940"/>
                </a:lnTo>
                <a:lnTo>
                  <a:pt x="115450" y="1106903"/>
                </a:lnTo>
                <a:lnTo>
                  <a:pt x="111272" y="1104490"/>
                </a:lnTo>
                <a:lnTo>
                  <a:pt x="105241" y="1098373"/>
                </a:lnTo>
                <a:lnTo>
                  <a:pt x="100244" y="1094582"/>
                </a:lnTo>
                <a:lnTo>
                  <a:pt x="91714" y="1084804"/>
                </a:lnTo>
                <a:lnTo>
                  <a:pt x="85166" y="1079462"/>
                </a:lnTo>
                <a:lnTo>
                  <a:pt x="83012" y="1075283"/>
                </a:lnTo>
                <a:lnTo>
                  <a:pt x="82452" y="1072397"/>
                </a:lnTo>
                <a:lnTo>
                  <a:pt x="84520" y="1068477"/>
                </a:lnTo>
                <a:lnTo>
                  <a:pt x="97745" y="1055252"/>
                </a:lnTo>
                <a:lnTo>
                  <a:pt x="102786" y="1052581"/>
                </a:lnTo>
                <a:lnTo>
                  <a:pt x="113038" y="1049350"/>
                </a:lnTo>
                <a:lnTo>
                  <a:pt x="115450" y="1047325"/>
                </a:lnTo>
                <a:lnTo>
                  <a:pt x="116269" y="1045731"/>
                </a:lnTo>
                <a:lnTo>
                  <a:pt x="113555" y="1042845"/>
                </a:lnTo>
                <a:lnTo>
                  <a:pt x="100114" y="1043879"/>
                </a:lnTo>
                <a:lnTo>
                  <a:pt x="88139" y="1041940"/>
                </a:lnTo>
                <a:lnTo>
                  <a:pt x="77714" y="1036599"/>
                </a:lnTo>
                <a:lnTo>
                  <a:pt x="75904" y="1034832"/>
                </a:lnTo>
                <a:lnTo>
                  <a:pt x="74138" y="1031558"/>
                </a:lnTo>
                <a:lnTo>
                  <a:pt x="72415" y="1026777"/>
                </a:lnTo>
                <a:lnTo>
                  <a:pt x="72803" y="1021392"/>
                </a:lnTo>
                <a:lnTo>
                  <a:pt x="75301" y="1015404"/>
                </a:lnTo>
                <a:lnTo>
                  <a:pt x="76766" y="1011268"/>
                </a:lnTo>
                <a:lnTo>
                  <a:pt x="77197" y="1009028"/>
                </a:lnTo>
                <a:lnTo>
                  <a:pt x="64101" y="1023761"/>
                </a:lnTo>
                <a:lnTo>
                  <a:pt x="58759" y="1028888"/>
                </a:lnTo>
                <a:lnTo>
                  <a:pt x="54494" y="1027337"/>
                </a:lnTo>
                <a:lnTo>
                  <a:pt x="51522" y="1024924"/>
                </a:lnTo>
                <a:lnTo>
                  <a:pt x="50057" y="1022210"/>
                </a:lnTo>
                <a:lnTo>
                  <a:pt x="50057" y="1019238"/>
                </a:lnTo>
                <a:cubicBezTo>
                  <a:pt x="50057" y="1019238"/>
                  <a:pt x="50574" y="1017041"/>
                  <a:pt x="50574" y="1017041"/>
                </a:cubicBezTo>
                <a:lnTo>
                  <a:pt x="51479" y="1015662"/>
                </a:lnTo>
                <a:lnTo>
                  <a:pt x="44543" y="1009545"/>
                </a:lnTo>
                <a:lnTo>
                  <a:pt x="41442" y="1004721"/>
                </a:lnTo>
                <a:lnTo>
                  <a:pt x="41097" y="999723"/>
                </a:lnTo>
                <a:lnTo>
                  <a:pt x="43553" y="994554"/>
                </a:lnTo>
                <a:lnTo>
                  <a:pt x="45965" y="990806"/>
                </a:lnTo>
                <a:lnTo>
                  <a:pt x="48334" y="988437"/>
                </a:lnTo>
                <a:lnTo>
                  <a:pt x="54753" y="986412"/>
                </a:lnTo>
                <a:lnTo>
                  <a:pt x="78145" y="982492"/>
                </a:lnTo>
                <a:lnTo>
                  <a:pt x="94902" y="986240"/>
                </a:lnTo>
                <a:lnTo>
                  <a:pt x="100589" y="973747"/>
                </a:lnTo>
                <a:lnTo>
                  <a:pt x="104465" y="969741"/>
                </a:lnTo>
                <a:lnTo>
                  <a:pt x="115752" y="965562"/>
                </a:lnTo>
                <a:lnTo>
                  <a:pt x="133113" y="964959"/>
                </a:lnTo>
                <a:lnTo>
                  <a:pt x="145347" y="967285"/>
                </a:lnTo>
                <a:lnTo>
                  <a:pt x="151076" y="970215"/>
                </a:lnTo>
                <a:lnTo>
                  <a:pt x="158917" y="976720"/>
                </a:lnTo>
                <a:lnTo>
                  <a:pt x="159347" y="974781"/>
                </a:lnTo>
                <a:lnTo>
                  <a:pt x="157452" y="968922"/>
                </a:lnTo>
                <a:lnTo>
                  <a:pt x="157323" y="964011"/>
                </a:lnTo>
                <a:lnTo>
                  <a:pt x="160468" y="955482"/>
                </a:lnTo>
                <a:lnTo>
                  <a:pt x="161932" y="950097"/>
                </a:lnTo>
                <a:lnTo>
                  <a:pt x="160942" y="944454"/>
                </a:lnTo>
                <a:lnTo>
                  <a:pt x="157495" y="938595"/>
                </a:lnTo>
                <a:lnTo>
                  <a:pt x="151421" y="931013"/>
                </a:lnTo>
                <a:lnTo>
                  <a:pt x="148147" y="930367"/>
                </a:lnTo>
                <a:lnTo>
                  <a:pt x="144528" y="932176"/>
                </a:lnTo>
                <a:lnTo>
                  <a:pt x="140178" y="936398"/>
                </a:lnTo>
                <a:lnTo>
                  <a:pt x="131088" y="946952"/>
                </a:lnTo>
                <a:lnTo>
                  <a:pt x="126780" y="949149"/>
                </a:lnTo>
                <a:lnTo>
                  <a:pt x="119629" y="949709"/>
                </a:lnTo>
                <a:lnTo>
                  <a:pt x="115666" y="948374"/>
                </a:lnTo>
                <a:lnTo>
                  <a:pt x="111832" y="946780"/>
                </a:lnTo>
                <a:lnTo>
                  <a:pt x="105844" y="941223"/>
                </a:lnTo>
                <a:lnTo>
                  <a:pt x="103690" y="940189"/>
                </a:lnTo>
                <a:lnTo>
                  <a:pt x="101062" y="942644"/>
                </a:lnTo>
                <a:lnTo>
                  <a:pt x="97961" y="948589"/>
                </a:lnTo>
                <a:lnTo>
                  <a:pt x="94988" y="952725"/>
                </a:lnTo>
                <a:lnTo>
                  <a:pt x="92102" y="955094"/>
                </a:lnTo>
                <a:lnTo>
                  <a:pt x="89431" y="956128"/>
                </a:lnTo>
                <a:lnTo>
                  <a:pt x="85683" y="955654"/>
                </a:lnTo>
                <a:lnTo>
                  <a:pt x="70218" y="946478"/>
                </a:lnTo>
                <a:lnTo>
                  <a:pt x="66729" y="942386"/>
                </a:lnTo>
                <a:lnTo>
                  <a:pt x="66513" y="936140"/>
                </a:lnTo>
                <a:lnTo>
                  <a:pt x="61775" y="930065"/>
                </a:lnTo>
                <a:lnTo>
                  <a:pt x="56390" y="928988"/>
                </a:lnTo>
                <a:lnTo>
                  <a:pt x="55744" y="926964"/>
                </a:lnTo>
                <a:lnTo>
                  <a:pt x="62550" y="917530"/>
                </a:lnTo>
                <a:lnTo>
                  <a:pt x="67633" y="913653"/>
                </a:lnTo>
                <a:lnTo>
                  <a:pt x="66815" y="912489"/>
                </a:lnTo>
                <a:lnTo>
                  <a:pt x="59448" y="912274"/>
                </a:lnTo>
                <a:lnTo>
                  <a:pt x="54494" y="917314"/>
                </a:lnTo>
                <a:lnTo>
                  <a:pt x="51651" y="918176"/>
                </a:lnTo>
                <a:lnTo>
                  <a:pt x="45103" y="918305"/>
                </a:lnTo>
                <a:lnTo>
                  <a:pt x="38254" y="915763"/>
                </a:lnTo>
                <a:lnTo>
                  <a:pt x="35324" y="913566"/>
                </a:lnTo>
                <a:lnTo>
                  <a:pt x="32309" y="908483"/>
                </a:lnTo>
                <a:lnTo>
                  <a:pt x="28906" y="905597"/>
                </a:lnTo>
                <a:lnTo>
                  <a:pt x="18653" y="901246"/>
                </a:lnTo>
                <a:lnTo>
                  <a:pt x="16327" y="898877"/>
                </a:lnTo>
                <a:lnTo>
                  <a:pt x="14130" y="894913"/>
                </a:lnTo>
                <a:lnTo>
                  <a:pt x="5730" y="883627"/>
                </a:lnTo>
                <a:lnTo>
                  <a:pt x="646" y="875270"/>
                </a:lnTo>
                <a:lnTo>
                  <a:pt x="0" y="870488"/>
                </a:lnTo>
                <a:lnTo>
                  <a:pt x="5859" y="860192"/>
                </a:lnTo>
                <a:lnTo>
                  <a:pt x="6117" y="857823"/>
                </a:lnTo>
                <a:lnTo>
                  <a:pt x="3619" y="853343"/>
                </a:lnTo>
                <a:lnTo>
                  <a:pt x="2585" y="850026"/>
                </a:lnTo>
                <a:lnTo>
                  <a:pt x="3446" y="845459"/>
                </a:lnTo>
                <a:lnTo>
                  <a:pt x="8573" y="835293"/>
                </a:lnTo>
                <a:lnTo>
                  <a:pt x="10468" y="832536"/>
                </a:lnTo>
                <a:lnTo>
                  <a:pt x="19644" y="826505"/>
                </a:lnTo>
                <a:lnTo>
                  <a:pt x="28863" y="817717"/>
                </a:lnTo>
                <a:lnTo>
                  <a:pt x="32223" y="815735"/>
                </a:lnTo>
                <a:lnTo>
                  <a:pt x="35195" y="815261"/>
                </a:lnTo>
                <a:lnTo>
                  <a:pt x="47300" y="815778"/>
                </a:lnTo>
                <a:lnTo>
                  <a:pt x="51048" y="813624"/>
                </a:lnTo>
                <a:lnTo>
                  <a:pt x="54236" y="809316"/>
                </a:lnTo>
                <a:lnTo>
                  <a:pt x="59448" y="804922"/>
                </a:lnTo>
                <a:lnTo>
                  <a:pt x="70347" y="798245"/>
                </a:lnTo>
                <a:lnTo>
                  <a:pt x="94557" y="788079"/>
                </a:lnTo>
                <a:lnTo>
                  <a:pt x="96151" y="786872"/>
                </a:lnTo>
                <a:lnTo>
                  <a:pt x="96281" y="784934"/>
                </a:lnTo>
                <a:lnTo>
                  <a:pt x="94084" y="779635"/>
                </a:lnTo>
                <a:lnTo>
                  <a:pt x="93610" y="777094"/>
                </a:lnTo>
                <a:lnTo>
                  <a:pt x="98564" y="772355"/>
                </a:lnTo>
                <a:lnTo>
                  <a:pt x="109764" y="764816"/>
                </a:lnTo>
                <a:lnTo>
                  <a:pt x="117432" y="761198"/>
                </a:lnTo>
                <a:lnTo>
                  <a:pt x="122343" y="760939"/>
                </a:lnTo>
                <a:lnTo>
                  <a:pt x="126306" y="759302"/>
                </a:lnTo>
                <a:lnTo>
                  <a:pt x="131864" y="754520"/>
                </a:lnTo>
                <a:lnTo>
                  <a:pt x="135008" y="753659"/>
                </a:lnTo>
                <a:lnTo>
                  <a:pt x="154049" y="751763"/>
                </a:lnTo>
                <a:lnTo>
                  <a:pt x="162492" y="754348"/>
                </a:lnTo>
                <a:lnTo>
                  <a:pt x="166628" y="754348"/>
                </a:lnTo>
                <a:cubicBezTo>
                  <a:pt x="166628" y="754348"/>
                  <a:pt x="169299" y="752453"/>
                  <a:pt x="169299" y="752453"/>
                </a:cubicBezTo>
                <a:lnTo>
                  <a:pt x="172831" y="747025"/>
                </a:lnTo>
                <a:lnTo>
                  <a:pt x="179422" y="733455"/>
                </a:lnTo>
                <a:lnTo>
                  <a:pt x="182868" y="724969"/>
                </a:lnTo>
                <a:lnTo>
                  <a:pt x="186142" y="711959"/>
                </a:lnTo>
                <a:lnTo>
                  <a:pt x="190364" y="691367"/>
                </a:lnTo>
                <a:lnTo>
                  <a:pt x="193509" y="670991"/>
                </a:lnTo>
                <a:lnTo>
                  <a:pt x="195577" y="650830"/>
                </a:lnTo>
                <a:lnTo>
                  <a:pt x="197214" y="638424"/>
                </a:lnTo>
                <a:lnTo>
                  <a:pt x="198377" y="633944"/>
                </a:lnTo>
                <a:lnTo>
                  <a:pt x="202340" y="628257"/>
                </a:lnTo>
                <a:lnTo>
                  <a:pt x="206475" y="623777"/>
                </a:lnTo>
                <a:lnTo>
                  <a:pt x="213540" y="619814"/>
                </a:lnTo>
                <a:lnTo>
                  <a:pt x="212894" y="617961"/>
                </a:lnTo>
                <a:lnTo>
                  <a:pt x="209879" y="614860"/>
                </a:lnTo>
                <a:lnTo>
                  <a:pt x="207079" y="613654"/>
                </a:lnTo>
                <a:lnTo>
                  <a:pt x="204494" y="614386"/>
                </a:lnTo>
                <a:lnTo>
                  <a:pt x="199798" y="619082"/>
                </a:lnTo>
                <a:lnTo>
                  <a:pt x="193681" y="622226"/>
                </a:lnTo>
                <a:lnTo>
                  <a:pt x="187736" y="621752"/>
                </a:lnTo>
                <a:lnTo>
                  <a:pt x="183472" y="622916"/>
                </a:lnTo>
                <a:lnTo>
                  <a:pt x="179551" y="627180"/>
                </a:lnTo>
                <a:lnTo>
                  <a:pt x="173219" y="630584"/>
                </a:lnTo>
                <a:lnTo>
                  <a:pt x="168997" y="629808"/>
                </a:lnTo>
                <a:lnTo>
                  <a:pt x="161329" y="623691"/>
                </a:lnTo>
                <a:lnTo>
                  <a:pt x="157452" y="622528"/>
                </a:lnTo>
                <a:lnTo>
                  <a:pt x="147673" y="623088"/>
                </a:lnTo>
                <a:lnTo>
                  <a:pt x="144830" y="620805"/>
                </a:lnTo>
                <a:lnTo>
                  <a:pt x="142332" y="616325"/>
                </a:lnTo>
                <a:lnTo>
                  <a:pt x="140350" y="610078"/>
                </a:lnTo>
                <a:lnTo>
                  <a:pt x="138842" y="601979"/>
                </a:lnTo>
                <a:lnTo>
                  <a:pt x="139058" y="593536"/>
                </a:lnTo>
                <a:lnTo>
                  <a:pt x="142590" y="578157"/>
                </a:lnTo>
                <a:lnTo>
                  <a:pt x="143926" y="573935"/>
                </a:lnTo>
                <a:lnTo>
                  <a:pt x="153446" y="556532"/>
                </a:lnTo>
                <a:lnTo>
                  <a:pt x="159305" y="548304"/>
                </a:lnTo>
                <a:lnTo>
                  <a:pt x="165163" y="542100"/>
                </a:lnTo>
                <a:lnTo>
                  <a:pt x="169428" y="538439"/>
                </a:lnTo>
                <a:lnTo>
                  <a:pt x="173434" y="536802"/>
                </a:lnTo>
                <a:lnTo>
                  <a:pt x="177311" y="532968"/>
                </a:lnTo>
                <a:lnTo>
                  <a:pt x="184419" y="520475"/>
                </a:lnTo>
                <a:lnTo>
                  <a:pt x="191743" y="509705"/>
                </a:lnTo>
                <a:lnTo>
                  <a:pt x="200832" y="489458"/>
                </a:lnTo>
                <a:lnTo>
                  <a:pt x="205226" y="484117"/>
                </a:lnTo>
                <a:lnTo>
                  <a:pt x="220648" y="475156"/>
                </a:lnTo>
                <a:lnTo>
                  <a:pt x="224827" y="475027"/>
                </a:lnTo>
                <a:lnTo>
                  <a:pt x="228402" y="477267"/>
                </a:lnTo>
                <a:lnTo>
                  <a:pt x="231762" y="481919"/>
                </a:lnTo>
                <a:lnTo>
                  <a:pt x="241240" y="502080"/>
                </a:lnTo>
                <a:lnTo>
                  <a:pt x="241972" y="501477"/>
                </a:lnTo>
                <a:lnTo>
                  <a:pt x="240335" y="493895"/>
                </a:lnTo>
                <a:lnTo>
                  <a:pt x="236889" y="470935"/>
                </a:lnTo>
                <a:lnTo>
                  <a:pt x="237449" y="461371"/>
                </a:lnTo>
                <a:lnTo>
                  <a:pt x="242877" y="451075"/>
                </a:lnTo>
                <a:lnTo>
                  <a:pt x="245117" y="449223"/>
                </a:lnTo>
                <a:lnTo>
                  <a:pt x="250846" y="449912"/>
                </a:lnTo>
                <a:lnTo>
                  <a:pt x="260065" y="453100"/>
                </a:lnTo>
                <a:lnTo>
                  <a:pt x="266225" y="456589"/>
                </a:lnTo>
                <a:lnTo>
                  <a:pt x="270921" y="462233"/>
                </a:lnTo>
                <a:lnTo>
                  <a:pt x="276478" y="465722"/>
                </a:lnTo>
                <a:lnTo>
                  <a:pt x="279364" y="465550"/>
                </a:lnTo>
                <a:lnTo>
                  <a:pt x="281432" y="462836"/>
                </a:lnTo>
                <a:lnTo>
                  <a:pt x="284362" y="454005"/>
                </a:lnTo>
                <a:lnTo>
                  <a:pt x="288195" y="438927"/>
                </a:lnTo>
                <a:lnTo>
                  <a:pt x="289746" y="420102"/>
                </a:lnTo>
                <a:lnTo>
                  <a:pt x="288971" y="397399"/>
                </a:lnTo>
                <a:lnTo>
                  <a:pt x="287851" y="380599"/>
                </a:lnTo>
                <a:lnTo>
                  <a:pt x="286386" y="369915"/>
                </a:lnTo>
                <a:lnTo>
                  <a:pt x="287204" y="360955"/>
                </a:lnTo>
                <a:lnTo>
                  <a:pt x="291857" y="350099"/>
                </a:lnTo>
                <a:lnTo>
                  <a:pt x="296122" y="342130"/>
                </a:lnTo>
                <a:lnTo>
                  <a:pt x="306289" y="330800"/>
                </a:lnTo>
                <a:lnTo>
                  <a:pt x="314517" y="327785"/>
                </a:lnTo>
                <a:lnTo>
                  <a:pt x="319385" y="328560"/>
                </a:lnTo>
                <a:lnTo>
                  <a:pt x="325803" y="333902"/>
                </a:lnTo>
                <a:lnTo>
                  <a:pt x="334720" y="337176"/>
                </a:lnTo>
                <a:lnTo>
                  <a:pt x="342776" y="347428"/>
                </a:lnTo>
                <a:lnTo>
                  <a:pt x="355786" y="370734"/>
                </a:lnTo>
                <a:lnTo>
                  <a:pt x="364401" y="382279"/>
                </a:lnTo>
                <a:lnTo>
                  <a:pt x="371553" y="387448"/>
                </a:lnTo>
                <a:lnTo>
                  <a:pt x="378618" y="396193"/>
                </a:lnTo>
                <a:lnTo>
                  <a:pt x="389042" y="414545"/>
                </a:lnTo>
                <a:lnTo>
                  <a:pt x="394513" y="422342"/>
                </a:lnTo>
                <a:lnTo>
                  <a:pt x="397744" y="425142"/>
                </a:lnTo>
                <a:lnTo>
                  <a:pt x="400587" y="425573"/>
                </a:lnTo>
                <a:lnTo>
                  <a:pt x="399511" y="420403"/>
                </a:lnTo>
                <a:lnTo>
                  <a:pt x="394513" y="409504"/>
                </a:lnTo>
                <a:lnTo>
                  <a:pt x="386888" y="397443"/>
                </a:lnTo>
                <a:lnTo>
                  <a:pt x="369959" y="375472"/>
                </a:lnTo>
                <a:lnTo>
                  <a:pt x="360654" y="359749"/>
                </a:lnTo>
                <a:lnTo>
                  <a:pt x="352296" y="341613"/>
                </a:lnTo>
                <a:lnTo>
                  <a:pt x="346136" y="330714"/>
                </a:lnTo>
                <a:lnTo>
                  <a:pt x="334979" y="319815"/>
                </a:lnTo>
                <a:lnTo>
                  <a:pt x="335151" y="315464"/>
                </a:lnTo>
                <a:lnTo>
                  <a:pt x="348591" y="299999"/>
                </a:lnTo>
                <a:lnTo>
                  <a:pt x="373318" y="286429"/>
                </a:lnTo>
                <a:lnTo>
                  <a:pt x="401234" y="275703"/>
                </a:lnTo>
                <a:lnTo>
                  <a:pt x="410538" y="276823"/>
                </a:lnTo>
                <a:lnTo>
                  <a:pt x="426908" y="272299"/>
                </a:lnTo>
                <a:lnTo>
                  <a:pt x="428459" y="265493"/>
                </a:lnTo>
                <a:lnTo>
                  <a:pt x="431991" y="262434"/>
                </a:lnTo>
                <a:lnTo>
                  <a:pt x="447241" y="252871"/>
                </a:lnTo>
                <a:lnTo>
                  <a:pt x="451635" y="253000"/>
                </a:lnTo>
                <a:lnTo>
                  <a:pt x="458355" y="257567"/>
                </a:lnTo>
                <a:lnTo>
                  <a:pt x="465507" y="266225"/>
                </a:lnTo>
                <a:lnTo>
                  <a:pt x="468824" y="273979"/>
                </a:lnTo>
                <a:lnTo>
                  <a:pt x="473304" y="287248"/>
                </a:lnTo>
                <a:lnTo>
                  <a:pt x="475544" y="305728"/>
                </a:lnTo>
                <a:lnTo>
                  <a:pt x="475199" y="362463"/>
                </a:lnTo>
                <a:lnTo>
                  <a:pt x="475329" y="372931"/>
                </a:lnTo>
                <a:lnTo>
                  <a:pt x="476190" y="376937"/>
                </a:lnTo>
                <a:lnTo>
                  <a:pt x="479292" y="370949"/>
                </a:lnTo>
                <a:lnTo>
                  <a:pt x="482997" y="359749"/>
                </a:lnTo>
                <a:lnTo>
                  <a:pt x="486356" y="351779"/>
                </a:lnTo>
                <a:lnTo>
                  <a:pt x="488898" y="339373"/>
                </a:lnTo>
                <a:lnTo>
                  <a:pt x="490707" y="322443"/>
                </a:lnTo>
                <a:lnTo>
                  <a:pt x="491784" y="309778"/>
                </a:lnTo>
                <a:lnTo>
                  <a:pt x="487433" y="295346"/>
                </a:lnTo>
                <a:lnTo>
                  <a:pt x="487218" y="271309"/>
                </a:lnTo>
                <a:lnTo>
                  <a:pt x="489415" y="258342"/>
                </a:lnTo>
                <a:lnTo>
                  <a:pt x="495532" y="258342"/>
                </a:lnTo>
                <a:lnTo>
                  <a:pt x="520777" y="302670"/>
                </a:lnTo>
                <a:lnTo>
                  <a:pt x="530684" y="312061"/>
                </a:lnTo>
                <a:lnTo>
                  <a:pt x="541971" y="335108"/>
                </a:lnTo>
                <a:lnTo>
                  <a:pt x="555196" y="332696"/>
                </a:lnTo>
                <a:lnTo>
                  <a:pt x="567387" y="335496"/>
                </a:lnTo>
                <a:lnTo>
                  <a:pt x="572772" y="334677"/>
                </a:lnTo>
                <a:lnTo>
                  <a:pt x="575400" y="331102"/>
                </a:lnTo>
                <a:lnTo>
                  <a:pt x="571609" y="321581"/>
                </a:lnTo>
                <a:lnTo>
                  <a:pt x="554291" y="295045"/>
                </a:lnTo>
                <a:lnTo>
                  <a:pt x="546408" y="273850"/>
                </a:lnTo>
                <a:lnTo>
                  <a:pt x="540937" y="246969"/>
                </a:lnTo>
                <a:lnTo>
                  <a:pt x="539602" y="232495"/>
                </a:lnTo>
                <a:lnTo>
                  <a:pt x="543824" y="229867"/>
                </a:lnTo>
                <a:lnTo>
                  <a:pt x="563166" y="230169"/>
                </a:lnTo>
                <a:lnTo>
                  <a:pt x="592244" y="242748"/>
                </a:lnTo>
                <a:lnTo>
                  <a:pt x="629421" y="285438"/>
                </a:lnTo>
                <a:lnTo>
                  <a:pt x="647729" y="299310"/>
                </a:lnTo>
                <a:lnTo>
                  <a:pt x="680512" y="346696"/>
                </a:lnTo>
                <a:lnTo>
                  <a:pt x="690377" y="353718"/>
                </a:lnTo>
                <a:lnTo>
                  <a:pt x="694383" y="355182"/>
                </a:lnTo>
                <a:lnTo>
                  <a:pt x="697399" y="349453"/>
                </a:lnTo>
                <a:lnTo>
                  <a:pt x="699251" y="343207"/>
                </a:lnTo>
                <a:lnTo>
                  <a:pt x="699380" y="334849"/>
                </a:lnTo>
                <a:lnTo>
                  <a:pt x="697786" y="324295"/>
                </a:lnTo>
                <a:lnTo>
                  <a:pt x="696881" y="312018"/>
                </a:lnTo>
                <a:lnTo>
                  <a:pt x="696666" y="297931"/>
                </a:lnTo>
                <a:lnTo>
                  <a:pt x="698906" y="269672"/>
                </a:lnTo>
                <a:lnTo>
                  <a:pt x="704162" y="260324"/>
                </a:lnTo>
                <a:lnTo>
                  <a:pt x="706488" y="249683"/>
                </a:lnTo>
                <a:lnTo>
                  <a:pt x="704334" y="230298"/>
                </a:lnTo>
                <a:lnTo>
                  <a:pt x="698131" y="216857"/>
                </a:lnTo>
                <a:lnTo>
                  <a:pt x="674050" y="181662"/>
                </a:lnTo>
                <a:lnTo>
                  <a:pt x="673964" y="177397"/>
                </a:lnTo>
                <a:lnTo>
                  <a:pt x="678832" y="172702"/>
                </a:lnTo>
                <a:lnTo>
                  <a:pt x="686026" y="169945"/>
                </a:lnTo>
                <a:lnTo>
                  <a:pt x="745776" y="178474"/>
                </a:lnTo>
                <a:lnTo>
                  <a:pt x="756114" y="181576"/>
                </a:lnTo>
                <a:lnTo>
                  <a:pt x="760508" y="184635"/>
                </a:lnTo>
                <a:lnTo>
                  <a:pt x="762404" y="188641"/>
                </a:lnTo>
                <a:lnTo>
                  <a:pt x="764859" y="190364"/>
                </a:lnTo>
                <a:lnTo>
                  <a:pt x="777697" y="185582"/>
                </a:lnTo>
                <a:lnTo>
                  <a:pt x="777395" y="176794"/>
                </a:lnTo>
                <a:lnTo>
                  <a:pt x="775801" y="171194"/>
                </a:lnTo>
                <a:lnTo>
                  <a:pt x="706445" y="155729"/>
                </a:lnTo>
                <a:lnTo>
                  <a:pt x="693521" y="150387"/>
                </a:lnTo>
                <a:lnTo>
                  <a:pt x="686973" y="149999"/>
                </a:lnTo>
                <a:lnTo>
                  <a:pt x="680167" y="154092"/>
                </a:lnTo>
                <a:lnTo>
                  <a:pt x="666080" y="156117"/>
                </a:lnTo>
                <a:lnTo>
                  <a:pt x="659532" y="155341"/>
                </a:lnTo>
                <a:lnTo>
                  <a:pt x="651089" y="136731"/>
                </a:lnTo>
                <a:lnTo>
                  <a:pt x="658757" y="113986"/>
                </a:lnTo>
                <a:lnTo>
                  <a:pt x="665175" y="114503"/>
                </a:lnTo>
                <a:lnTo>
                  <a:pt x="677410" y="123420"/>
                </a:lnTo>
                <a:lnTo>
                  <a:pt x="684647" y="110970"/>
                </a:lnTo>
                <a:lnTo>
                  <a:pt x="696106" y="100588"/>
                </a:lnTo>
                <a:lnTo>
                  <a:pt x="707479" y="96927"/>
                </a:lnTo>
                <a:lnTo>
                  <a:pt x="732249" y="74310"/>
                </a:lnTo>
                <a:lnTo>
                  <a:pt x="736858" y="72329"/>
                </a:lnTo>
                <a:lnTo>
                  <a:pt x="742631" y="73535"/>
                </a:lnTo>
                <a:lnTo>
                  <a:pt x="755468" y="79394"/>
                </a:lnTo>
                <a:lnTo>
                  <a:pt x="760508" y="84994"/>
                </a:lnTo>
                <a:lnTo>
                  <a:pt x="766324" y="96927"/>
                </a:lnTo>
                <a:lnTo>
                  <a:pt x="769684" y="100588"/>
                </a:lnTo>
                <a:lnTo>
                  <a:pt x="773691" y="101278"/>
                </a:lnTo>
                <a:lnTo>
                  <a:pt x="779162" y="106619"/>
                </a:lnTo>
                <a:lnTo>
                  <a:pt x="787088" y="89216"/>
                </a:lnTo>
                <a:lnTo>
                  <a:pt x="794239" y="70304"/>
                </a:lnTo>
                <a:lnTo>
                  <a:pt x="802467" y="58199"/>
                </a:lnTo>
                <a:lnTo>
                  <a:pt x="814098" y="65264"/>
                </a:lnTo>
                <a:lnTo>
                  <a:pt x="821464" y="74397"/>
                </a:lnTo>
                <a:lnTo>
                  <a:pt x="828185" y="85209"/>
                </a:lnTo>
                <a:lnTo>
                  <a:pt x="837705" y="91154"/>
                </a:lnTo>
                <a:lnTo>
                  <a:pt x="853860" y="127383"/>
                </a:lnTo>
                <a:lnTo>
                  <a:pt x="856875" y="127383"/>
                </a:lnTo>
                <a:cubicBezTo>
                  <a:pt x="856875" y="127383"/>
                  <a:pt x="858340" y="124368"/>
                  <a:pt x="858340" y="124368"/>
                </a:cubicBezTo>
                <a:lnTo>
                  <a:pt x="859848" y="117691"/>
                </a:lnTo>
                <a:lnTo>
                  <a:pt x="860365" y="107739"/>
                </a:lnTo>
                <a:lnTo>
                  <a:pt x="862346" y="94127"/>
                </a:lnTo>
                <a:lnTo>
                  <a:pt x="860925" y="89043"/>
                </a:lnTo>
                <a:lnTo>
                  <a:pt x="847398" y="73750"/>
                </a:lnTo>
                <a:lnTo>
                  <a:pt x="844856" y="67806"/>
                </a:lnTo>
                <a:lnTo>
                  <a:pt x="842229" y="57984"/>
                </a:lnTo>
                <a:lnTo>
                  <a:pt x="842229" y="49799"/>
                </a:lnTo>
                <a:cubicBezTo>
                  <a:pt x="842229" y="49799"/>
                  <a:pt x="844684" y="43337"/>
                  <a:pt x="844684" y="43337"/>
                </a:cubicBezTo>
                <a:lnTo>
                  <a:pt x="847312" y="40365"/>
                </a:lnTo>
                <a:lnTo>
                  <a:pt x="856014" y="43079"/>
                </a:lnTo>
                <a:lnTo>
                  <a:pt x="858900" y="40968"/>
                </a:lnTo>
                <a:lnTo>
                  <a:pt x="861614" y="35454"/>
                </a:lnTo>
                <a:lnTo>
                  <a:pt x="864931" y="25072"/>
                </a:lnTo>
                <a:lnTo>
                  <a:pt x="867516" y="22401"/>
                </a:lnTo>
                <a:lnTo>
                  <a:pt x="873331" y="22099"/>
                </a:lnTo>
                <a:lnTo>
                  <a:pt x="882334" y="28776"/>
                </a:lnTo>
                <a:lnTo>
                  <a:pt x="890218" y="29336"/>
                </a:lnTo>
                <a:lnTo>
                  <a:pt x="893061" y="26278"/>
                </a:lnTo>
                <a:lnTo>
                  <a:pt x="893492" y="19730"/>
                </a:lnTo>
                <a:lnTo>
                  <a:pt x="894181" y="15551"/>
                </a:lnTo>
                <a:lnTo>
                  <a:pt x="895129" y="13785"/>
                </a:lnTo>
                <a:lnTo>
                  <a:pt x="923647" y="13440"/>
                </a:lnTo>
                <a:lnTo>
                  <a:pt x="930712" y="11890"/>
                </a:lnTo>
                <a:lnTo>
                  <a:pt x="936269" y="6893"/>
                </a:lnTo>
                <a:lnTo>
                  <a:pt x="943032" y="6289"/>
                </a:lnTo>
                <a:lnTo>
                  <a:pt x="948934" y="9262"/>
                </a:lnTo>
                <a:lnTo>
                  <a:pt x="956257" y="15637"/>
                </a:lnTo>
                <a:lnTo>
                  <a:pt x="963537" y="15336"/>
                </a:lnTo>
                <a:lnTo>
                  <a:pt x="974393" y="4954"/>
                </a:lnTo>
                <a:lnTo>
                  <a:pt x="984603" y="0"/>
                </a:lnTo>
                <a:lnTo>
                  <a:pt x="1040992" y="1378"/>
                </a:lnTo>
                <a:lnTo>
                  <a:pt x="1059517" y="7711"/>
                </a:lnTo>
                <a:lnTo>
                  <a:pt x="1059517" y="7711"/>
                </a:lnTo>
                <a:close/>
              </a:path>
            </a:pathLst>
          </a:custGeom>
          <a:gradFill>
            <a:gsLst>
              <a:gs pos="55000">
                <a:srgbClr val="6C9FD5"/>
              </a:gs>
              <a:gs pos="31000">
                <a:srgbClr val="8AB2DE">
                  <a:alpha val="75000"/>
                  <a:lumMod val="75000"/>
                  <a:lumOff val="25000"/>
                </a:srgbClr>
              </a:gs>
              <a:gs pos="6000">
                <a:srgbClr val="DEF0FF">
                  <a:lumMod val="0"/>
                  <a:lumOff val="100000"/>
                  <a:alpha val="0"/>
                </a:srgbClr>
              </a:gs>
              <a:gs pos="100000">
                <a:srgbClr val="6298D2"/>
              </a:gs>
            </a:gsLst>
            <a:lin ang="5400000" scaled="0"/>
          </a:gradFill>
          <a:ln w="4306" cap="flat">
            <a:gradFill flip="none" rotWithShape="1">
              <a:gsLst>
                <a:gs pos="16000">
                  <a:schemeClr val="accent2">
                    <a:lumMod val="5000"/>
                    <a:lumOff val="95000"/>
                    <a:alpha val="0"/>
                  </a:schemeClr>
                </a:gs>
                <a:gs pos="51000">
                  <a:srgbClr val="C4D9EF"/>
                </a:gs>
                <a:gs pos="28000">
                  <a:schemeClr val="accent2">
                    <a:alpha val="0"/>
                    <a:lumMod val="0"/>
                    <a:lumOff val="100000"/>
                  </a:schemeClr>
                </a:gs>
                <a:gs pos="100000">
                  <a:schemeClr val="accent2">
                    <a:lumMod val="30000"/>
                    <a:lumOff val="70000"/>
                    <a:alpha val="0"/>
                  </a:schemeClr>
                </a:gs>
              </a:gsLst>
              <a:lin ang="5400000" scaled="1"/>
              <a:tileRect/>
            </a:gradFill>
            <a:prstDash val="solid"/>
            <a:miter/>
          </a:ln>
        </p:spPr>
        <p:txBody>
          <a:bodyPr rtlCol="0" anchor="ctr"/>
          <a:lstStyle/>
          <a:p>
            <a:endParaRPr lang="sv-SE"/>
          </a:p>
        </p:txBody>
      </p:sp>
      <p:pic>
        <p:nvPicPr>
          <p:cNvPr id="1867" name="Världskarta" descr="En bild som visar Värld, Jorden, karta&#10;&#10;AI-genererat innehåll kan vara felaktigt.">
            <a:extLst>
              <a:ext uri="{FF2B5EF4-FFF2-40B4-BE49-F238E27FC236}">
                <a16:creationId xmlns:a16="http://schemas.microsoft.com/office/drawing/2014/main" id="{2044013A-7669-6474-0259-BCB35A08C56C}"/>
              </a:ext>
            </a:extLst>
          </p:cNvPr>
          <p:cNvPicPr>
            <a:picLocks noGrp="1" noRot="1" noChangeAspect="1" noMove="1" noResize="1" noEditPoints="1" noAdjustHandles="1" noChangeArrowheads="1" noChangeShapeType="1" noCrop="1"/>
          </p:cNvPicPr>
          <p:nvPr/>
        </p:nvPicPr>
        <p:blipFill>
          <a:blip r:embed="rId2"/>
          <a:stretch>
            <a:fillRect/>
          </a:stretch>
        </p:blipFill>
        <p:spPr>
          <a:xfrm>
            <a:off x="515155" y="181306"/>
            <a:ext cx="11728361" cy="6749027"/>
          </a:xfrm>
          <a:prstGeom prst="rect">
            <a:avLst/>
          </a:prstGeom>
        </p:spPr>
      </p:pic>
      <p:grpSp>
        <p:nvGrpSpPr>
          <p:cNvPr id="1719" name="Sampublikationer">
            <a:extLst>
              <a:ext uri="{FF2B5EF4-FFF2-40B4-BE49-F238E27FC236}">
                <a16:creationId xmlns:a16="http://schemas.microsoft.com/office/drawing/2014/main" id="{2D21318D-485E-6F72-599F-AFD76B3DD020}"/>
              </a:ext>
            </a:extLst>
          </p:cNvPr>
          <p:cNvGrpSpPr>
            <a:grpSpLocks noGrp="1" noUngrp="1" noRot="1" noMove="1" noResize="1"/>
          </p:cNvGrpSpPr>
          <p:nvPr/>
        </p:nvGrpSpPr>
        <p:grpSpPr>
          <a:xfrm>
            <a:off x="1175663" y="1671724"/>
            <a:ext cx="10260403" cy="4299414"/>
            <a:chOff x="2975117" y="2768889"/>
            <a:chExt cx="8059648" cy="3377232"/>
          </a:xfrm>
          <a:solidFill>
            <a:schemeClr val="accent1"/>
          </a:solidFill>
        </p:grpSpPr>
        <p:sp>
          <p:nvSpPr>
            <p:cNvPr id="12" name="Nordmakedonien">
              <a:extLst>
                <a:ext uri="{FF2B5EF4-FFF2-40B4-BE49-F238E27FC236}">
                  <a16:creationId xmlns:a16="http://schemas.microsoft.com/office/drawing/2014/main" id="{5F5348EA-41B1-67F7-A7E8-02ECB3473CAC}"/>
                </a:ext>
              </a:extLst>
            </p:cNvPr>
            <p:cNvSpPr>
              <a:spLocks noGrp="1" noRot="1" noChangeAspect="1" noMove="1" noResize="1" noEditPoints="1" noAdjustHandles="1" noChangeArrowheads="1" noChangeShapeType="1"/>
            </p:cNvSpPr>
            <p:nvPr/>
          </p:nvSpPr>
          <p:spPr>
            <a:xfrm>
              <a:off x="7195021" y="38004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55" name="Belgien">
              <a:extLst>
                <a:ext uri="{FF2B5EF4-FFF2-40B4-BE49-F238E27FC236}">
                  <a16:creationId xmlns:a16="http://schemas.microsoft.com/office/drawing/2014/main" id="{03F62788-8F02-0AE1-C6E2-0D42CD05CF08}"/>
                </a:ext>
              </a:extLst>
            </p:cNvPr>
            <p:cNvSpPr>
              <a:spLocks noGrp="1" noRot="1" noChangeAspect="1" noMove="1" noResize="1" noEditPoints="1" noAdjustHandles="1" noChangeArrowheads="1" noChangeShapeType="1"/>
            </p:cNvSpPr>
            <p:nvPr/>
          </p:nvSpPr>
          <p:spPr>
            <a:xfrm>
              <a:off x="6794658" y="348298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3" name="Polen">
              <a:extLst>
                <a:ext uri="{FF2B5EF4-FFF2-40B4-BE49-F238E27FC236}">
                  <a16:creationId xmlns:a16="http://schemas.microsoft.com/office/drawing/2014/main" id="{09AE5D07-C644-6269-FC4B-6124113EDB96}"/>
                </a:ext>
              </a:extLst>
            </p:cNvPr>
            <p:cNvSpPr>
              <a:spLocks noGrp="1" noRot="1" noChangeAspect="1" noMove="1" noResize="1" noEditPoints="1" noAdjustHandles="1" noChangeArrowheads="1" noChangeShapeType="1"/>
            </p:cNvSpPr>
            <p:nvPr/>
          </p:nvSpPr>
          <p:spPr>
            <a:xfrm>
              <a:off x="7171751" y="340028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4" name="Saudi Arabien">
              <a:extLst>
                <a:ext uri="{FF2B5EF4-FFF2-40B4-BE49-F238E27FC236}">
                  <a16:creationId xmlns:a16="http://schemas.microsoft.com/office/drawing/2014/main" id="{52EDDCF1-9E83-BF6F-CE6F-3A4E109AE46C}"/>
                </a:ext>
              </a:extLst>
            </p:cNvPr>
            <p:cNvSpPr>
              <a:spLocks noGrp="1" noRot="1" noChangeAspect="1" noMove="1" noResize="1" noEditPoints="1" noAdjustHandles="1" noChangeArrowheads="1" noChangeShapeType="1"/>
            </p:cNvSpPr>
            <p:nvPr/>
          </p:nvSpPr>
          <p:spPr>
            <a:xfrm>
              <a:off x="7773209" y="43025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5" name="Förenade Arabemiraten">
              <a:extLst>
                <a:ext uri="{FF2B5EF4-FFF2-40B4-BE49-F238E27FC236}">
                  <a16:creationId xmlns:a16="http://schemas.microsoft.com/office/drawing/2014/main" id="{223D17EC-7F71-3416-E8FA-E4B496D48EA2}"/>
                </a:ext>
              </a:extLst>
            </p:cNvPr>
            <p:cNvSpPr>
              <a:spLocks noGrp="1" noRot="1" noChangeAspect="1" noMove="1" noResize="1" noEditPoints="1" noAdjustHandles="1" noChangeArrowheads="1" noChangeShapeType="1"/>
            </p:cNvSpPr>
            <p:nvPr/>
          </p:nvSpPr>
          <p:spPr>
            <a:xfrm>
              <a:off x="8047831" y="43295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6" name="Afghanistan">
              <a:extLst>
                <a:ext uri="{FF2B5EF4-FFF2-40B4-BE49-F238E27FC236}">
                  <a16:creationId xmlns:a16="http://schemas.microsoft.com/office/drawing/2014/main" id="{B6C90FA8-E259-EE5E-3677-04CC69AE0474}"/>
                </a:ext>
              </a:extLst>
            </p:cNvPr>
            <p:cNvSpPr>
              <a:spLocks noGrp="1" noRot="1" noChangeAspect="1" noMove="1" noResize="1" noEditPoints="1" noAdjustHandles="1" noChangeArrowheads="1" noChangeShapeType="1"/>
            </p:cNvSpPr>
            <p:nvPr/>
          </p:nvSpPr>
          <p:spPr>
            <a:xfrm>
              <a:off x="8324534" y="40378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7" name="Albanien">
              <a:extLst>
                <a:ext uri="{FF2B5EF4-FFF2-40B4-BE49-F238E27FC236}">
                  <a16:creationId xmlns:a16="http://schemas.microsoft.com/office/drawing/2014/main" id="{06C5B011-176D-ABAA-933E-41F6A4B7E571}"/>
                </a:ext>
              </a:extLst>
            </p:cNvPr>
            <p:cNvSpPr>
              <a:spLocks noGrp="1" noRot="1" noChangeAspect="1" noMove="1" noResize="1" noEditPoints="1" noAdjustHandles="1" noChangeArrowheads="1" noChangeShapeType="1"/>
            </p:cNvSpPr>
            <p:nvPr/>
          </p:nvSpPr>
          <p:spPr>
            <a:xfrm>
              <a:off x="7202958" y="384272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8" name="Armenien">
              <a:extLst>
                <a:ext uri="{FF2B5EF4-FFF2-40B4-BE49-F238E27FC236}">
                  <a16:creationId xmlns:a16="http://schemas.microsoft.com/office/drawing/2014/main" id="{31A8DC47-9D9E-8B1F-1ACA-0323C62B6049}"/>
                </a:ext>
              </a:extLst>
            </p:cNvPr>
            <p:cNvSpPr>
              <a:spLocks noGrp="1" noRot="1" noChangeAspect="1" noMove="1" noResize="1" noEditPoints="1" noAdjustHandles="1" noChangeArrowheads="1" noChangeShapeType="1"/>
            </p:cNvSpPr>
            <p:nvPr/>
          </p:nvSpPr>
          <p:spPr>
            <a:xfrm>
              <a:off x="7819185" y="38475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9" name="Argentina">
              <a:extLst>
                <a:ext uri="{FF2B5EF4-FFF2-40B4-BE49-F238E27FC236}">
                  <a16:creationId xmlns:a16="http://schemas.microsoft.com/office/drawing/2014/main" id="{95D9785F-E5C1-4718-B691-B014E07E6143}"/>
                </a:ext>
              </a:extLst>
            </p:cNvPr>
            <p:cNvSpPr>
              <a:spLocks noGrp="1" noRot="1" noChangeAspect="1" noMove="1" noResize="1" noEditPoints="1" noAdjustHandles="1" noChangeArrowheads="1" noChangeShapeType="1"/>
            </p:cNvSpPr>
            <p:nvPr/>
          </p:nvSpPr>
          <p:spPr>
            <a:xfrm>
              <a:off x="5071110" y="58718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0" name="Österrike">
              <a:extLst>
                <a:ext uri="{FF2B5EF4-FFF2-40B4-BE49-F238E27FC236}">
                  <a16:creationId xmlns:a16="http://schemas.microsoft.com/office/drawing/2014/main" id="{7A96DF6C-E1AF-A205-BAA9-024571450F33}"/>
                </a:ext>
              </a:extLst>
            </p:cNvPr>
            <p:cNvSpPr>
              <a:spLocks noGrp="1" noRot="1" noChangeAspect="1" noMove="1" noResize="1" noEditPoints="1" noAdjustHandles="1" noChangeArrowheads="1" noChangeShapeType="1"/>
            </p:cNvSpPr>
            <p:nvPr/>
          </p:nvSpPr>
          <p:spPr>
            <a:xfrm>
              <a:off x="7053217" y="35945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1" name="Australien">
              <a:extLst>
                <a:ext uri="{FF2B5EF4-FFF2-40B4-BE49-F238E27FC236}">
                  <a16:creationId xmlns:a16="http://schemas.microsoft.com/office/drawing/2014/main" id="{98CA0314-5CBF-0A7F-3F79-7F8708DCF636}"/>
                </a:ext>
              </a:extLst>
            </p:cNvPr>
            <p:cNvSpPr>
              <a:spLocks noGrp="1" noRot="1" noChangeAspect="1" noMove="1" noResize="1" noEditPoints="1" noAdjustHandles="1" noChangeArrowheads="1" noChangeShapeType="1"/>
            </p:cNvSpPr>
            <p:nvPr/>
          </p:nvSpPr>
          <p:spPr>
            <a:xfrm>
              <a:off x="10024420" y="558221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2" name="Azerbaijan">
              <a:extLst>
                <a:ext uri="{FF2B5EF4-FFF2-40B4-BE49-F238E27FC236}">
                  <a16:creationId xmlns:a16="http://schemas.microsoft.com/office/drawing/2014/main" id="{04103814-F82B-4A53-C300-37E2555B3A7E}"/>
                </a:ext>
              </a:extLst>
            </p:cNvPr>
            <p:cNvSpPr>
              <a:spLocks noGrp="1" noRot="1" noChangeAspect="1" noMove="1" noResize="1" noEditPoints="1" noAdjustHandles="1" noChangeArrowheads="1" noChangeShapeType="1"/>
            </p:cNvSpPr>
            <p:nvPr/>
          </p:nvSpPr>
          <p:spPr>
            <a:xfrm>
              <a:off x="7857968" y="384541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3" name="Bosnien och Hercegovina">
              <a:extLst>
                <a:ext uri="{FF2B5EF4-FFF2-40B4-BE49-F238E27FC236}">
                  <a16:creationId xmlns:a16="http://schemas.microsoft.com/office/drawing/2014/main" id="{00602ED5-85D5-40DB-2473-23D531E0069D}"/>
                </a:ext>
              </a:extLst>
            </p:cNvPr>
            <p:cNvSpPr>
              <a:spLocks noGrp="1" noRot="1" noChangeAspect="1" noMove="1" noResize="1" noEditPoints="1" noAdjustHandles="1" noChangeArrowheads="1" noChangeShapeType="1"/>
            </p:cNvSpPr>
            <p:nvPr/>
          </p:nvSpPr>
          <p:spPr>
            <a:xfrm>
              <a:off x="7089786" y="370195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4" name="Bangladesh">
              <a:extLst>
                <a:ext uri="{FF2B5EF4-FFF2-40B4-BE49-F238E27FC236}">
                  <a16:creationId xmlns:a16="http://schemas.microsoft.com/office/drawing/2014/main" id="{6B657756-4AD9-B56B-1F0B-991E9489EFFE}"/>
                </a:ext>
              </a:extLst>
            </p:cNvPr>
            <p:cNvSpPr>
              <a:spLocks noGrp="1" noRot="1" noChangeAspect="1" noMove="1" noResize="1" noEditPoints="1" noAdjustHandles="1" noChangeArrowheads="1" noChangeShapeType="1"/>
            </p:cNvSpPr>
            <p:nvPr/>
          </p:nvSpPr>
          <p:spPr>
            <a:xfrm>
              <a:off x="8926776" y="43219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5" name="Bulgarien">
              <a:extLst>
                <a:ext uri="{FF2B5EF4-FFF2-40B4-BE49-F238E27FC236}">
                  <a16:creationId xmlns:a16="http://schemas.microsoft.com/office/drawing/2014/main" id="{C01A1AD7-9A4E-A134-250C-1614D810FE0F}"/>
                </a:ext>
              </a:extLst>
            </p:cNvPr>
            <p:cNvSpPr>
              <a:spLocks noGrp="1" noRot="1" noChangeAspect="1" noMove="1" noResize="1" noEditPoints="1" noAdjustHandles="1" noChangeArrowheads="1" noChangeShapeType="1"/>
            </p:cNvSpPr>
            <p:nvPr/>
          </p:nvSpPr>
          <p:spPr>
            <a:xfrm>
              <a:off x="7319365" y="376244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6" name="Bolivia">
              <a:extLst>
                <a:ext uri="{FF2B5EF4-FFF2-40B4-BE49-F238E27FC236}">
                  <a16:creationId xmlns:a16="http://schemas.microsoft.com/office/drawing/2014/main" id="{9B9167FC-4012-7282-96E6-C301A1DD901A}"/>
                </a:ext>
              </a:extLst>
            </p:cNvPr>
            <p:cNvSpPr>
              <a:spLocks noGrp="1" noRot="1" noChangeAspect="1" noMove="1" noResize="1" noEditPoints="1" noAdjustHandles="1" noChangeArrowheads="1" noChangeShapeType="1"/>
            </p:cNvSpPr>
            <p:nvPr/>
          </p:nvSpPr>
          <p:spPr>
            <a:xfrm>
              <a:off x="5064677" y="533720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7" name="Brasilien">
              <a:extLst>
                <a:ext uri="{FF2B5EF4-FFF2-40B4-BE49-F238E27FC236}">
                  <a16:creationId xmlns:a16="http://schemas.microsoft.com/office/drawing/2014/main" id="{583BEB6F-5466-2368-B2CE-D795CB84A7B3}"/>
                </a:ext>
              </a:extLst>
            </p:cNvPr>
            <p:cNvSpPr>
              <a:spLocks noGrp="1" noRot="1" noChangeAspect="1" noMove="1" noResize="1" noEditPoints="1" noAdjustHandles="1" noChangeArrowheads="1" noChangeShapeType="1"/>
            </p:cNvSpPr>
            <p:nvPr/>
          </p:nvSpPr>
          <p:spPr>
            <a:xfrm>
              <a:off x="5496325" y="521609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8" name="Bhutan">
              <a:extLst>
                <a:ext uri="{FF2B5EF4-FFF2-40B4-BE49-F238E27FC236}">
                  <a16:creationId xmlns:a16="http://schemas.microsoft.com/office/drawing/2014/main" id="{7B5BD57D-903F-AC6E-5E8B-56944D2C21A7}"/>
                </a:ext>
              </a:extLst>
            </p:cNvPr>
            <p:cNvSpPr>
              <a:spLocks noGrp="1" noRot="1" noChangeAspect="1" noMove="1" noResize="1" noEditPoints="1" noAdjustHandles="1" noChangeArrowheads="1" noChangeShapeType="1"/>
            </p:cNvSpPr>
            <p:nvPr/>
          </p:nvSpPr>
          <p:spPr>
            <a:xfrm>
              <a:off x="8926776" y="422515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9" name="Botswana">
              <a:extLst>
                <a:ext uri="{FF2B5EF4-FFF2-40B4-BE49-F238E27FC236}">
                  <a16:creationId xmlns:a16="http://schemas.microsoft.com/office/drawing/2014/main" id="{78B5127C-94B3-BD71-0C1E-01436400080F}"/>
                </a:ext>
              </a:extLst>
            </p:cNvPr>
            <p:cNvSpPr>
              <a:spLocks noGrp="1" noRot="1" noChangeAspect="1" noMove="1" noResize="1" noEditPoints="1" noAdjustHandles="1" noChangeArrowheads="1" noChangeShapeType="1"/>
            </p:cNvSpPr>
            <p:nvPr/>
          </p:nvSpPr>
          <p:spPr>
            <a:xfrm>
              <a:off x="7301878" y="547387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0" name="Belarus">
              <a:extLst>
                <a:ext uri="{FF2B5EF4-FFF2-40B4-BE49-F238E27FC236}">
                  <a16:creationId xmlns:a16="http://schemas.microsoft.com/office/drawing/2014/main" id="{5EBB68C2-601E-E286-662A-2AD1AEC47B43}"/>
                </a:ext>
              </a:extLst>
            </p:cNvPr>
            <p:cNvSpPr>
              <a:spLocks noGrp="1" noRot="1" noChangeAspect="1" noMove="1" noResize="1" noEditPoints="1" noAdjustHandles="1" noChangeArrowheads="1" noChangeShapeType="1"/>
            </p:cNvSpPr>
            <p:nvPr/>
          </p:nvSpPr>
          <p:spPr>
            <a:xfrm>
              <a:off x="7393306" y="335122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1" name="Kanada">
              <a:extLst>
                <a:ext uri="{FF2B5EF4-FFF2-40B4-BE49-F238E27FC236}">
                  <a16:creationId xmlns:a16="http://schemas.microsoft.com/office/drawing/2014/main" id="{8AB139D5-1DA8-B84E-8C1F-42B2FBB69192}"/>
                </a:ext>
              </a:extLst>
            </p:cNvPr>
            <p:cNvSpPr>
              <a:spLocks noGrp="1" noRot="1" noChangeAspect="1" noMove="1" noResize="1" noEditPoints="1" noAdjustHandles="1" noChangeArrowheads="1" noChangeShapeType="1"/>
            </p:cNvSpPr>
            <p:nvPr/>
          </p:nvSpPr>
          <p:spPr>
            <a:xfrm>
              <a:off x="3906066" y="310198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2" name="Congo">
              <a:extLst>
                <a:ext uri="{FF2B5EF4-FFF2-40B4-BE49-F238E27FC236}">
                  <a16:creationId xmlns:a16="http://schemas.microsoft.com/office/drawing/2014/main" id="{BCCB9D55-9A36-3BD8-DF13-91E8AFC7A66D}"/>
                </a:ext>
              </a:extLst>
            </p:cNvPr>
            <p:cNvSpPr>
              <a:spLocks noGrp="1" noRot="1" noChangeAspect="1" noMove="1" noResize="1" noEditPoints="1" noAdjustHandles="1" noChangeArrowheads="1" noChangeShapeType="1"/>
            </p:cNvSpPr>
            <p:nvPr/>
          </p:nvSpPr>
          <p:spPr>
            <a:xfrm>
              <a:off x="7267031" y="497900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3" name="Schweiz">
              <a:extLst>
                <a:ext uri="{FF2B5EF4-FFF2-40B4-BE49-F238E27FC236}">
                  <a16:creationId xmlns:a16="http://schemas.microsoft.com/office/drawing/2014/main" id="{77F9075B-6206-2115-0A2B-3321B4794E44}"/>
                </a:ext>
              </a:extLst>
            </p:cNvPr>
            <p:cNvSpPr>
              <a:spLocks noGrp="1" noRot="1" noChangeAspect="1" noMove="1" noResize="1" noEditPoints="1" noAdjustHandles="1" noChangeArrowheads="1" noChangeShapeType="1"/>
            </p:cNvSpPr>
            <p:nvPr/>
          </p:nvSpPr>
          <p:spPr>
            <a:xfrm>
              <a:off x="6872447"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4" name="Chile">
              <a:extLst>
                <a:ext uri="{FF2B5EF4-FFF2-40B4-BE49-F238E27FC236}">
                  <a16:creationId xmlns:a16="http://schemas.microsoft.com/office/drawing/2014/main" id="{F9230099-8F03-29DA-3853-51F6DE3ADA51}"/>
                </a:ext>
              </a:extLst>
            </p:cNvPr>
            <p:cNvSpPr>
              <a:spLocks noGrp="1" noRot="1" noChangeAspect="1" noMove="1" noResize="1" noEditPoints="1" noAdjustHandles="1" noChangeArrowheads="1" noChangeShapeType="1"/>
            </p:cNvSpPr>
            <p:nvPr/>
          </p:nvSpPr>
          <p:spPr>
            <a:xfrm>
              <a:off x="4921692" y="58181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5" name="Cameroon">
              <a:extLst>
                <a:ext uri="{FF2B5EF4-FFF2-40B4-BE49-F238E27FC236}">
                  <a16:creationId xmlns:a16="http://schemas.microsoft.com/office/drawing/2014/main" id="{AC7C0E5E-5E01-C9AA-D258-AE0FAD9F9977}"/>
                </a:ext>
              </a:extLst>
            </p:cNvPr>
            <p:cNvSpPr>
              <a:spLocks noGrp="1" noRot="1" noChangeAspect="1" noMove="1" noResize="1" noEditPoints="1" noAdjustHandles="1" noChangeArrowheads="1" noChangeShapeType="1"/>
            </p:cNvSpPr>
            <p:nvPr/>
          </p:nvSpPr>
          <p:spPr>
            <a:xfrm>
              <a:off x="7007301" y="480301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6" name="Kina">
              <a:extLst>
                <a:ext uri="{FF2B5EF4-FFF2-40B4-BE49-F238E27FC236}">
                  <a16:creationId xmlns:a16="http://schemas.microsoft.com/office/drawing/2014/main" id="{CFF6AAF2-791F-7676-F47C-9399132A2DF3}"/>
                </a:ext>
              </a:extLst>
            </p:cNvPr>
            <p:cNvSpPr>
              <a:spLocks noGrp="1" noRot="1" noChangeAspect="1" noMove="1" noResize="1" noEditPoints="1" noAdjustHandles="1" noChangeArrowheads="1" noChangeShapeType="1"/>
            </p:cNvSpPr>
            <p:nvPr/>
          </p:nvSpPr>
          <p:spPr>
            <a:xfrm>
              <a:off x="9241243" y="40204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7" name="Colombia">
              <a:extLst>
                <a:ext uri="{FF2B5EF4-FFF2-40B4-BE49-F238E27FC236}">
                  <a16:creationId xmlns:a16="http://schemas.microsoft.com/office/drawing/2014/main" id="{D59DE0E3-8001-9AA0-E072-021A7BB9034F}"/>
                </a:ext>
              </a:extLst>
            </p:cNvPr>
            <p:cNvSpPr>
              <a:spLocks noGrp="1" noRot="1" noChangeAspect="1" noMove="1" noResize="1" noEditPoints="1" noAdjustHandles="1" noChangeArrowheads="1" noChangeShapeType="1"/>
            </p:cNvSpPr>
            <p:nvPr/>
          </p:nvSpPr>
          <p:spPr>
            <a:xfrm>
              <a:off x="4887156" y="485379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8" name="Costa Rica">
              <a:extLst>
                <a:ext uri="{FF2B5EF4-FFF2-40B4-BE49-F238E27FC236}">
                  <a16:creationId xmlns:a16="http://schemas.microsoft.com/office/drawing/2014/main" id="{4C161FF2-E352-EF25-C2D7-38C8D08FA9E0}"/>
                </a:ext>
              </a:extLst>
            </p:cNvPr>
            <p:cNvSpPr>
              <a:spLocks noGrp="1" noRot="1" noChangeAspect="1" noMove="1" noResize="1" noEditPoints="1" noAdjustHandles="1" noChangeArrowheads="1" noChangeShapeType="1"/>
            </p:cNvSpPr>
            <p:nvPr/>
          </p:nvSpPr>
          <p:spPr>
            <a:xfrm>
              <a:off x="4653284" y="469152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9" name="Cuba">
              <a:extLst>
                <a:ext uri="{FF2B5EF4-FFF2-40B4-BE49-F238E27FC236}">
                  <a16:creationId xmlns:a16="http://schemas.microsoft.com/office/drawing/2014/main" id="{69FC3C6F-FA1B-5E61-0CFD-501586ADC022}"/>
                </a:ext>
              </a:extLst>
            </p:cNvPr>
            <p:cNvSpPr>
              <a:spLocks noGrp="1" noRot="1" noChangeAspect="1" noMove="1" noResize="1" noEditPoints="1" noAdjustHandles="1" noChangeArrowheads="1" noChangeShapeType="1"/>
            </p:cNvSpPr>
            <p:nvPr/>
          </p:nvSpPr>
          <p:spPr>
            <a:xfrm>
              <a:off x="4797927" y="44161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0" name="Cypern">
              <a:extLst>
                <a:ext uri="{FF2B5EF4-FFF2-40B4-BE49-F238E27FC236}">
                  <a16:creationId xmlns:a16="http://schemas.microsoft.com/office/drawing/2014/main" id="{E43709E6-0A9C-9443-3B76-10B62EF2C1D1}"/>
                </a:ext>
              </a:extLst>
            </p:cNvPr>
            <p:cNvSpPr>
              <a:spLocks noGrp="1" noRot="1" noChangeAspect="1" noMove="1" noResize="1" noEditPoints="1" noAdjustHandles="1" noChangeArrowheads="1" noChangeShapeType="1"/>
            </p:cNvSpPr>
            <p:nvPr/>
          </p:nvSpPr>
          <p:spPr>
            <a:xfrm>
              <a:off x="7514423" y="400554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1" name="Tjeckien">
              <a:extLst>
                <a:ext uri="{FF2B5EF4-FFF2-40B4-BE49-F238E27FC236}">
                  <a16:creationId xmlns:a16="http://schemas.microsoft.com/office/drawing/2014/main" id="{56F4E398-4E9F-FB92-3DFD-BA001FD763F8}"/>
                </a:ext>
              </a:extLst>
            </p:cNvPr>
            <p:cNvSpPr>
              <a:spLocks noGrp="1" noRot="1" noChangeAspect="1" noMove="1" noResize="1" noEditPoints="1" noAdjustHandles="1" noChangeArrowheads="1" noChangeShapeType="1"/>
            </p:cNvSpPr>
            <p:nvPr/>
          </p:nvSpPr>
          <p:spPr>
            <a:xfrm>
              <a:off x="7065412" y="351637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2" name="Tyskland">
              <a:extLst>
                <a:ext uri="{FF2B5EF4-FFF2-40B4-BE49-F238E27FC236}">
                  <a16:creationId xmlns:a16="http://schemas.microsoft.com/office/drawing/2014/main" id="{1EA44D87-45FB-079A-95EB-8FA02FB0621C}"/>
                </a:ext>
              </a:extLst>
            </p:cNvPr>
            <p:cNvSpPr>
              <a:spLocks noGrp="1" noRot="1" noChangeAspect="1" noMove="1" noResize="1" noEditPoints="1" noAdjustHandles="1" noChangeArrowheads="1" noChangeShapeType="1"/>
            </p:cNvSpPr>
            <p:nvPr/>
          </p:nvSpPr>
          <p:spPr>
            <a:xfrm>
              <a:off x="6959073" y="343822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3" name="Dijbouti">
              <a:extLst>
                <a:ext uri="{FF2B5EF4-FFF2-40B4-BE49-F238E27FC236}">
                  <a16:creationId xmlns:a16="http://schemas.microsoft.com/office/drawing/2014/main" id="{ED544748-B3FF-B940-359E-635BA80D7689}"/>
                </a:ext>
              </a:extLst>
            </p:cNvPr>
            <p:cNvSpPr>
              <a:spLocks noGrp="1" noRot="1" noChangeAspect="1" noMove="1" noResize="1" noEditPoints="1" noAdjustHandles="1" noChangeArrowheads="1" noChangeShapeType="1"/>
            </p:cNvSpPr>
            <p:nvPr/>
          </p:nvSpPr>
          <p:spPr>
            <a:xfrm>
              <a:off x="7752735" y="4651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4" name="Danmark">
              <a:extLst>
                <a:ext uri="{FF2B5EF4-FFF2-40B4-BE49-F238E27FC236}">
                  <a16:creationId xmlns:a16="http://schemas.microsoft.com/office/drawing/2014/main" id="{6158832D-6C5E-DC8E-B1AE-397D97C9DE82}"/>
                </a:ext>
              </a:extLst>
            </p:cNvPr>
            <p:cNvSpPr>
              <a:spLocks noGrp="1" noRot="1" noChangeAspect="1" noMove="1" noResize="1" noEditPoints="1" noAdjustHandles="1" noChangeArrowheads="1" noChangeShapeType="1"/>
            </p:cNvSpPr>
            <p:nvPr/>
          </p:nvSpPr>
          <p:spPr>
            <a:xfrm>
              <a:off x="6938917" y="32484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5" name="Algeriet">
              <a:extLst>
                <a:ext uri="{FF2B5EF4-FFF2-40B4-BE49-F238E27FC236}">
                  <a16:creationId xmlns:a16="http://schemas.microsoft.com/office/drawing/2014/main" id="{D49504B5-D513-FC4B-5FD4-52AA9BEB0AC9}"/>
                </a:ext>
              </a:extLst>
            </p:cNvPr>
            <p:cNvSpPr>
              <a:spLocks noGrp="1" noRot="1" noChangeAspect="1" noMove="1" noResize="1" noEditPoints="1" noAdjustHandles="1" noChangeArrowheads="1" noChangeShapeType="1"/>
            </p:cNvSpPr>
            <p:nvPr/>
          </p:nvSpPr>
          <p:spPr>
            <a:xfrm>
              <a:off x="6754709" y="42397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6" name="Equador">
              <a:extLst>
                <a:ext uri="{FF2B5EF4-FFF2-40B4-BE49-F238E27FC236}">
                  <a16:creationId xmlns:a16="http://schemas.microsoft.com/office/drawing/2014/main" id="{554E2174-2C79-D27C-EBE2-239A0A6584B1}"/>
                </a:ext>
              </a:extLst>
            </p:cNvPr>
            <p:cNvSpPr>
              <a:spLocks noGrp="1" noRot="1" noChangeAspect="1" noMove="1" noResize="1" noEditPoints="1" noAdjustHandles="1" noChangeArrowheads="1" noChangeShapeType="1"/>
            </p:cNvSpPr>
            <p:nvPr/>
          </p:nvSpPr>
          <p:spPr>
            <a:xfrm>
              <a:off x="4754307" y="497200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7" name="Egypten">
              <a:extLst>
                <a:ext uri="{FF2B5EF4-FFF2-40B4-BE49-F238E27FC236}">
                  <a16:creationId xmlns:a16="http://schemas.microsoft.com/office/drawing/2014/main" id="{447F6F7A-8263-8EEE-B75D-ECEF3E663158}"/>
                </a:ext>
              </a:extLst>
            </p:cNvPr>
            <p:cNvSpPr>
              <a:spLocks noGrp="1" noRot="1" noChangeAspect="1" noMove="1" noResize="1" noEditPoints="1" noAdjustHandles="1" noChangeArrowheads="1" noChangeShapeType="1"/>
            </p:cNvSpPr>
            <p:nvPr/>
          </p:nvSpPr>
          <p:spPr>
            <a:xfrm>
              <a:off x="7421107" y="425465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8" name="Estland">
              <a:extLst>
                <a:ext uri="{FF2B5EF4-FFF2-40B4-BE49-F238E27FC236}">
                  <a16:creationId xmlns:a16="http://schemas.microsoft.com/office/drawing/2014/main" id="{117C7A7F-629B-086D-F861-0413D212CF91}"/>
                </a:ext>
              </a:extLst>
            </p:cNvPr>
            <p:cNvSpPr>
              <a:spLocks noGrp="1" noRot="1" noChangeAspect="1" noMove="1" noResize="1" noEditPoints="1" noAdjustHandles="1" noChangeArrowheads="1" noChangeShapeType="1"/>
            </p:cNvSpPr>
            <p:nvPr/>
          </p:nvSpPr>
          <p:spPr>
            <a:xfrm>
              <a:off x="7327722" y="31245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9" name="Eritrea">
              <a:extLst>
                <a:ext uri="{FF2B5EF4-FFF2-40B4-BE49-F238E27FC236}">
                  <a16:creationId xmlns:a16="http://schemas.microsoft.com/office/drawing/2014/main" id="{61694A54-33ED-52FC-2725-77EA34AD1C8C}"/>
                </a:ext>
              </a:extLst>
            </p:cNvPr>
            <p:cNvSpPr>
              <a:spLocks noGrp="1" noRot="1" noChangeAspect="1" noMove="1" noResize="1" noEditPoints="1" noAdjustHandles="1" noChangeArrowheads="1" noChangeShapeType="1"/>
            </p:cNvSpPr>
            <p:nvPr/>
          </p:nvSpPr>
          <p:spPr>
            <a:xfrm>
              <a:off x="7630536" y="453151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0" name="Spanien">
              <a:extLst>
                <a:ext uri="{FF2B5EF4-FFF2-40B4-BE49-F238E27FC236}">
                  <a16:creationId xmlns:a16="http://schemas.microsoft.com/office/drawing/2014/main" id="{66D9F0DE-226B-F516-B23E-7EA952AE5172}"/>
                </a:ext>
              </a:extLst>
            </p:cNvPr>
            <p:cNvSpPr>
              <a:spLocks noGrp="1" noRot="1" noChangeAspect="1" noMove="1" noResize="1" noEditPoints="1" noAdjustHandles="1" noChangeArrowheads="1" noChangeShapeType="1"/>
            </p:cNvSpPr>
            <p:nvPr/>
          </p:nvSpPr>
          <p:spPr>
            <a:xfrm>
              <a:off x="6611606" y="383409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1" name="Etiopien">
              <a:extLst>
                <a:ext uri="{FF2B5EF4-FFF2-40B4-BE49-F238E27FC236}">
                  <a16:creationId xmlns:a16="http://schemas.microsoft.com/office/drawing/2014/main" id="{A0BC61B9-E597-D848-E2BA-CE2214DC6848}"/>
                </a:ext>
              </a:extLst>
            </p:cNvPr>
            <p:cNvSpPr>
              <a:spLocks noGrp="1" noRot="1" noChangeAspect="1" noMove="1" noResize="1" noEditPoints="1" noAdjustHandles="1" noChangeArrowheads="1" noChangeShapeType="1"/>
            </p:cNvSpPr>
            <p:nvPr/>
          </p:nvSpPr>
          <p:spPr>
            <a:xfrm>
              <a:off x="7668538" y="47435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2" name="Finland">
              <a:extLst>
                <a:ext uri="{FF2B5EF4-FFF2-40B4-BE49-F238E27FC236}">
                  <a16:creationId xmlns:a16="http://schemas.microsoft.com/office/drawing/2014/main" id="{D45F017B-88CF-9FBA-CE44-F7010D65CD78}"/>
                </a:ext>
              </a:extLst>
            </p:cNvPr>
            <p:cNvSpPr>
              <a:spLocks noGrp="1" noRot="1" noChangeAspect="1" noMove="1" noResize="1" noEditPoints="1" noAdjustHandles="1" noChangeArrowheads="1" noChangeShapeType="1"/>
            </p:cNvSpPr>
            <p:nvPr/>
          </p:nvSpPr>
          <p:spPr>
            <a:xfrm>
              <a:off x="7369413" y="279718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3" name="Frankrike">
              <a:extLst>
                <a:ext uri="{FF2B5EF4-FFF2-40B4-BE49-F238E27FC236}">
                  <a16:creationId xmlns:a16="http://schemas.microsoft.com/office/drawing/2014/main" id="{BE669D06-D34C-3120-5026-A4ED66DA4132}"/>
                </a:ext>
              </a:extLst>
            </p:cNvPr>
            <p:cNvSpPr>
              <a:spLocks noGrp="1" noRot="1" noChangeAspect="1" noMove="1" noResize="1" noEditPoints="1" noAdjustHandles="1" noChangeArrowheads="1" noChangeShapeType="1"/>
            </p:cNvSpPr>
            <p:nvPr/>
          </p:nvSpPr>
          <p:spPr>
            <a:xfrm>
              <a:off x="6756464" y="3617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4" name="Storbritannien">
              <a:extLst>
                <a:ext uri="{FF2B5EF4-FFF2-40B4-BE49-F238E27FC236}">
                  <a16:creationId xmlns:a16="http://schemas.microsoft.com/office/drawing/2014/main" id="{E8A15059-435B-F823-15CF-059E77D1EDBF}"/>
                </a:ext>
              </a:extLst>
            </p:cNvPr>
            <p:cNvSpPr>
              <a:spLocks noGrp="1" noRot="1" noChangeAspect="1" noMove="1" noResize="1" noEditPoints="1" noAdjustHandles="1" noChangeArrowheads="1" noChangeShapeType="1"/>
            </p:cNvSpPr>
            <p:nvPr/>
          </p:nvSpPr>
          <p:spPr>
            <a:xfrm>
              <a:off x="6646172" y="336188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5" name="Georgien">
              <a:extLst>
                <a:ext uri="{FF2B5EF4-FFF2-40B4-BE49-F238E27FC236}">
                  <a16:creationId xmlns:a16="http://schemas.microsoft.com/office/drawing/2014/main" id="{BD02219F-ADF7-F8E4-98DB-4BC086498B8C}"/>
                </a:ext>
              </a:extLst>
            </p:cNvPr>
            <p:cNvSpPr>
              <a:spLocks noGrp="1" noRot="1" noChangeAspect="1" noMove="1" noResize="1" noEditPoints="1" noAdjustHandles="1" noChangeArrowheads="1" noChangeShapeType="1"/>
            </p:cNvSpPr>
            <p:nvPr/>
          </p:nvSpPr>
          <p:spPr>
            <a:xfrm>
              <a:off x="7782838" y="379010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6" name="Ghana">
              <a:extLst>
                <a:ext uri="{FF2B5EF4-FFF2-40B4-BE49-F238E27FC236}">
                  <a16:creationId xmlns:a16="http://schemas.microsoft.com/office/drawing/2014/main" id="{E016E0AA-4879-2FA3-6D3A-139CC1EE9DB5}"/>
                </a:ext>
              </a:extLst>
            </p:cNvPr>
            <p:cNvSpPr>
              <a:spLocks noGrp="1" noRot="1" noChangeAspect="1" noMove="1" noResize="1" noEditPoints="1" noAdjustHandles="1" noChangeArrowheads="1" noChangeShapeType="1"/>
            </p:cNvSpPr>
            <p:nvPr/>
          </p:nvSpPr>
          <p:spPr>
            <a:xfrm>
              <a:off x="6668756" y="472436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7" name="Grekland">
              <a:extLst>
                <a:ext uri="{FF2B5EF4-FFF2-40B4-BE49-F238E27FC236}">
                  <a16:creationId xmlns:a16="http://schemas.microsoft.com/office/drawing/2014/main" id="{CDAD9A92-7679-415F-AF5F-F3FA0A974444}"/>
                </a:ext>
              </a:extLst>
            </p:cNvPr>
            <p:cNvSpPr>
              <a:spLocks noGrp="1" noRot="1" noChangeAspect="1" noMove="1" noResize="1" noEditPoints="1" noAdjustHandles="1" noChangeArrowheads="1" noChangeShapeType="1"/>
            </p:cNvSpPr>
            <p:nvPr/>
          </p:nvSpPr>
          <p:spPr>
            <a:xfrm>
              <a:off x="7256763" y="388184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8" name="Honduras">
              <a:extLst>
                <a:ext uri="{FF2B5EF4-FFF2-40B4-BE49-F238E27FC236}">
                  <a16:creationId xmlns:a16="http://schemas.microsoft.com/office/drawing/2014/main" id="{C504AC51-2418-2EC1-95FF-72ED0CD6D59A}"/>
                </a:ext>
              </a:extLst>
            </p:cNvPr>
            <p:cNvSpPr>
              <a:spLocks noGrp="1" noRot="1" noChangeAspect="1" noMove="1" noResize="1" noEditPoints="1" noAdjustHandles="1" noChangeArrowheads="1" noChangeShapeType="1"/>
            </p:cNvSpPr>
            <p:nvPr/>
          </p:nvSpPr>
          <p:spPr>
            <a:xfrm>
              <a:off x="4554800" y="455667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9" name="Kroatien">
              <a:extLst>
                <a:ext uri="{FF2B5EF4-FFF2-40B4-BE49-F238E27FC236}">
                  <a16:creationId xmlns:a16="http://schemas.microsoft.com/office/drawing/2014/main" id="{AEC0B355-D65D-BA9E-E7EC-501126FC36E1}"/>
                </a:ext>
              </a:extLst>
            </p:cNvPr>
            <p:cNvSpPr>
              <a:spLocks noGrp="1" noRot="1" noChangeAspect="1" noMove="1" noResize="1" noEditPoints="1" noAdjustHandles="1" noChangeArrowheads="1" noChangeShapeType="1"/>
            </p:cNvSpPr>
            <p:nvPr/>
          </p:nvSpPr>
          <p:spPr>
            <a:xfrm>
              <a:off x="7115964" y="371787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0" name="Ungern">
              <a:extLst>
                <a:ext uri="{FF2B5EF4-FFF2-40B4-BE49-F238E27FC236}">
                  <a16:creationId xmlns:a16="http://schemas.microsoft.com/office/drawing/2014/main" id="{41D6A744-625F-8669-2873-12A94C568146}"/>
                </a:ext>
              </a:extLst>
            </p:cNvPr>
            <p:cNvSpPr>
              <a:spLocks noGrp="1" noRot="1" noChangeAspect="1" noMove="1" noResize="1" noEditPoints="1" noAdjustHandles="1" noChangeArrowheads="1" noChangeShapeType="1"/>
            </p:cNvSpPr>
            <p:nvPr/>
          </p:nvSpPr>
          <p:spPr>
            <a:xfrm>
              <a:off x="7164674"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1" name="Irland">
              <a:extLst>
                <a:ext uri="{FF2B5EF4-FFF2-40B4-BE49-F238E27FC236}">
                  <a16:creationId xmlns:a16="http://schemas.microsoft.com/office/drawing/2014/main" id="{8AAC61B4-669D-EB18-01AC-71D41ABEF5D1}"/>
                </a:ext>
              </a:extLst>
            </p:cNvPr>
            <p:cNvSpPr>
              <a:spLocks noGrp="1" noRot="1" noChangeAspect="1" noMove="1" noResize="1" noEditPoints="1" noAdjustHandles="1" noChangeArrowheads="1" noChangeShapeType="1"/>
            </p:cNvSpPr>
            <p:nvPr/>
          </p:nvSpPr>
          <p:spPr>
            <a:xfrm>
              <a:off x="6497686" y="33718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2" name="Israel">
              <a:extLst>
                <a:ext uri="{FF2B5EF4-FFF2-40B4-BE49-F238E27FC236}">
                  <a16:creationId xmlns:a16="http://schemas.microsoft.com/office/drawing/2014/main" id="{BE482EB6-6E5D-7787-A0D1-0BCAF17C5238}"/>
                </a:ext>
              </a:extLst>
            </p:cNvPr>
            <p:cNvSpPr>
              <a:spLocks noGrp="1" noRot="1" noChangeAspect="1" noMove="1" noResize="1" noEditPoints="1" noAdjustHandles="1" noChangeArrowheads="1" noChangeShapeType="1"/>
            </p:cNvSpPr>
            <p:nvPr/>
          </p:nvSpPr>
          <p:spPr>
            <a:xfrm>
              <a:off x="7575406" y="40825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3" name="Indien">
              <a:extLst>
                <a:ext uri="{FF2B5EF4-FFF2-40B4-BE49-F238E27FC236}">
                  <a16:creationId xmlns:a16="http://schemas.microsoft.com/office/drawing/2014/main" id="{6946921C-D7C4-8156-F80F-AA3CB3CC394F}"/>
                </a:ext>
              </a:extLst>
            </p:cNvPr>
            <p:cNvSpPr>
              <a:spLocks noGrp="1" noRot="1" noChangeAspect="1" noMove="1" noResize="1" noEditPoints="1" noAdjustHandles="1" noChangeArrowheads="1" noChangeShapeType="1"/>
            </p:cNvSpPr>
            <p:nvPr/>
          </p:nvSpPr>
          <p:spPr>
            <a:xfrm>
              <a:off x="8635803" y="439966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4" name="Irak">
              <a:extLst>
                <a:ext uri="{FF2B5EF4-FFF2-40B4-BE49-F238E27FC236}">
                  <a16:creationId xmlns:a16="http://schemas.microsoft.com/office/drawing/2014/main" id="{564F4ABD-D6ED-D4D0-2108-D9D78EA6894D}"/>
                </a:ext>
              </a:extLst>
            </p:cNvPr>
            <p:cNvSpPr>
              <a:spLocks noGrp="1" noRot="1" noChangeAspect="1" noMove="1" noResize="1" noEditPoints="1" noAdjustHandles="1" noChangeArrowheads="1" noChangeShapeType="1"/>
            </p:cNvSpPr>
            <p:nvPr/>
          </p:nvSpPr>
          <p:spPr>
            <a:xfrm>
              <a:off x="7768205" y="406286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5" name="Iran">
              <a:extLst>
                <a:ext uri="{FF2B5EF4-FFF2-40B4-BE49-F238E27FC236}">
                  <a16:creationId xmlns:a16="http://schemas.microsoft.com/office/drawing/2014/main" id="{87E7B0D0-DE49-1F73-059E-ED88357C8222}"/>
                </a:ext>
              </a:extLst>
            </p:cNvPr>
            <p:cNvSpPr>
              <a:spLocks noGrp="1" noRot="1" noChangeAspect="1" noMove="1" noResize="1" noEditPoints="1" noAdjustHandles="1" noChangeArrowheads="1" noChangeShapeType="1"/>
            </p:cNvSpPr>
            <p:nvPr/>
          </p:nvSpPr>
          <p:spPr>
            <a:xfrm>
              <a:off x="8034770" y="408800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6" name="Island">
              <a:extLst>
                <a:ext uri="{FF2B5EF4-FFF2-40B4-BE49-F238E27FC236}">
                  <a16:creationId xmlns:a16="http://schemas.microsoft.com/office/drawing/2014/main" id="{45AF236A-1080-F1C5-10D8-ACCA8EA7B3AF}"/>
                </a:ext>
              </a:extLst>
            </p:cNvPr>
            <p:cNvSpPr>
              <a:spLocks noGrp="1" noRot="1" noChangeAspect="1" noMove="1" noResize="1" noEditPoints="1" noAdjustHandles="1" noChangeArrowheads="1" noChangeShapeType="1"/>
            </p:cNvSpPr>
            <p:nvPr/>
          </p:nvSpPr>
          <p:spPr>
            <a:xfrm>
              <a:off x="6245251" y="28028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7" name="Italien">
              <a:extLst>
                <a:ext uri="{FF2B5EF4-FFF2-40B4-BE49-F238E27FC236}">
                  <a16:creationId xmlns:a16="http://schemas.microsoft.com/office/drawing/2014/main" id="{CBB2FAE5-8FFF-48BC-5DE2-12A2BC676A57}"/>
                </a:ext>
              </a:extLst>
            </p:cNvPr>
            <p:cNvSpPr>
              <a:spLocks noGrp="1" noRot="1" noChangeAspect="1" noMove="1" noResize="1" noEditPoints="1" noAdjustHandles="1" noChangeArrowheads="1" noChangeShapeType="1"/>
            </p:cNvSpPr>
            <p:nvPr/>
          </p:nvSpPr>
          <p:spPr>
            <a:xfrm>
              <a:off x="6997833" y="37465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8" name="Jordan">
              <a:extLst>
                <a:ext uri="{FF2B5EF4-FFF2-40B4-BE49-F238E27FC236}">
                  <a16:creationId xmlns:a16="http://schemas.microsoft.com/office/drawing/2014/main" id="{397EE758-033E-D25A-46DE-4DFD79C8B366}"/>
                </a:ext>
              </a:extLst>
            </p:cNvPr>
            <p:cNvSpPr>
              <a:spLocks noGrp="1" noRot="1" noChangeAspect="1" noMove="1" noResize="1" noEditPoints="1" noAdjustHandles="1" noChangeArrowheads="1" noChangeShapeType="1"/>
            </p:cNvSpPr>
            <p:nvPr/>
          </p:nvSpPr>
          <p:spPr>
            <a:xfrm>
              <a:off x="7583866" y="412711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9" name="Japan">
              <a:extLst>
                <a:ext uri="{FF2B5EF4-FFF2-40B4-BE49-F238E27FC236}">
                  <a16:creationId xmlns:a16="http://schemas.microsoft.com/office/drawing/2014/main" id="{FB6D3148-4FF8-425C-3950-8892E2964A75}"/>
                </a:ext>
              </a:extLst>
            </p:cNvPr>
            <p:cNvSpPr>
              <a:spLocks noGrp="1" noRot="1" noChangeAspect="1" noMove="1" noResize="1" noEditPoints="1" noAdjustHandles="1" noChangeArrowheads="1" noChangeShapeType="1"/>
            </p:cNvSpPr>
            <p:nvPr/>
          </p:nvSpPr>
          <p:spPr>
            <a:xfrm>
              <a:off x="10119988" y="39682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0" name="Kenya">
              <a:extLst>
                <a:ext uri="{FF2B5EF4-FFF2-40B4-BE49-F238E27FC236}">
                  <a16:creationId xmlns:a16="http://schemas.microsoft.com/office/drawing/2014/main" id="{53F2D0AD-A0EA-A117-AE5C-6A8B424C246A}"/>
                </a:ext>
              </a:extLst>
            </p:cNvPr>
            <p:cNvSpPr>
              <a:spLocks noGrp="1" noRot="1" noChangeAspect="1" noMove="1" noResize="1" noEditPoints="1" noAdjustHandles="1" noChangeArrowheads="1" noChangeShapeType="1"/>
            </p:cNvSpPr>
            <p:nvPr/>
          </p:nvSpPr>
          <p:spPr>
            <a:xfrm>
              <a:off x="7630536" y="492185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1" name="Kirgizistan">
              <a:extLst>
                <a:ext uri="{FF2B5EF4-FFF2-40B4-BE49-F238E27FC236}">
                  <a16:creationId xmlns:a16="http://schemas.microsoft.com/office/drawing/2014/main" id="{E2F34608-201C-2C00-15D4-90DC16669021}"/>
                </a:ext>
              </a:extLst>
            </p:cNvPr>
            <p:cNvSpPr>
              <a:spLocks noGrp="1" noRot="1" noChangeAspect="1" noMove="1" noResize="1" noEditPoints="1" noAdjustHandles="1" noChangeArrowheads="1" noChangeShapeType="1"/>
            </p:cNvSpPr>
            <p:nvPr/>
          </p:nvSpPr>
          <p:spPr>
            <a:xfrm>
              <a:off x="8533040" y="380182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2" name="Cambodia">
              <a:extLst>
                <a:ext uri="{FF2B5EF4-FFF2-40B4-BE49-F238E27FC236}">
                  <a16:creationId xmlns:a16="http://schemas.microsoft.com/office/drawing/2014/main" id="{2594B88A-FFF3-9090-3B8D-AA479EC2FBAF}"/>
                </a:ext>
              </a:extLst>
            </p:cNvPr>
            <p:cNvSpPr>
              <a:spLocks noGrp="1" noRot="1" noChangeAspect="1" noMove="1" noResize="1" noEditPoints="1" noAdjustHandles="1" noChangeArrowheads="1" noChangeShapeType="1"/>
            </p:cNvSpPr>
            <p:nvPr/>
          </p:nvSpPr>
          <p:spPr>
            <a:xfrm>
              <a:off x="9277834" y="46209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3" name="Sydkorea">
              <a:extLst>
                <a:ext uri="{FF2B5EF4-FFF2-40B4-BE49-F238E27FC236}">
                  <a16:creationId xmlns:a16="http://schemas.microsoft.com/office/drawing/2014/main" id="{46D2064F-F72B-9323-4E1E-1C2D954D0AD3}"/>
                </a:ext>
              </a:extLst>
            </p:cNvPr>
            <p:cNvSpPr>
              <a:spLocks noGrp="1" noRot="1" noChangeAspect="1" noMove="1" noResize="1" noEditPoints="1" noAdjustHandles="1" noChangeArrowheads="1" noChangeShapeType="1"/>
            </p:cNvSpPr>
            <p:nvPr/>
          </p:nvSpPr>
          <p:spPr>
            <a:xfrm>
              <a:off x="9867983" y="397474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4" name="Kosovo">
              <a:extLst>
                <a:ext uri="{FF2B5EF4-FFF2-40B4-BE49-F238E27FC236}">
                  <a16:creationId xmlns:a16="http://schemas.microsoft.com/office/drawing/2014/main" id="{2CB926FE-8E9A-D972-0FCB-A6B76470136E}"/>
                </a:ext>
              </a:extLst>
            </p:cNvPr>
            <p:cNvSpPr>
              <a:spLocks noGrp="1" noRot="1" noChangeAspect="1" noMove="1" noResize="1" noEditPoints="1" noAdjustHandles="1" noChangeArrowheads="1" noChangeShapeType="1"/>
            </p:cNvSpPr>
            <p:nvPr/>
          </p:nvSpPr>
          <p:spPr>
            <a:xfrm>
              <a:off x="7208300" y="378978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5" name="Kuwait">
              <a:extLst>
                <a:ext uri="{FF2B5EF4-FFF2-40B4-BE49-F238E27FC236}">
                  <a16:creationId xmlns:a16="http://schemas.microsoft.com/office/drawing/2014/main" id="{0C64E69F-9D64-E3C9-5862-6720AE215010}"/>
                </a:ext>
              </a:extLst>
            </p:cNvPr>
            <p:cNvSpPr>
              <a:spLocks noGrp="1" noRot="1" noChangeAspect="1" noMove="1" noResize="1" noEditPoints="1" noAdjustHandles="1" noChangeArrowheads="1" noChangeShapeType="1"/>
            </p:cNvSpPr>
            <p:nvPr/>
          </p:nvSpPr>
          <p:spPr>
            <a:xfrm>
              <a:off x="7867035" y="41826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6" name="Filippinerna">
              <a:extLst>
                <a:ext uri="{FF2B5EF4-FFF2-40B4-BE49-F238E27FC236}">
                  <a16:creationId xmlns:a16="http://schemas.microsoft.com/office/drawing/2014/main" id="{40BC075A-EEB1-7ABB-AB05-00E79307A6C4}"/>
                </a:ext>
              </a:extLst>
            </p:cNvPr>
            <p:cNvSpPr>
              <a:spLocks noGrp="1" noRot="1" noChangeAspect="1" noMove="1" noResize="1" noEditPoints="1" noAdjustHandles="1" noChangeArrowheads="1" noChangeShapeType="1"/>
            </p:cNvSpPr>
            <p:nvPr/>
          </p:nvSpPr>
          <p:spPr>
            <a:xfrm>
              <a:off x="9719620" y="460140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7" name="Kazakstan">
              <a:extLst>
                <a:ext uri="{FF2B5EF4-FFF2-40B4-BE49-F238E27FC236}">
                  <a16:creationId xmlns:a16="http://schemas.microsoft.com/office/drawing/2014/main" id="{1956167A-BF5E-0E1D-1404-E4FA8FBFE923}"/>
                </a:ext>
              </a:extLst>
            </p:cNvPr>
            <p:cNvSpPr>
              <a:spLocks noGrp="1" noRot="1" noChangeAspect="1" noMove="1" noResize="1" noEditPoints="1" noAdjustHandles="1" noChangeArrowheads="1" noChangeShapeType="1"/>
            </p:cNvSpPr>
            <p:nvPr/>
          </p:nvSpPr>
          <p:spPr>
            <a:xfrm>
              <a:off x="8389285" y="358043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8" name="Laos">
              <a:extLst>
                <a:ext uri="{FF2B5EF4-FFF2-40B4-BE49-F238E27FC236}">
                  <a16:creationId xmlns:a16="http://schemas.microsoft.com/office/drawing/2014/main" id="{118D7A8C-3643-3684-2580-EBD3D160B280}"/>
                </a:ext>
              </a:extLst>
            </p:cNvPr>
            <p:cNvSpPr>
              <a:spLocks noGrp="1" noRot="1" noChangeAspect="1" noMove="1" noResize="1" noEditPoints="1" noAdjustHandles="1" noChangeArrowheads="1" noChangeShapeType="1"/>
            </p:cNvSpPr>
            <p:nvPr/>
          </p:nvSpPr>
          <p:spPr>
            <a:xfrm>
              <a:off x="9253860" y="44438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9" name="Libanon">
              <a:extLst>
                <a:ext uri="{FF2B5EF4-FFF2-40B4-BE49-F238E27FC236}">
                  <a16:creationId xmlns:a16="http://schemas.microsoft.com/office/drawing/2014/main" id="{15257931-2ECD-CF74-FF3C-7314AE182B3C}"/>
                </a:ext>
              </a:extLst>
            </p:cNvPr>
            <p:cNvSpPr>
              <a:spLocks noGrp="1" noRot="1" noChangeAspect="1" noMove="1" noResize="1" noEditPoints="1" noAdjustHandles="1" noChangeArrowheads="1" noChangeShapeType="1"/>
            </p:cNvSpPr>
            <p:nvPr/>
          </p:nvSpPr>
          <p:spPr>
            <a:xfrm>
              <a:off x="7599017" y="402537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0" name="Sri Lanka">
              <a:extLst>
                <a:ext uri="{FF2B5EF4-FFF2-40B4-BE49-F238E27FC236}">
                  <a16:creationId xmlns:a16="http://schemas.microsoft.com/office/drawing/2014/main" id="{53AE3DAF-358A-BC8A-AF8B-0938F0B849E3}"/>
                </a:ext>
              </a:extLst>
            </p:cNvPr>
            <p:cNvSpPr>
              <a:spLocks noGrp="1" noRot="1" noChangeAspect="1" noMove="1" noResize="1" noEditPoints="1" noAdjustHandles="1" noChangeArrowheads="1" noChangeShapeType="1"/>
            </p:cNvSpPr>
            <p:nvPr/>
          </p:nvSpPr>
          <p:spPr>
            <a:xfrm>
              <a:off x="8686409" y="47435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1" name="Litauen">
              <a:extLst>
                <a:ext uri="{FF2B5EF4-FFF2-40B4-BE49-F238E27FC236}">
                  <a16:creationId xmlns:a16="http://schemas.microsoft.com/office/drawing/2014/main" id="{C05CB1A8-3AA3-CEC4-8155-DC27E44D957B}"/>
                </a:ext>
              </a:extLst>
            </p:cNvPr>
            <p:cNvSpPr>
              <a:spLocks noGrp="1" noRot="1" noChangeAspect="1" noMove="1" noResize="1" noEditPoints="1" noAdjustHandles="1" noChangeArrowheads="1" noChangeShapeType="1"/>
            </p:cNvSpPr>
            <p:nvPr/>
          </p:nvSpPr>
          <p:spPr>
            <a:xfrm>
              <a:off x="7277811" y="329497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2" name="Luxemburg">
              <a:extLst>
                <a:ext uri="{FF2B5EF4-FFF2-40B4-BE49-F238E27FC236}">
                  <a16:creationId xmlns:a16="http://schemas.microsoft.com/office/drawing/2014/main" id="{7DEAA628-AE94-2281-A135-73F6D5C16B94}"/>
                </a:ext>
              </a:extLst>
            </p:cNvPr>
            <p:cNvSpPr>
              <a:spLocks noGrp="1" noRot="1" noChangeAspect="1" noMove="1" noResize="1" noEditPoints="1" noAdjustHandles="1" noChangeArrowheads="1" noChangeShapeType="1"/>
            </p:cNvSpPr>
            <p:nvPr/>
          </p:nvSpPr>
          <p:spPr>
            <a:xfrm>
              <a:off x="6840804" y="351852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3" name="Lettland">
              <a:extLst>
                <a:ext uri="{FF2B5EF4-FFF2-40B4-BE49-F238E27FC236}">
                  <a16:creationId xmlns:a16="http://schemas.microsoft.com/office/drawing/2014/main" id="{32ECF1B8-E287-8713-4559-E30CFCA38906}"/>
                </a:ext>
              </a:extLst>
            </p:cNvPr>
            <p:cNvSpPr>
              <a:spLocks noGrp="1" noRot="1" noChangeAspect="1" noMove="1" noResize="1" noEditPoints="1" noAdjustHandles="1" noChangeArrowheads="1" noChangeShapeType="1"/>
            </p:cNvSpPr>
            <p:nvPr/>
          </p:nvSpPr>
          <p:spPr>
            <a:xfrm>
              <a:off x="7309834" y="32118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4" name="Libyen">
              <a:extLst>
                <a:ext uri="{FF2B5EF4-FFF2-40B4-BE49-F238E27FC236}">
                  <a16:creationId xmlns:a16="http://schemas.microsoft.com/office/drawing/2014/main" id="{FD52D01F-8668-A616-9721-4AC3D5C343B4}"/>
                </a:ext>
              </a:extLst>
            </p:cNvPr>
            <p:cNvSpPr>
              <a:spLocks noGrp="1" noRot="1" noChangeAspect="1" noMove="1" noResize="1" noEditPoints="1" noAdjustHandles="1" noChangeArrowheads="1" noChangeShapeType="1"/>
            </p:cNvSpPr>
            <p:nvPr/>
          </p:nvSpPr>
          <p:spPr>
            <a:xfrm>
              <a:off x="7126181" y="42212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5" name="Marocko">
              <a:extLst>
                <a:ext uri="{FF2B5EF4-FFF2-40B4-BE49-F238E27FC236}">
                  <a16:creationId xmlns:a16="http://schemas.microsoft.com/office/drawing/2014/main" id="{D60F2B1E-FD42-7E4B-6730-BB30139238C6}"/>
                </a:ext>
              </a:extLst>
            </p:cNvPr>
            <p:cNvSpPr>
              <a:spLocks noGrp="1" noRot="1" noChangeAspect="1" noMove="1" noResize="1" noEditPoints="1" noAdjustHandles="1" noChangeArrowheads="1" noChangeShapeType="1"/>
            </p:cNvSpPr>
            <p:nvPr/>
          </p:nvSpPr>
          <p:spPr>
            <a:xfrm>
              <a:off x="6523168" y="4106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6" name="Moldavien">
              <a:extLst>
                <a:ext uri="{FF2B5EF4-FFF2-40B4-BE49-F238E27FC236}">
                  <a16:creationId xmlns:a16="http://schemas.microsoft.com/office/drawing/2014/main" id="{FB679278-33A5-8752-3A35-8551EA3FA648}"/>
                </a:ext>
              </a:extLst>
            </p:cNvPr>
            <p:cNvSpPr>
              <a:spLocks noGrp="1" noRot="1" noChangeAspect="1" noMove="1" noResize="1" noEditPoints="1" noAdjustHandles="1" noChangeArrowheads="1" noChangeShapeType="1"/>
            </p:cNvSpPr>
            <p:nvPr/>
          </p:nvSpPr>
          <p:spPr>
            <a:xfrm>
              <a:off x="7392111" y="36053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7" name="Montenegro">
              <a:extLst>
                <a:ext uri="{FF2B5EF4-FFF2-40B4-BE49-F238E27FC236}">
                  <a16:creationId xmlns:a16="http://schemas.microsoft.com/office/drawing/2014/main" id="{BF4DB9D8-4929-DD48-0C63-11EEFB9FB540}"/>
                </a:ext>
              </a:extLst>
            </p:cNvPr>
            <p:cNvSpPr>
              <a:spLocks noGrp="1" noRot="1" noChangeAspect="1" noMove="1" noResize="1" noEditPoints="1" noAdjustHandles="1" noChangeArrowheads="1" noChangeShapeType="1"/>
            </p:cNvSpPr>
            <p:nvPr/>
          </p:nvSpPr>
          <p:spPr>
            <a:xfrm>
              <a:off x="7176847" y="37570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8" name="Mali">
              <a:extLst>
                <a:ext uri="{FF2B5EF4-FFF2-40B4-BE49-F238E27FC236}">
                  <a16:creationId xmlns:a16="http://schemas.microsoft.com/office/drawing/2014/main" id="{15944A97-9D6A-036F-7F07-CF9D601D59D4}"/>
                </a:ext>
              </a:extLst>
            </p:cNvPr>
            <p:cNvSpPr>
              <a:spLocks noGrp="1" noRot="1" noChangeAspect="1" noMove="1" noResize="1" noEditPoints="1" noAdjustHandles="1" noChangeArrowheads="1" noChangeShapeType="1"/>
            </p:cNvSpPr>
            <p:nvPr/>
          </p:nvSpPr>
          <p:spPr>
            <a:xfrm>
              <a:off x="6614004" y="452898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9" name="Myanmar">
              <a:extLst>
                <a:ext uri="{FF2B5EF4-FFF2-40B4-BE49-F238E27FC236}">
                  <a16:creationId xmlns:a16="http://schemas.microsoft.com/office/drawing/2014/main" id="{16C5E461-0326-AE4B-DACF-3021D21AF6AC}"/>
                </a:ext>
              </a:extLst>
            </p:cNvPr>
            <p:cNvSpPr>
              <a:spLocks noGrp="1" noRot="1" noChangeAspect="1" noMove="1" noResize="1" noEditPoints="1" noAdjustHandles="1" noChangeArrowheads="1" noChangeShapeType="1"/>
            </p:cNvSpPr>
            <p:nvPr/>
          </p:nvSpPr>
          <p:spPr>
            <a:xfrm>
              <a:off x="9075397" y="43830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0" name="Mongolia">
              <a:extLst>
                <a:ext uri="{FF2B5EF4-FFF2-40B4-BE49-F238E27FC236}">
                  <a16:creationId xmlns:a16="http://schemas.microsoft.com/office/drawing/2014/main" id="{CD5A8AD8-2790-4DAA-582C-53F5D7F3B63F}"/>
                </a:ext>
              </a:extLst>
            </p:cNvPr>
            <p:cNvSpPr>
              <a:spLocks noGrp="1" noRot="1" noChangeAspect="1" noMove="1" noResize="1" noEditPoints="1" noAdjustHandles="1" noChangeArrowheads="1" noChangeShapeType="1"/>
            </p:cNvSpPr>
            <p:nvPr/>
          </p:nvSpPr>
          <p:spPr>
            <a:xfrm>
              <a:off x="9223357" y="363288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1" name="Mexico">
              <a:extLst>
                <a:ext uri="{FF2B5EF4-FFF2-40B4-BE49-F238E27FC236}">
                  <a16:creationId xmlns:a16="http://schemas.microsoft.com/office/drawing/2014/main" id="{FBD30391-433B-EEB1-7777-BDA6AB1EA375}"/>
                </a:ext>
              </a:extLst>
            </p:cNvPr>
            <p:cNvSpPr>
              <a:spLocks noGrp="1" noRot="1" noChangeAspect="1" noMove="1" noResize="1" noEditPoints="1" noAdjustHandles="1" noChangeArrowheads="1" noChangeShapeType="1"/>
            </p:cNvSpPr>
            <p:nvPr/>
          </p:nvSpPr>
          <p:spPr>
            <a:xfrm>
              <a:off x="4182558" y="435789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2" name="Malaysia">
              <a:extLst>
                <a:ext uri="{FF2B5EF4-FFF2-40B4-BE49-F238E27FC236}">
                  <a16:creationId xmlns:a16="http://schemas.microsoft.com/office/drawing/2014/main" id="{A97047F2-69B0-216E-7793-5C961C6AB634}"/>
                </a:ext>
              </a:extLst>
            </p:cNvPr>
            <p:cNvSpPr>
              <a:spLocks noGrp="1" noRot="1" noChangeAspect="1" noMove="1" noResize="1" noEditPoints="1" noAdjustHandles="1" noChangeArrowheads="1" noChangeShapeType="1"/>
            </p:cNvSpPr>
            <p:nvPr/>
          </p:nvSpPr>
          <p:spPr>
            <a:xfrm>
              <a:off x="9231621" y="483391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3" name="Mozambique">
              <a:extLst>
                <a:ext uri="{FF2B5EF4-FFF2-40B4-BE49-F238E27FC236}">
                  <a16:creationId xmlns:a16="http://schemas.microsoft.com/office/drawing/2014/main" id="{08978F64-33D0-3929-2580-F0363E4ABF8C}"/>
                </a:ext>
              </a:extLst>
            </p:cNvPr>
            <p:cNvSpPr>
              <a:spLocks noGrp="1" noRot="1" noChangeAspect="1" noMove="1" noResize="1" noEditPoints="1" noAdjustHandles="1" noChangeArrowheads="1" noChangeShapeType="1"/>
            </p:cNvSpPr>
            <p:nvPr/>
          </p:nvSpPr>
          <p:spPr>
            <a:xfrm>
              <a:off x="7554617" y="53725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4" name="Namibia">
              <a:extLst>
                <a:ext uri="{FF2B5EF4-FFF2-40B4-BE49-F238E27FC236}">
                  <a16:creationId xmlns:a16="http://schemas.microsoft.com/office/drawing/2014/main" id="{C81F93E5-7F42-0600-F4A1-7AF2ABD7B2E3}"/>
                </a:ext>
              </a:extLst>
            </p:cNvPr>
            <p:cNvSpPr>
              <a:spLocks noGrp="1" noRot="1" noChangeAspect="1" noMove="1" noResize="1" noEditPoints="1" noAdjustHandles="1" noChangeArrowheads="1" noChangeShapeType="1"/>
            </p:cNvSpPr>
            <p:nvPr/>
          </p:nvSpPr>
          <p:spPr>
            <a:xfrm>
              <a:off x="7110613" y="550468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5" name="Nigeria">
              <a:extLst>
                <a:ext uri="{FF2B5EF4-FFF2-40B4-BE49-F238E27FC236}">
                  <a16:creationId xmlns:a16="http://schemas.microsoft.com/office/drawing/2014/main" id="{6B5E5B4A-EDFE-89F3-CF02-5780554759A5}"/>
                </a:ext>
              </a:extLst>
            </p:cNvPr>
            <p:cNvSpPr>
              <a:spLocks noGrp="1" noRot="1" noChangeAspect="1" noMove="1" noResize="1" noEditPoints="1" noAdjustHandles="1" noChangeArrowheads="1" noChangeShapeType="1"/>
            </p:cNvSpPr>
            <p:nvPr/>
          </p:nvSpPr>
          <p:spPr>
            <a:xfrm>
              <a:off x="6883044" y="469316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6" name="Nicaragua">
              <a:extLst>
                <a:ext uri="{FF2B5EF4-FFF2-40B4-BE49-F238E27FC236}">
                  <a16:creationId xmlns:a16="http://schemas.microsoft.com/office/drawing/2014/main" id="{789496E9-EF59-8EA0-D02B-4B45B98EDA61}"/>
                </a:ext>
              </a:extLst>
            </p:cNvPr>
            <p:cNvSpPr>
              <a:spLocks noGrp="1" noRot="1" noChangeAspect="1" noMove="1" noResize="1" noEditPoints="1" noAdjustHandles="1" noChangeArrowheads="1" noChangeShapeType="1"/>
            </p:cNvSpPr>
            <p:nvPr/>
          </p:nvSpPr>
          <p:spPr>
            <a:xfrm>
              <a:off x="4587600" y="461493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7" name="Nederländerna">
              <a:extLst>
                <a:ext uri="{FF2B5EF4-FFF2-40B4-BE49-F238E27FC236}">
                  <a16:creationId xmlns:a16="http://schemas.microsoft.com/office/drawing/2014/main" id="{949629CA-E78D-89DD-2215-FC23CD0B4AD8}"/>
                </a:ext>
              </a:extLst>
            </p:cNvPr>
            <p:cNvSpPr>
              <a:spLocks noGrp="1" noRot="1" noChangeAspect="1" noMove="1" noResize="1" noEditPoints="1" noAdjustHandles="1" noChangeArrowheads="1" noChangeShapeType="1"/>
            </p:cNvSpPr>
            <p:nvPr/>
          </p:nvSpPr>
          <p:spPr>
            <a:xfrm>
              <a:off x="6822168" y="34303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8" name="Norge">
              <a:extLst>
                <a:ext uri="{FF2B5EF4-FFF2-40B4-BE49-F238E27FC236}">
                  <a16:creationId xmlns:a16="http://schemas.microsoft.com/office/drawing/2014/main" id="{5107E616-AE52-1A46-4B2B-9F5F74ED1475}"/>
                </a:ext>
              </a:extLst>
            </p:cNvPr>
            <p:cNvSpPr>
              <a:spLocks noGrp="1" noRot="1" noChangeAspect="1" noMove="1" noResize="1" noEditPoints="1" noAdjustHandles="1" noChangeArrowheads="1" noChangeShapeType="1"/>
            </p:cNvSpPr>
            <p:nvPr/>
          </p:nvSpPr>
          <p:spPr>
            <a:xfrm>
              <a:off x="6924507" y="296009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9" name="Nepal">
              <a:extLst>
                <a:ext uri="{FF2B5EF4-FFF2-40B4-BE49-F238E27FC236}">
                  <a16:creationId xmlns:a16="http://schemas.microsoft.com/office/drawing/2014/main" id="{130FEDFD-179B-B6D2-3FF5-03C133C779A9}"/>
                </a:ext>
              </a:extLst>
            </p:cNvPr>
            <p:cNvSpPr>
              <a:spLocks noGrp="1" noRot="1" noChangeAspect="1" noMove="1" noResize="1" noEditPoints="1" noAdjustHandles="1" noChangeArrowheads="1" noChangeShapeType="1"/>
            </p:cNvSpPr>
            <p:nvPr/>
          </p:nvSpPr>
          <p:spPr>
            <a:xfrm>
              <a:off x="8763249" y="42097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0" name="Nya Zeeland">
              <a:extLst>
                <a:ext uri="{FF2B5EF4-FFF2-40B4-BE49-F238E27FC236}">
                  <a16:creationId xmlns:a16="http://schemas.microsoft.com/office/drawing/2014/main" id="{80697CE0-1531-778A-3F7E-DA722D09265B}"/>
                </a:ext>
              </a:extLst>
            </p:cNvPr>
            <p:cNvSpPr>
              <a:spLocks noGrp="1" noRot="1" noChangeAspect="1" noMove="1" noResize="1" noEditPoints="1" noAdjustHandles="1" noChangeArrowheads="1" noChangeShapeType="1"/>
            </p:cNvSpPr>
            <p:nvPr/>
          </p:nvSpPr>
          <p:spPr>
            <a:xfrm>
              <a:off x="10962765" y="60741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1" name="Oman">
              <a:extLst>
                <a:ext uri="{FF2B5EF4-FFF2-40B4-BE49-F238E27FC236}">
                  <a16:creationId xmlns:a16="http://schemas.microsoft.com/office/drawing/2014/main" id="{CADF34E1-F443-9253-BD89-6902B6312E04}"/>
                </a:ext>
              </a:extLst>
            </p:cNvPr>
            <p:cNvSpPr>
              <a:spLocks noGrp="1" noRot="1" noChangeAspect="1" noMove="1" noResize="1" noEditPoints="1" noAdjustHandles="1" noChangeArrowheads="1" noChangeShapeType="1"/>
            </p:cNvSpPr>
            <p:nvPr/>
          </p:nvSpPr>
          <p:spPr>
            <a:xfrm>
              <a:off x="8086215" y="44048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2" name="Peru">
              <a:extLst>
                <a:ext uri="{FF2B5EF4-FFF2-40B4-BE49-F238E27FC236}">
                  <a16:creationId xmlns:a16="http://schemas.microsoft.com/office/drawing/2014/main" id="{C8332E3D-A342-2C2F-3C09-8DE96B8D2099}"/>
                </a:ext>
              </a:extLst>
            </p:cNvPr>
            <p:cNvSpPr>
              <a:spLocks noGrp="1" noRot="1" noChangeAspect="1" noMove="1" noResize="1" noEditPoints="1" noAdjustHandles="1" noChangeArrowheads="1" noChangeShapeType="1"/>
            </p:cNvSpPr>
            <p:nvPr/>
          </p:nvSpPr>
          <p:spPr>
            <a:xfrm>
              <a:off x="4816182" y="516543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3" name="Pakistan">
              <a:extLst>
                <a:ext uri="{FF2B5EF4-FFF2-40B4-BE49-F238E27FC236}">
                  <a16:creationId xmlns:a16="http://schemas.microsoft.com/office/drawing/2014/main" id="{1F30B838-7E91-C861-C066-F5E886FD3D1C}"/>
                </a:ext>
              </a:extLst>
            </p:cNvPr>
            <p:cNvSpPr>
              <a:spLocks noGrp="1" noRot="1" noChangeAspect="1" noMove="1" noResize="1" noEditPoints="1" noAdjustHandles="1" noChangeArrowheads="1" noChangeShapeType="1"/>
            </p:cNvSpPr>
            <p:nvPr/>
          </p:nvSpPr>
          <p:spPr>
            <a:xfrm>
              <a:off x="8421779" y="414570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4" name="Palestina">
              <a:extLst>
                <a:ext uri="{FF2B5EF4-FFF2-40B4-BE49-F238E27FC236}">
                  <a16:creationId xmlns:a16="http://schemas.microsoft.com/office/drawing/2014/main" id="{7D942BE1-F115-112A-A69D-88A0FFC353A6}"/>
                </a:ext>
              </a:extLst>
            </p:cNvPr>
            <p:cNvSpPr>
              <a:spLocks noGrp="1" noRot="1" noChangeAspect="1" noMove="1" noResize="1" noEditPoints="1" noAdjustHandles="1" noChangeArrowheads="1" noChangeShapeType="1"/>
            </p:cNvSpPr>
            <p:nvPr/>
          </p:nvSpPr>
          <p:spPr>
            <a:xfrm>
              <a:off x="7567015" y="409348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5" name="Portugal">
              <a:extLst>
                <a:ext uri="{FF2B5EF4-FFF2-40B4-BE49-F238E27FC236}">
                  <a16:creationId xmlns:a16="http://schemas.microsoft.com/office/drawing/2014/main" id="{13F46BB4-4E2D-DA89-0D93-48E6358919D7}"/>
                </a:ext>
              </a:extLst>
            </p:cNvPr>
            <p:cNvSpPr>
              <a:spLocks noGrp="1" noRot="1" noChangeAspect="1" noMove="1" noResize="1" noEditPoints="1" noAdjustHandles="1" noChangeArrowheads="1" noChangeShapeType="1"/>
            </p:cNvSpPr>
            <p:nvPr/>
          </p:nvSpPr>
          <p:spPr>
            <a:xfrm>
              <a:off x="6494575" y="385096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6" name="Qatar">
              <a:extLst>
                <a:ext uri="{FF2B5EF4-FFF2-40B4-BE49-F238E27FC236}">
                  <a16:creationId xmlns:a16="http://schemas.microsoft.com/office/drawing/2014/main" id="{1C988BBE-FE49-E34F-EE39-55A0602D2E1C}"/>
                </a:ext>
              </a:extLst>
            </p:cNvPr>
            <p:cNvSpPr>
              <a:spLocks noGrp="1" noRot="1" noChangeAspect="1" noMove="1" noResize="1" noEditPoints="1" noAdjustHandles="1" noChangeArrowheads="1" noChangeShapeType="1"/>
            </p:cNvSpPr>
            <p:nvPr/>
          </p:nvSpPr>
          <p:spPr>
            <a:xfrm>
              <a:off x="7955512" y="42911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7" name="Rumänien">
              <a:extLst>
                <a:ext uri="{FF2B5EF4-FFF2-40B4-BE49-F238E27FC236}">
                  <a16:creationId xmlns:a16="http://schemas.microsoft.com/office/drawing/2014/main" id="{29344446-0D32-1BA3-8EBB-27098C8BB1A7}"/>
                </a:ext>
              </a:extLst>
            </p:cNvPr>
            <p:cNvSpPr>
              <a:spLocks noGrp="1" noRot="1" noChangeAspect="1" noMove="1" noResize="1" noEditPoints="1" noAdjustHandles="1" noChangeArrowheads="1" noChangeShapeType="1"/>
            </p:cNvSpPr>
            <p:nvPr/>
          </p:nvSpPr>
          <p:spPr>
            <a:xfrm>
              <a:off x="7315889" y="365647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8" name="Serbien">
              <a:extLst>
                <a:ext uri="{FF2B5EF4-FFF2-40B4-BE49-F238E27FC236}">
                  <a16:creationId xmlns:a16="http://schemas.microsoft.com/office/drawing/2014/main" id="{CAC19302-CFBC-AA75-E894-F6D7AF6A1871}"/>
                </a:ext>
              </a:extLst>
            </p:cNvPr>
            <p:cNvSpPr>
              <a:spLocks noGrp="1" noRot="1" noChangeAspect="1" noMove="1" noResize="1" noEditPoints="1" noAdjustHandles="1" noChangeArrowheads="1" noChangeShapeType="1"/>
            </p:cNvSpPr>
            <p:nvPr/>
          </p:nvSpPr>
          <p:spPr>
            <a:xfrm>
              <a:off x="7189110" y="37191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0" name="Rwanda">
              <a:extLst>
                <a:ext uri="{FF2B5EF4-FFF2-40B4-BE49-F238E27FC236}">
                  <a16:creationId xmlns:a16="http://schemas.microsoft.com/office/drawing/2014/main" id="{3D833ACA-54DC-9E5D-50ED-8BD7CD6E98D7}"/>
                </a:ext>
              </a:extLst>
            </p:cNvPr>
            <p:cNvSpPr>
              <a:spLocks noGrp="1" noRot="1" noChangeAspect="1" noMove="1" noResize="1" noEditPoints="1" noAdjustHandles="1" noChangeArrowheads="1" noChangeShapeType="1"/>
            </p:cNvSpPr>
            <p:nvPr/>
          </p:nvSpPr>
          <p:spPr>
            <a:xfrm>
              <a:off x="7431391" y="502721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1" name="Sudan">
              <a:extLst>
                <a:ext uri="{FF2B5EF4-FFF2-40B4-BE49-F238E27FC236}">
                  <a16:creationId xmlns:a16="http://schemas.microsoft.com/office/drawing/2014/main" id="{7E0437FD-0545-260A-2982-979FB25F7D57}"/>
                </a:ext>
              </a:extLst>
            </p:cNvPr>
            <p:cNvSpPr>
              <a:spLocks noGrp="1" noRot="1" noChangeAspect="1" noMove="1" noResize="1" noEditPoints="1" noAdjustHandles="1" noChangeArrowheads="1" noChangeShapeType="1"/>
            </p:cNvSpPr>
            <p:nvPr/>
          </p:nvSpPr>
          <p:spPr>
            <a:xfrm>
              <a:off x="7437890" y="45173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2" name="Sverige">
              <a:extLst>
                <a:ext uri="{FF2B5EF4-FFF2-40B4-BE49-F238E27FC236}">
                  <a16:creationId xmlns:a16="http://schemas.microsoft.com/office/drawing/2014/main" id="{AA55699B-300C-2648-A035-EE1E6970A460}"/>
                </a:ext>
              </a:extLst>
            </p:cNvPr>
            <p:cNvSpPr>
              <a:spLocks noGrp="1" noRot="1" noChangeAspect="1" noMove="1" noResize="1" noEditPoints="1" noAdjustHandles="1" noChangeArrowheads="1" noChangeShapeType="1"/>
            </p:cNvSpPr>
            <p:nvPr/>
          </p:nvSpPr>
          <p:spPr>
            <a:xfrm>
              <a:off x="7076344" y="29238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3" name="Slovenien">
              <a:extLst>
                <a:ext uri="{FF2B5EF4-FFF2-40B4-BE49-F238E27FC236}">
                  <a16:creationId xmlns:a16="http://schemas.microsoft.com/office/drawing/2014/main" id="{C92B4BF7-2412-CBE8-8ADF-270E167779D7}"/>
                </a:ext>
              </a:extLst>
            </p:cNvPr>
            <p:cNvSpPr>
              <a:spLocks noGrp="1" noRot="1" noChangeAspect="1" noMove="1" noResize="1" noEditPoints="1" noAdjustHandles="1" noChangeArrowheads="1" noChangeShapeType="1"/>
            </p:cNvSpPr>
            <p:nvPr/>
          </p:nvSpPr>
          <p:spPr>
            <a:xfrm>
              <a:off x="7052258" y="365322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4" name="Slovakien">
              <a:extLst>
                <a:ext uri="{FF2B5EF4-FFF2-40B4-BE49-F238E27FC236}">
                  <a16:creationId xmlns:a16="http://schemas.microsoft.com/office/drawing/2014/main" id="{9C82921D-35EB-79DA-E80E-17BC986495E1}"/>
                </a:ext>
              </a:extLst>
            </p:cNvPr>
            <p:cNvSpPr>
              <a:spLocks noGrp="1" noRot="1" noChangeAspect="1" noMove="1" noResize="1" noEditPoints="1" noAdjustHandles="1" noChangeArrowheads="1" noChangeShapeType="1"/>
            </p:cNvSpPr>
            <p:nvPr/>
          </p:nvSpPr>
          <p:spPr>
            <a:xfrm>
              <a:off x="7179884" y="355249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5" name="Sierra Leone">
              <a:extLst>
                <a:ext uri="{FF2B5EF4-FFF2-40B4-BE49-F238E27FC236}">
                  <a16:creationId xmlns:a16="http://schemas.microsoft.com/office/drawing/2014/main" id="{1A7D580E-9A9D-E0D4-7A27-2356A3C4CF5F}"/>
                </a:ext>
              </a:extLst>
            </p:cNvPr>
            <p:cNvSpPr>
              <a:spLocks noGrp="1" noRot="1" noChangeAspect="1" noMove="1" noResize="1" noEditPoints="1" noAdjustHandles="1" noChangeArrowheads="1" noChangeShapeType="1"/>
            </p:cNvSpPr>
            <p:nvPr/>
          </p:nvSpPr>
          <p:spPr>
            <a:xfrm>
              <a:off x="6398641" y="471216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6" name="Somalia">
              <a:extLst>
                <a:ext uri="{FF2B5EF4-FFF2-40B4-BE49-F238E27FC236}">
                  <a16:creationId xmlns:a16="http://schemas.microsoft.com/office/drawing/2014/main" id="{759C9F3C-EA08-878E-1563-DFE0268E6F59}"/>
                </a:ext>
              </a:extLst>
            </p:cNvPr>
            <p:cNvSpPr>
              <a:spLocks noGrp="1" noRot="1" noChangeAspect="1" noMove="1" noResize="1" noEditPoints="1" noAdjustHandles="1" noChangeArrowheads="1" noChangeShapeType="1"/>
            </p:cNvSpPr>
            <p:nvPr/>
          </p:nvSpPr>
          <p:spPr>
            <a:xfrm>
              <a:off x="7846213" y="479359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7" name="Sydsudan">
              <a:extLst>
                <a:ext uri="{FF2B5EF4-FFF2-40B4-BE49-F238E27FC236}">
                  <a16:creationId xmlns:a16="http://schemas.microsoft.com/office/drawing/2014/main" id="{B34B5CE8-FABF-1949-8DD8-DB11303E6418}"/>
                </a:ext>
              </a:extLst>
            </p:cNvPr>
            <p:cNvSpPr>
              <a:spLocks noGrp="1" noRot="1" noChangeAspect="1" noMove="1" noResize="1" noEditPoints="1" noAdjustHandles="1" noChangeArrowheads="1" noChangeShapeType="1"/>
            </p:cNvSpPr>
            <p:nvPr/>
          </p:nvSpPr>
          <p:spPr>
            <a:xfrm>
              <a:off x="7454508" y="47587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8" name="Thailand">
              <a:extLst>
                <a:ext uri="{FF2B5EF4-FFF2-40B4-BE49-F238E27FC236}">
                  <a16:creationId xmlns:a16="http://schemas.microsoft.com/office/drawing/2014/main" id="{DDB62219-C7B9-EEFF-AB6A-3CF023CE7C6E}"/>
                </a:ext>
              </a:extLst>
            </p:cNvPr>
            <p:cNvSpPr>
              <a:spLocks noGrp="1" noRot="1" noChangeAspect="1" noMove="1" noResize="1" noEditPoints="1" noAdjustHandles="1" noChangeArrowheads="1" noChangeShapeType="1"/>
            </p:cNvSpPr>
            <p:nvPr/>
          </p:nvSpPr>
          <p:spPr>
            <a:xfrm>
              <a:off x="9168905" y="45671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9" name="Tajikistan">
              <a:extLst>
                <a:ext uri="{FF2B5EF4-FFF2-40B4-BE49-F238E27FC236}">
                  <a16:creationId xmlns:a16="http://schemas.microsoft.com/office/drawing/2014/main" id="{E300788C-AA5F-2072-927E-BCEE4238510D}"/>
                </a:ext>
              </a:extLst>
            </p:cNvPr>
            <p:cNvSpPr>
              <a:spLocks noGrp="1" noRot="1" noChangeAspect="1" noMove="1" noResize="1" noEditPoints="1" noAdjustHandles="1" noChangeArrowheads="1" noChangeShapeType="1"/>
            </p:cNvSpPr>
            <p:nvPr/>
          </p:nvSpPr>
          <p:spPr>
            <a:xfrm>
              <a:off x="8451877" y="391148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0" name="Tunisien">
              <a:extLst>
                <a:ext uri="{FF2B5EF4-FFF2-40B4-BE49-F238E27FC236}">
                  <a16:creationId xmlns:a16="http://schemas.microsoft.com/office/drawing/2014/main" id="{AA3A3703-320D-16B1-8D5B-367B4354A992}"/>
                </a:ext>
              </a:extLst>
            </p:cNvPr>
            <p:cNvSpPr>
              <a:spLocks noGrp="1" noRot="1" noChangeAspect="1" noMove="1" noResize="1" noEditPoints="1" noAdjustHandles="1" noChangeArrowheads="1" noChangeShapeType="1"/>
            </p:cNvSpPr>
            <p:nvPr/>
          </p:nvSpPr>
          <p:spPr>
            <a:xfrm>
              <a:off x="6924169" y="403730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1" name="Turkiet">
              <a:extLst>
                <a:ext uri="{FF2B5EF4-FFF2-40B4-BE49-F238E27FC236}">
                  <a16:creationId xmlns:a16="http://schemas.microsoft.com/office/drawing/2014/main" id="{C6A8E668-41B5-D7E7-F3CB-E6DE67F7FF1D}"/>
                </a:ext>
              </a:extLst>
            </p:cNvPr>
            <p:cNvSpPr>
              <a:spLocks noGrp="1" noRot="1" noChangeAspect="1" noMove="1" noResize="1" noEditPoints="1" noAdjustHandles="1" noChangeArrowheads="1" noChangeShapeType="1"/>
            </p:cNvSpPr>
            <p:nvPr/>
          </p:nvSpPr>
          <p:spPr>
            <a:xfrm>
              <a:off x="7590164" y="387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2" name="Taiwan">
              <a:extLst>
                <a:ext uri="{FF2B5EF4-FFF2-40B4-BE49-F238E27FC236}">
                  <a16:creationId xmlns:a16="http://schemas.microsoft.com/office/drawing/2014/main" id="{D83B517A-3287-B21D-21DC-1C451D9FDDD4}"/>
                </a:ext>
              </a:extLst>
            </p:cNvPr>
            <p:cNvSpPr>
              <a:spLocks noGrp="1" noRot="1" noChangeAspect="1" noMove="1" noResize="1" noEditPoints="1" noAdjustHandles="1" noChangeArrowheads="1" noChangeShapeType="1"/>
            </p:cNvSpPr>
            <p:nvPr/>
          </p:nvSpPr>
          <p:spPr>
            <a:xfrm>
              <a:off x="9677700" y="43219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3" name="Tanzania">
              <a:extLst>
                <a:ext uri="{FF2B5EF4-FFF2-40B4-BE49-F238E27FC236}">
                  <a16:creationId xmlns:a16="http://schemas.microsoft.com/office/drawing/2014/main" id="{3DCACD52-9C26-8892-6132-6058C5ED6C55}"/>
                </a:ext>
              </a:extLst>
            </p:cNvPr>
            <p:cNvSpPr>
              <a:spLocks noGrp="1" noRot="1" noChangeAspect="1" noMove="1" noResize="1" noEditPoints="1" noAdjustHandles="1" noChangeArrowheads="1" noChangeShapeType="1"/>
            </p:cNvSpPr>
            <p:nvPr/>
          </p:nvSpPr>
          <p:spPr>
            <a:xfrm>
              <a:off x="7554617" y="508436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4" name="Ukraina">
              <a:extLst>
                <a:ext uri="{FF2B5EF4-FFF2-40B4-BE49-F238E27FC236}">
                  <a16:creationId xmlns:a16="http://schemas.microsoft.com/office/drawing/2014/main" id="{F72C9B9F-105B-EB56-DDFD-D40BB8DB0D9E}"/>
                </a:ext>
              </a:extLst>
            </p:cNvPr>
            <p:cNvSpPr>
              <a:spLocks noGrp="1" noRot="1" noChangeAspect="1" noMove="1" noResize="1" noEditPoints="1" noAdjustHandles="1" noChangeArrowheads="1" noChangeShapeType="1"/>
            </p:cNvSpPr>
            <p:nvPr/>
          </p:nvSpPr>
          <p:spPr>
            <a:xfrm>
              <a:off x="7472688" y="353063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5" name="Uganda">
              <a:extLst>
                <a:ext uri="{FF2B5EF4-FFF2-40B4-BE49-F238E27FC236}">
                  <a16:creationId xmlns:a16="http://schemas.microsoft.com/office/drawing/2014/main" id="{851DE803-818F-0883-BDD2-BDF9C045B77E}"/>
                </a:ext>
              </a:extLst>
            </p:cNvPr>
            <p:cNvSpPr>
              <a:spLocks noGrp="1" noRot="1" noChangeAspect="1" noMove="1" noResize="1" noEditPoints="1" noAdjustHandles="1" noChangeArrowheads="1" noChangeShapeType="1"/>
            </p:cNvSpPr>
            <p:nvPr/>
          </p:nvSpPr>
          <p:spPr>
            <a:xfrm>
              <a:off x="7491227" y="48942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6" name="USA">
              <a:extLst>
                <a:ext uri="{FF2B5EF4-FFF2-40B4-BE49-F238E27FC236}">
                  <a16:creationId xmlns:a16="http://schemas.microsoft.com/office/drawing/2014/main" id="{0BCC00D9-F6C8-4B1F-C493-59F769DD3237}"/>
                </a:ext>
              </a:extLst>
            </p:cNvPr>
            <p:cNvSpPr>
              <a:spLocks noGrp="1" noRot="1" noChangeAspect="1" noMove="1" noResize="1" noEditPoints="1" noAdjustHandles="1" noChangeArrowheads="1" noChangeShapeType="1"/>
            </p:cNvSpPr>
            <p:nvPr/>
          </p:nvSpPr>
          <p:spPr>
            <a:xfrm>
              <a:off x="2975117" y="27688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7" name="USA">
              <a:extLst>
                <a:ext uri="{FF2B5EF4-FFF2-40B4-BE49-F238E27FC236}">
                  <a16:creationId xmlns:a16="http://schemas.microsoft.com/office/drawing/2014/main" id="{26F61942-477D-FDB8-41D9-BE6CEE7EA081}"/>
                </a:ext>
              </a:extLst>
            </p:cNvPr>
            <p:cNvSpPr>
              <a:spLocks noGrp="1" noRot="1" noChangeAspect="1" noMove="1" noResize="1" noEditPoints="1" noAdjustHandles="1" noChangeArrowheads="1" noChangeShapeType="1"/>
            </p:cNvSpPr>
            <p:nvPr/>
          </p:nvSpPr>
          <p:spPr>
            <a:xfrm>
              <a:off x="4171681" y="38162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8" name="Uruguay">
              <a:extLst>
                <a:ext uri="{FF2B5EF4-FFF2-40B4-BE49-F238E27FC236}">
                  <a16:creationId xmlns:a16="http://schemas.microsoft.com/office/drawing/2014/main" id="{1E633514-380A-85D5-E843-A887CEFF24A0}"/>
                </a:ext>
              </a:extLst>
            </p:cNvPr>
            <p:cNvSpPr>
              <a:spLocks noGrp="1" noRot="1" noChangeAspect="1" noMove="1" noResize="1" noEditPoints="1" noAdjustHandles="1" noChangeArrowheads="1" noChangeShapeType="1"/>
            </p:cNvSpPr>
            <p:nvPr/>
          </p:nvSpPr>
          <p:spPr>
            <a:xfrm>
              <a:off x="5295631" y="57866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9" name="Uzbekistan">
              <a:extLst>
                <a:ext uri="{FF2B5EF4-FFF2-40B4-BE49-F238E27FC236}">
                  <a16:creationId xmlns:a16="http://schemas.microsoft.com/office/drawing/2014/main" id="{E7261DC3-027B-2BAE-33D7-9BE3135F4EC5}"/>
                </a:ext>
              </a:extLst>
            </p:cNvPr>
            <p:cNvSpPr>
              <a:spLocks noGrp="1" noRot="1" noChangeAspect="1" noMove="1" noResize="1" noEditPoints="1" noAdjustHandles="1" noChangeArrowheads="1" noChangeShapeType="1"/>
            </p:cNvSpPr>
            <p:nvPr/>
          </p:nvSpPr>
          <p:spPr>
            <a:xfrm>
              <a:off x="8255210" y="37903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0" name="Venezuela">
              <a:extLst>
                <a:ext uri="{FF2B5EF4-FFF2-40B4-BE49-F238E27FC236}">
                  <a16:creationId xmlns:a16="http://schemas.microsoft.com/office/drawing/2014/main" id="{7D014585-631A-BFDF-0D03-5B5AB382B4B7}"/>
                </a:ext>
              </a:extLst>
            </p:cNvPr>
            <p:cNvSpPr>
              <a:spLocks noGrp="1" noRot="1" noChangeAspect="1" noMove="1" noResize="1" noEditPoints="1" noAdjustHandles="1" noChangeArrowheads="1" noChangeShapeType="1"/>
            </p:cNvSpPr>
            <p:nvPr/>
          </p:nvSpPr>
          <p:spPr>
            <a:xfrm>
              <a:off x="5064677" y="475065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1" name="Vietnam">
              <a:extLst>
                <a:ext uri="{FF2B5EF4-FFF2-40B4-BE49-F238E27FC236}">
                  <a16:creationId xmlns:a16="http://schemas.microsoft.com/office/drawing/2014/main" id="{181F05EC-24AC-E60E-E8BB-B0AC7CBDA02A}"/>
                </a:ext>
              </a:extLst>
            </p:cNvPr>
            <p:cNvSpPr>
              <a:spLocks noGrp="1" noRot="1" noChangeAspect="1" noMove="1" noResize="1" noEditPoints="1" noAdjustHandles="1" noChangeArrowheads="1" noChangeShapeType="1"/>
            </p:cNvSpPr>
            <p:nvPr/>
          </p:nvSpPr>
          <p:spPr>
            <a:xfrm>
              <a:off x="9354703" y="455967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2" name="Sydafrika">
              <a:extLst>
                <a:ext uri="{FF2B5EF4-FFF2-40B4-BE49-F238E27FC236}">
                  <a16:creationId xmlns:a16="http://schemas.microsoft.com/office/drawing/2014/main" id="{FB64ACD5-5C1B-754E-FBB8-FD18DCDEDC45}"/>
                </a:ext>
              </a:extLst>
            </p:cNvPr>
            <p:cNvSpPr>
              <a:spLocks noGrp="1" noRot="1" noChangeAspect="1" noMove="1" noResize="1" noEditPoints="1" noAdjustHandles="1" noChangeArrowheads="1" noChangeShapeType="1"/>
            </p:cNvSpPr>
            <p:nvPr/>
          </p:nvSpPr>
          <p:spPr>
            <a:xfrm>
              <a:off x="7310391" y="56980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3" name="Zambia">
              <a:extLst>
                <a:ext uri="{FF2B5EF4-FFF2-40B4-BE49-F238E27FC236}">
                  <a16:creationId xmlns:a16="http://schemas.microsoft.com/office/drawing/2014/main" id="{DE8BA40C-F5B8-D144-8245-229757C5BFF5}"/>
                </a:ext>
              </a:extLst>
            </p:cNvPr>
            <p:cNvSpPr>
              <a:spLocks noGrp="1" noRot="1" noChangeAspect="1" noMove="1" noResize="1" noEditPoints="1" noAdjustHandles="1" noChangeArrowheads="1" noChangeShapeType="1"/>
            </p:cNvSpPr>
            <p:nvPr/>
          </p:nvSpPr>
          <p:spPr>
            <a:xfrm>
              <a:off x="7391269" y="527134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4" name="Zimbabwe">
              <a:extLst>
                <a:ext uri="{FF2B5EF4-FFF2-40B4-BE49-F238E27FC236}">
                  <a16:creationId xmlns:a16="http://schemas.microsoft.com/office/drawing/2014/main" id="{8DBDE992-C21D-99E8-5B83-EE87F0A9FB97}"/>
                </a:ext>
              </a:extLst>
            </p:cNvPr>
            <p:cNvSpPr>
              <a:spLocks noGrp="1" noRot="1" noChangeAspect="1" noMove="1" noResize="1" noEditPoints="1" noAdjustHandles="1" noChangeArrowheads="1" noChangeShapeType="1"/>
            </p:cNvSpPr>
            <p:nvPr/>
          </p:nvSpPr>
          <p:spPr>
            <a:xfrm>
              <a:off x="7435484" y="539759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5" name="Malta">
              <a:extLst>
                <a:ext uri="{FF2B5EF4-FFF2-40B4-BE49-F238E27FC236}">
                  <a16:creationId xmlns:a16="http://schemas.microsoft.com/office/drawing/2014/main" id="{3EDAB6B3-6246-B5D8-2094-ED821CA41EFC}"/>
                </a:ext>
              </a:extLst>
            </p:cNvPr>
            <p:cNvSpPr>
              <a:spLocks noGrp="1" noRot="1" noChangeAspect="1" noMove="1" noResize="1" noEditPoints="1" noAdjustHandles="1" noChangeArrowheads="1" noChangeShapeType="1"/>
            </p:cNvSpPr>
            <p:nvPr/>
          </p:nvSpPr>
          <p:spPr>
            <a:xfrm>
              <a:off x="7054478" y="396177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6" name="Liechtenstein">
              <a:extLst>
                <a:ext uri="{FF2B5EF4-FFF2-40B4-BE49-F238E27FC236}">
                  <a16:creationId xmlns:a16="http://schemas.microsoft.com/office/drawing/2014/main" id="{4318C1C6-15CB-E72C-2C4D-C020DC1F5B6C}"/>
                </a:ext>
              </a:extLst>
            </p:cNvPr>
            <p:cNvSpPr>
              <a:spLocks noGrp="1" noRot="1" noChangeAspect="1" noMove="1" noResize="1" noEditPoints="1" noAdjustHandles="1" noChangeArrowheads="1" noChangeShapeType="1"/>
            </p:cNvSpPr>
            <p:nvPr/>
          </p:nvSpPr>
          <p:spPr>
            <a:xfrm>
              <a:off x="6944696" y="358692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7" name="Bahrain">
              <a:extLst>
                <a:ext uri="{FF2B5EF4-FFF2-40B4-BE49-F238E27FC236}">
                  <a16:creationId xmlns:a16="http://schemas.microsoft.com/office/drawing/2014/main" id="{918DA86E-4094-EC25-D4AE-010F5827EEB8}"/>
                </a:ext>
              </a:extLst>
            </p:cNvPr>
            <p:cNvSpPr>
              <a:spLocks noGrp="1" noRot="1" noChangeAspect="1" noMove="1" noResize="1" noEditPoints="1" noAdjustHandles="1" noChangeArrowheads="1" noChangeShapeType="1"/>
            </p:cNvSpPr>
            <p:nvPr/>
          </p:nvSpPr>
          <p:spPr>
            <a:xfrm>
              <a:off x="7719487" y="461426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8" name="Brunei">
              <a:extLst>
                <a:ext uri="{FF2B5EF4-FFF2-40B4-BE49-F238E27FC236}">
                  <a16:creationId xmlns:a16="http://schemas.microsoft.com/office/drawing/2014/main" id="{F531464E-AB71-A18A-9939-22FBCBC312FD}"/>
                </a:ext>
              </a:extLst>
            </p:cNvPr>
            <p:cNvSpPr>
              <a:spLocks noGrp="1" noRot="1" noChangeAspect="1" noMove="1" noResize="1" noEditPoints="1" noAdjustHandles="1" noChangeArrowheads="1" noChangeShapeType="1"/>
            </p:cNvSpPr>
            <p:nvPr/>
          </p:nvSpPr>
          <p:spPr>
            <a:xfrm>
              <a:off x="9542295" y="48301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9" name="Singapore">
              <a:extLst>
                <a:ext uri="{FF2B5EF4-FFF2-40B4-BE49-F238E27FC236}">
                  <a16:creationId xmlns:a16="http://schemas.microsoft.com/office/drawing/2014/main" id="{E752CDE0-AE4B-5843-979B-BE74B77060A2}"/>
                </a:ext>
              </a:extLst>
            </p:cNvPr>
            <p:cNvSpPr>
              <a:spLocks noGrp="1" noRot="1" noChangeAspect="1" noMove="1" noResize="1" noEditPoints="1" noAdjustHandles="1" noChangeArrowheads="1" noChangeShapeType="1"/>
            </p:cNvSpPr>
            <p:nvPr/>
          </p:nvSpPr>
          <p:spPr>
            <a:xfrm>
              <a:off x="9297036" y="49444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0" name="Indonesien">
              <a:extLst>
                <a:ext uri="{FF2B5EF4-FFF2-40B4-BE49-F238E27FC236}">
                  <a16:creationId xmlns:a16="http://schemas.microsoft.com/office/drawing/2014/main" id="{4F0AD055-0DD8-DC57-3D0F-DEE644A65650}"/>
                </a:ext>
              </a:extLst>
            </p:cNvPr>
            <p:cNvSpPr>
              <a:spLocks noGrp="1" noRot="1" noChangeAspect="1" noMove="1" noResize="1" noEditPoints="1" noAdjustHandles="1" noChangeArrowheads="1" noChangeShapeType="1"/>
            </p:cNvSpPr>
            <p:nvPr/>
          </p:nvSpPr>
          <p:spPr>
            <a:xfrm>
              <a:off x="9504195" y="493813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1" name="Mauritius">
              <a:extLst>
                <a:ext uri="{FF2B5EF4-FFF2-40B4-BE49-F238E27FC236}">
                  <a16:creationId xmlns:a16="http://schemas.microsoft.com/office/drawing/2014/main" id="{DA2AF616-A13E-8BC4-460E-2D3DF9DF0BDE}"/>
                </a:ext>
              </a:extLst>
            </p:cNvPr>
            <p:cNvSpPr>
              <a:spLocks noGrp="1" noRot="1" noChangeAspect="1" noMove="1" noResize="1" noEditPoints="1" noAdjustHandles="1" noChangeArrowheads="1" noChangeShapeType="1"/>
            </p:cNvSpPr>
            <p:nvPr/>
          </p:nvSpPr>
          <p:spPr>
            <a:xfrm>
              <a:off x="8065550" y="544343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2" name="Bahamas">
              <a:extLst>
                <a:ext uri="{FF2B5EF4-FFF2-40B4-BE49-F238E27FC236}">
                  <a16:creationId xmlns:a16="http://schemas.microsoft.com/office/drawing/2014/main" id="{19535E1F-CBE3-AF32-E0CB-0B7053F2FA37}"/>
                </a:ext>
              </a:extLst>
            </p:cNvPr>
            <p:cNvSpPr>
              <a:spLocks noGrp="1" noRot="1" noChangeAspect="1" noMove="1" noResize="1" noEditPoints="1" noAdjustHandles="1" noChangeArrowheads="1" noChangeShapeType="1"/>
            </p:cNvSpPr>
            <p:nvPr/>
          </p:nvSpPr>
          <p:spPr>
            <a:xfrm>
              <a:off x="4798832" y="429800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3" name="Barbados">
              <a:extLst>
                <a:ext uri="{FF2B5EF4-FFF2-40B4-BE49-F238E27FC236}">
                  <a16:creationId xmlns:a16="http://schemas.microsoft.com/office/drawing/2014/main" id="{A88EB35A-0DB8-BCEE-590A-D58CD752911A}"/>
                </a:ext>
              </a:extLst>
            </p:cNvPr>
            <p:cNvSpPr>
              <a:spLocks noGrp="1" noRot="1" noChangeAspect="1" noMove="1" noResize="1" noEditPoints="1" noAdjustHandles="1" noChangeArrowheads="1" noChangeShapeType="1"/>
            </p:cNvSpPr>
            <p:nvPr/>
          </p:nvSpPr>
          <p:spPr>
            <a:xfrm>
              <a:off x="5162617" y="454134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7" name="Studentutbytesavtal">
            <a:extLst>
              <a:ext uri="{FF2B5EF4-FFF2-40B4-BE49-F238E27FC236}">
                <a16:creationId xmlns:a16="http://schemas.microsoft.com/office/drawing/2014/main" id="{3F32CB0C-877A-1792-37A8-341FBEB91092}"/>
              </a:ext>
            </a:extLst>
          </p:cNvPr>
          <p:cNvGrpSpPr>
            <a:grpSpLocks noGrp="1" noUngrp="1" noRot="1" noMove="1" noResize="1"/>
          </p:cNvGrpSpPr>
          <p:nvPr/>
        </p:nvGrpSpPr>
        <p:grpSpPr>
          <a:xfrm>
            <a:off x="2024386" y="1768618"/>
            <a:ext cx="8757317" cy="4045670"/>
            <a:chOff x="3641797" y="2845000"/>
            <a:chExt cx="6878959" cy="3177914"/>
          </a:xfrm>
        </p:grpSpPr>
        <p:sp>
          <p:nvSpPr>
            <p:cNvPr id="8" name="Argentina-Buenos Aires">
              <a:extLst>
                <a:ext uri="{FF2B5EF4-FFF2-40B4-BE49-F238E27FC236}">
                  <a16:creationId xmlns:a16="http://schemas.microsoft.com/office/drawing/2014/main" id="{F53B8AC0-3859-989C-01D8-0405CE1725C5}"/>
                </a:ext>
              </a:extLst>
            </p:cNvPr>
            <p:cNvSpPr>
              <a:spLocks noGrp="1" noRot="1" noChangeAspect="1" noMove="1" noResize="1" noEditPoints="1" noAdjustHandles="1" noChangeArrowheads="1" noChangeShapeType="1"/>
            </p:cNvSpPr>
            <p:nvPr/>
          </p:nvSpPr>
          <p:spPr>
            <a:xfrm>
              <a:off x="5288640" y="584931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7" name="Australien-Melbourne">
              <a:extLst>
                <a:ext uri="{FF2B5EF4-FFF2-40B4-BE49-F238E27FC236}">
                  <a16:creationId xmlns:a16="http://schemas.microsoft.com/office/drawing/2014/main" id="{4DBEC958-0ED6-B896-54EE-6A0B955BB1FC}"/>
                </a:ext>
              </a:extLst>
            </p:cNvPr>
            <p:cNvSpPr>
              <a:spLocks noGrp="1" noRot="1" noChangeAspect="1" noMove="1" noResize="1" noEditPoints="1" noAdjustHandles="1" noChangeArrowheads="1" noChangeShapeType="1"/>
            </p:cNvSpPr>
            <p:nvPr/>
          </p:nvSpPr>
          <p:spPr>
            <a:xfrm>
              <a:off x="10309299" y="595091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8" name="Australien-Brisbane">
              <a:extLst>
                <a:ext uri="{FF2B5EF4-FFF2-40B4-BE49-F238E27FC236}">
                  <a16:creationId xmlns:a16="http://schemas.microsoft.com/office/drawing/2014/main" id="{6170B54A-48FB-50EF-F16D-7FDE6FF61133}"/>
                </a:ext>
              </a:extLst>
            </p:cNvPr>
            <p:cNvSpPr>
              <a:spLocks noGrp="1" noRot="1" noChangeAspect="1" noMove="1" noResize="1" noEditPoints="1" noAdjustHandles="1" noChangeArrowheads="1" noChangeShapeType="1"/>
            </p:cNvSpPr>
            <p:nvPr/>
          </p:nvSpPr>
          <p:spPr>
            <a:xfrm>
              <a:off x="10448756" y="56262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9" name="Australien-Sydney">
              <a:extLst>
                <a:ext uri="{FF2B5EF4-FFF2-40B4-BE49-F238E27FC236}">
                  <a16:creationId xmlns:a16="http://schemas.microsoft.com/office/drawing/2014/main" id="{C36BDE75-CE5D-7F3E-941D-FEAA4824BA67}"/>
                </a:ext>
              </a:extLst>
            </p:cNvPr>
            <p:cNvSpPr>
              <a:spLocks noGrp="1" noRot="1" noChangeAspect="1" noMove="1" noResize="1" noEditPoints="1" noAdjustHandles="1" noChangeArrowheads="1" noChangeShapeType="1"/>
            </p:cNvSpPr>
            <p:nvPr/>
          </p:nvSpPr>
          <p:spPr>
            <a:xfrm>
              <a:off x="10420654" y="580463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0" name="Australien-Adelaide">
              <a:extLst>
                <a:ext uri="{FF2B5EF4-FFF2-40B4-BE49-F238E27FC236}">
                  <a16:creationId xmlns:a16="http://schemas.microsoft.com/office/drawing/2014/main" id="{1E284299-109D-8D07-60F0-073CC0FCBDB7}"/>
                </a:ext>
              </a:extLst>
            </p:cNvPr>
            <p:cNvSpPr>
              <a:spLocks noGrp="1" noRot="1" noChangeAspect="1" noMove="1" noResize="1" noEditPoints="1" noAdjustHandles="1" noChangeArrowheads="1" noChangeShapeType="1"/>
            </p:cNvSpPr>
            <p:nvPr/>
          </p:nvSpPr>
          <p:spPr>
            <a:xfrm>
              <a:off x="10142311" y="585543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1" name="Australien-Wollongong">
              <a:extLst>
                <a:ext uri="{FF2B5EF4-FFF2-40B4-BE49-F238E27FC236}">
                  <a16:creationId xmlns:a16="http://schemas.microsoft.com/office/drawing/2014/main" id="{F8B9A054-E449-BE38-93DF-3412D7A350F7}"/>
                </a:ext>
              </a:extLst>
            </p:cNvPr>
            <p:cNvSpPr>
              <a:spLocks noGrp="1" noRot="1" noChangeAspect="1" noMove="1" noResize="1" noEditPoints="1" noAdjustHandles="1" noChangeArrowheads="1" noChangeShapeType="1"/>
            </p:cNvSpPr>
            <p:nvPr/>
          </p:nvSpPr>
          <p:spPr>
            <a:xfrm>
              <a:off x="10399407" y="58757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2" name="Belgien-Leuven">
              <a:extLst>
                <a:ext uri="{FF2B5EF4-FFF2-40B4-BE49-F238E27FC236}">
                  <a16:creationId xmlns:a16="http://schemas.microsoft.com/office/drawing/2014/main" id="{D7626B1A-9749-1FCD-8014-8C7AAC59F9C3}"/>
                </a:ext>
              </a:extLst>
            </p:cNvPr>
            <p:cNvSpPr>
              <a:spLocks noGrp="1" noRot="1" noChangeAspect="1" noMove="1" noResize="1" noEditPoints="1" noAdjustHandles="1" noChangeArrowheads="1" noChangeShapeType="1"/>
            </p:cNvSpPr>
            <p:nvPr/>
          </p:nvSpPr>
          <p:spPr>
            <a:xfrm>
              <a:off x="6835840" y="35146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3" name="Belgien-Gent">
              <a:extLst>
                <a:ext uri="{FF2B5EF4-FFF2-40B4-BE49-F238E27FC236}">
                  <a16:creationId xmlns:a16="http://schemas.microsoft.com/office/drawing/2014/main" id="{07E9F7D9-30D7-A03D-95B1-D311F27CCA1E}"/>
                </a:ext>
              </a:extLst>
            </p:cNvPr>
            <p:cNvSpPr>
              <a:spLocks noGrp="1" noRot="1" noChangeAspect="1" noMove="1" noResize="1" noEditPoints="1" noAdjustHandles="1" noChangeArrowheads="1" noChangeShapeType="1"/>
            </p:cNvSpPr>
            <p:nvPr/>
          </p:nvSpPr>
          <p:spPr>
            <a:xfrm>
              <a:off x="6811243" y="34889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4" name="Belgien-Bryssel">
              <a:extLst>
                <a:ext uri="{FF2B5EF4-FFF2-40B4-BE49-F238E27FC236}">
                  <a16:creationId xmlns:a16="http://schemas.microsoft.com/office/drawing/2014/main" id="{E987D419-90C9-34FD-B646-3095D42EA4D9}"/>
                </a:ext>
              </a:extLst>
            </p:cNvPr>
            <p:cNvSpPr>
              <a:spLocks noGrp="1" noRot="1" noChangeAspect="1" noMove="1" noResize="1" noEditPoints="1" noAdjustHandles="1" noChangeArrowheads="1" noChangeShapeType="1"/>
            </p:cNvSpPr>
            <p:nvPr/>
          </p:nvSpPr>
          <p:spPr>
            <a:xfrm>
              <a:off x="6846096" y="34853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5" name="Belgien-Louvain-la-Neuve">
              <a:extLst>
                <a:ext uri="{FF2B5EF4-FFF2-40B4-BE49-F238E27FC236}">
                  <a16:creationId xmlns:a16="http://schemas.microsoft.com/office/drawing/2014/main" id="{D4828A72-8B64-76C8-34F2-9F3C86E1B2AB}"/>
                </a:ext>
              </a:extLst>
            </p:cNvPr>
            <p:cNvSpPr>
              <a:spLocks noGrp="1" noRot="1" noChangeAspect="1" noMove="1" noResize="1" noEditPoints="1" noAdjustHandles="1" noChangeArrowheads="1" noChangeShapeType="1"/>
            </p:cNvSpPr>
            <p:nvPr/>
          </p:nvSpPr>
          <p:spPr>
            <a:xfrm>
              <a:off x="6853296" y="35074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6" name="Botswana-Gaborone">
              <a:extLst>
                <a:ext uri="{FF2B5EF4-FFF2-40B4-BE49-F238E27FC236}">
                  <a16:creationId xmlns:a16="http://schemas.microsoft.com/office/drawing/2014/main" id="{F95B8023-E435-82E3-47D3-B864970DE5FB}"/>
                </a:ext>
              </a:extLst>
            </p:cNvPr>
            <p:cNvSpPr>
              <a:spLocks noGrp="1" noRot="1" noChangeAspect="1" noMove="1" noResize="1" noEditPoints="1" noAdjustHandles="1" noChangeArrowheads="1" noChangeShapeType="1"/>
            </p:cNvSpPr>
            <p:nvPr/>
          </p:nvSpPr>
          <p:spPr>
            <a:xfrm>
              <a:off x="7371539" y="556590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7" name="Brasilien-Rio de Janeiro">
              <a:extLst>
                <a:ext uri="{FF2B5EF4-FFF2-40B4-BE49-F238E27FC236}">
                  <a16:creationId xmlns:a16="http://schemas.microsoft.com/office/drawing/2014/main" id="{EAD14293-19A2-BAB5-0500-ABABB0AA1EA8}"/>
                </a:ext>
              </a:extLst>
            </p:cNvPr>
            <p:cNvSpPr>
              <a:spLocks noGrp="1" noRot="1" noChangeAspect="1" noMove="1" noResize="1" noEditPoints="1" noAdjustHandles="1" noChangeArrowheads="1" noChangeShapeType="1"/>
            </p:cNvSpPr>
            <p:nvPr/>
          </p:nvSpPr>
          <p:spPr>
            <a:xfrm>
              <a:off x="5648219" y="551650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8" name="Brasilien-Belo Horizonte">
              <a:extLst>
                <a:ext uri="{FF2B5EF4-FFF2-40B4-BE49-F238E27FC236}">
                  <a16:creationId xmlns:a16="http://schemas.microsoft.com/office/drawing/2014/main" id="{AED91D81-E33B-DA20-3D0D-DA861B8DBEAF}"/>
                </a:ext>
              </a:extLst>
            </p:cNvPr>
            <p:cNvSpPr>
              <a:spLocks noGrp="1" noRot="1" noChangeAspect="1" noMove="1" noResize="1" noEditPoints="1" noAdjustHandles="1" noChangeArrowheads="1" noChangeShapeType="1"/>
            </p:cNvSpPr>
            <p:nvPr/>
          </p:nvSpPr>
          <p:spPr>
            <a:xfrm>
              <a:off x="5582912" y="53764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9" name="Brasilien-Porto Alegre">
              <a:extLst>
                <a:ext uri="{FF2B5EF4-FFF2-40B4-BE49-F238E27FC236}">
                  <a16:creationId xmlns:a16="http://schemas.microsoft.com/office/drawing/2014/main" id="{55693BBB-FBF4-D617-3BFF-AB94ADB5F79B}"/>
                </a:ext>
              </a:extLst>
            </p:cNvPr>
            <p:cNvSpPr>
              <a:spLocks noGrp="1" noRot="1" noChangeAspect="1" noMove="1" noResize="1" noEditPoints="1" noAdjustHandles="1" noChangeArrowheads="1" noChangeShapeType="1"/>
            </p:cNvSpPr>
            <p:nvPr/>
          </p:nvSpPr>
          <p:spPr>
            <a:xfrm>
              <a:off x="5468466" y="571193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0" name="Brasilien-São Paulo">
              <a:extLst>
                <a:ext uri="{FF2B5EF4-FFF2-40B4-BE49-F238E27FC236}">
                  <a16:creationId xmlns:a16="http://schemas.microsoft.com/office/drawing/2014/main" id="{60A0006A-B16C-AE65-2D90-DE9EBAC8D990}"/>
                </a:ext>
              </a:extLst>
            </p:cNvPr>
            <p:cNvSpPr>
              <a:spLocks noGrp="1" noRot="1" noChangeAspect="1" noMove="1" noResize="1" noEditPoints="1" noAdjustHandles="1" noChangeArrowheads="1" noChangeShapeType="1"/>
            </p:cNvSpPr>
            <p:nvPr/>
          </p:nvSpPr>
          <p:spPr>
            <a:xfrm>
              <a:off x="5560219" y="55564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1" name="Chile-Santiago">
              <a:extLst>
                <a:ext uri="{FF2B5EF4-FFF2-40B4-BE49-F238E27FC236}">
                  <a16:creationId xmlns:a16="http://schemas.microsoft.com/office/drawing/2014/main" id="{106EF1EA-9792-3D2B-9482-BDA57795F4A3}"/>
                </a:ext>
              </a:extLst>
            </p:cNvPr>
            <p:cNvSpPr>
              <a:spLocks noGrp="1" noRot="1" noChangeAspect="1" noMove="1" noResize="1" noEditPoints="1" noAdjustHandles="1" noChangeArrowheads="1" noChangeShapeType="1"/>
            </p:cNvSpPr>
            <p:nvPr/>
          </p:nvSpPr>
          <p:spPr>
            <a:xfrm>
              <a:off x="4931640" y="584762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2" name="Chile-Valparaíso">
              <a:extLst>
                <a:ext uri="{FF2B5EF4-FFF2-40B4-BE49-F238E27FC236}">
                  <a16:creationId xmlns:a16="http://schemas.microsoft.com/office/drawing/2014/main" id="{7617AB11-8BBF-8558-1180-6BDFABDE152D}"/>
                </a:ext>
              </a:extLst>
            </p:cNvPr>
            <p:cNvSpPr>
              <a:spLocks noGrp="1" noRot="1" noChangeAspect="1" noMove="1" noResize="1" noEditPoints="1" noAdjustHandles="1" noChangeArrowheads="1" noChangeShapeType="1"/>
            </p:cNvSpPr>
            <p:nvPr/>
          </p:nvSpPr>
          <p:spPr>
            <a:xfrm>
              <a:off x="4943362" y="57135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3" name="Colombia-Bogotá">
              <a:extLst>
                <a:ext uri="{FF2B5EF4-FFF2-40B4-BE49-F238E27FC236}">
                  <a16:creationId xmlns:a16="http://schemas.microsoft.com/office/drawing/2014/main" id="{90263992-18B4-F99B-7527-B2198AA65D1F}"/>
                </a:ext>
              </a:extLst>
            </p:cNvPr>
            <p:cNvSpPr>
              <a:spLocks noGrp="1" noRot="1" noChangeAspect="1" noMove="1" noResize="1" noEditPoints="1" noAdjustHandles="1" noChangeArrowheads="1" noChangeShapeType="1"/>
            </p:cNvSpPr>
            <p:nvPr/>
          </p:nvSpPr>
          <p:spPr>
            <a:xfrm>
              <a:off x="4904963" y="48472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4" name="Danmark-Aarhus">
              <a:extLst>
                <a:ext uri="{FF2B5EF4-FFF2-40B4-BE49-F238E27FC236}">
                  <a16:creationId xmlns:a16="http://schemas.microsoft.com/office/drawing/2014/main" id="{41D8F536-6FE7-BB7B-E714-608B02ECD86D}"/>
                </a:ext>
              </a:extLst>
            </p:cNvPr>
            <p:cNvSpPr>
              <a:spLocks noGrp="1" noRot="1" noChangeAspect="1" noMove="1" noResize="1" noEditPoints="1" noAdjustHandles="1" noChangeArrowheads="1" noChangeShapeType="1"/>
            </p:cNvSpPr>
            <p:nvPr/>
          </p:nvSpPr>
          <p:spPr>
            <a:xfrm>
              <a:off x="6979721" y="33028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5" name="Danmark-Kongens Lyngby">
              <a:extLst>
                <a:ext uri="{FF2B5EF4-FFF2-40B4-BE49-F238E27FC236}">
                  <a16:creationId xmlns:a16="http://schemas.microsoft.com/office/drawing/2014/main" id="{70337EFC-B042-93A0-0276-D7F8DD2B8E23}"/>
                </a:ext>
              </a:extLst>
            </p:cNvPr>
            <p:cNvSpPr>
              <a:spLocks noGrp="1" noRot="1" noChangeAspect="1" noMove="1" noResize="1" noEditPoints="1" noAdjustHandles="1" noChangeArrowheads="1" noChangeShapeType="1"/>
            </p:cNvSpPr>
            <p:nvPr/>
          </p:nvSpPr>
          <p:spPr>
            <a:xfrm>
              <a:off x="7015721" y="33028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6" name="Danmark-Köpenhamn">
              <a:extLst>
                <a:ext uri="{FF2B5EF4-FFF2-40B4-BE49-F238E27FC236}">
                  <a16:creationId xmlns:a16="http://schemas.microsoft.com/office/drawing/2014/main" id="{CB98B043-634E-B3BB-10EB-67CE361DB2D9}"/>
                </a:ext>
              </a:extLst>
            </p:cNvPr>
            <p:cNvSpPr>
              <a:spLocks noGrp="1" noRot="1" noChangeAspect="1" noMove="1" noResize="1" noEditPoints="1" noAdjustHandles="1" noChangeArrowheads="1" noChangeShapeType="1"/>
            </p:cNvSpPr>
            <p:nvPr/>
          </p:nvSpPr>
          <p:spPr>
            <a:xfrm>
              <a:off x="6990648" y="32776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7" name="Estland-Tallinn">
              <a:extLst>
                <a:ext uri="{FF2B5EF4-FFF2-40B4-BE49-F238E27FC236}">
                  <a16:creationId xmlns:a16="http://schemas.microsoft.com/office/drawing/2014/main" id="{04566427-C82D-9FEF-9868-706241FE22A9}"/>
                </a:ext>
              </a:extLst>
            </p:cNvPr>
            <p:cNvSpPr>
              <a:spLocks noGrp="1" noRot="1" noChangeAspect="1" noMove="1" noResize="1" noEditPoints="1" noAdjustHandles="1" noChangeArrowheads="1" noChangeShapeType="1"/>
            </p:cNvSpPr>
            <p:nvPr/>
          </p:nvSpPr>
          <p:spPr>
            <a:xfrm>
              <a:off x="7345677" y="313378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8" name="Finland-Esbo">
              <a:extLst>
                <a:ext uri="{FF2B5EF4-FFF2-40B4-BE49-F238E27FC236}">
                  <a16:creationId xmlns:a16="http://schemas.microsoft.com/office/drawing/2014/main" id="{9BFFAC10-61E5-54A9-7E52-C7EF21F106DD}"/>
                </a:ext>
              </a:extLst>
            </p:cNvPr>
            <p:cNvSpPr>
              <a:spLocks noGrp="1" noRot="1" noChangeAspect="1" noMove="1" noResize="1" noEditPoints="1" noAdjustHandles="1" noChangeArrowheads="1" noChangeShapeType="1"/>
            </p:cNvSpPr>
            <p:nvPr/>
          </p:nvSpPr>
          <p:spPr>
            <a:xfrm>
              <a:off x="7345677" y="307618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9" name="Finland-Tammerfors">
              <a:extLst>
                <a:ext uri="{FF2B5EF4-FFF2-40B4-BE49-F238E27FC236}">
                  <a16:creationId xmlns:a16="http://schemas.microsoft.com/office/drawing/2014/main" id="{BE4C0081-FC84-662D-9CC5-19EE47435536}"/>
                </a:ext>
              </a:extLst>
            </p:cNvPr>
            <p:cNvSpPr>
              <a:spLocks noGrp="1" noRot="1" noChangeAspect="1" noMove="1" noResize="1" noEditPoints="1" noAdjustHandles="1" noChangeArrowheads="1" noChangeShapeType="1"/>
            </p:cNvSpPr>
            <p:nvPr/>
          </p:nvSpPr>
          <p:spPr>
            <a:xfrm>
              <a:off x="7322154" y="300801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0" name="Finland-Uleåborg">
              <a:extLst>
                <a:ext uri="{FF2B5EF4-FFF2-40B4-BE49-F238E27FC236}">
                  <a16:creationId xmlns:a16="http://schemas.microsoft.com/office/drawing/2014/main" id="{F8F70648-DE6F-DF21-35EE-B10FB81F12BF}"/>
                </a:ext>
              </a:extLst>
            </p:cNvPr>
            <p:cNvSpPr>
              <a:spLocks noGrp="1" noRot="1" noChangeAspect="1" noMove="1" noResize="1" noEditPoints="1" noAdjustHandles="1" noChangeArrowheads="1" noChangeShapeType="1"/>
            </p:cNvSpPr>
            <p:nvPr/>
          </p:nvSpPr>
          <p:spPr>
            <a:xfrm>
              <a:off x="7310846" y="284735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1" name="Frankrike-Paris">
              <a:extLst>
                <a:ext uri="{FF2B5EF4-FFF2-40B4-BE49-F238E27FC236}">
                  <a16:creationId xmlns:a16="http://schemas.microsoft.com/office/drawing/2014/main" id="{27CAD95D-4532-C1F1-3FF4-2FE7BF0AF4B3}"/>
                </a:ext>
              </a:extLst>
            </p:cNvPr>
            <p:cNvSpPr>
              <a:spLocks noGrp="1" noRot="1" noChangeAspect="1" noMove="1" noResize="1" noEditPoints="1" noAdjustHandles="1" noChangeArrowheads="1" noChangeShapeType="1"/>
            </p:cNvSpPr>
            <p:nvPr/>
          </p:nvSpPr>
          <p:spPr>
            <a:xfrm>
              <a:off x="6794358" y="35956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2" name="Frankrike-Grenoble">
              <a:extLst>
                <a:ext uri="{FF2B5EF4-FFF2-40B4-BE49-F238E27FC236}">
                  <a16:creationId xmlns:a16="http://schemas.microsoft.com/office/drawing/2014/main" id="{BFAB9815-9839-44B0-18B8-4F4DC2D00DF7}"/>
                </a:ext>
              </a:extLst>
            </p:cNvPr>
            <p:cNvSpPr>
              <a:spLocks noGrp="1" noRot="1" noChangeAspect="1" noMove="1" noResize="1" noEditPoints="1" noAdjustHandles="1" noChangeArrowheads="1" noChangeShapeType="1"/>
            </p:cNvSpPr>
            <p:nvPr/>
          </p:nvSpPr>
          <p:spPr>
            <a:xfrm>
              <a:off x="6853840" y="37056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3" name="Frankrike-Lyon">
              <a:extLst>
                <a:ext uri="{FF2B5EF4-FFF2-40B4-BE49-F238E27FC236}">
                  <a16:creationId xmlns:a16="http://schemas.microsoft.com/office/drawing/2014/main" id="{6E31BEFF-E777-0B62-3F23-E78721012C18}"/>
                </a:ext>
              </a:extLst>
            </p:cNvPr>
            <p:cNvSpPr>
              <a:spLocks noGrp="1" noRot="1" noChangeAspect="1" noMove="1" noResize="1" noEditPoints="1" noAdjustHandles="1" noChangeArrowheads="1" noChangeShapeType="1"/>
            </p:cNvSpPr>
            <p:nvPr/>
          </p:nvSpPr>
          <p:spPr>
            <a:xfrm>
              <a:off x="6828640" y="37200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4" name="Frankrike-Toulouse">
              <a:extLst>
                <a:ext uri="{FF2B5EF4-FFF2-40B4-BE49-F238E27FC236}">
                  <a16:creationId xmlns:a16="http://schemas.microsoft.com/office/drawing/2014/main" id="{605798C4-83AC-97CF-F8FF-783FA5F086C9}"/>
                </a:ext>
              </a:extLst>
            </p:cNvPr>
            <p:cNvSpPr>
              <a:spLocks noGrp="1" noRot="1" noChangeAspect="1" noMove="1" noResize="1" noEditPoints="1" noAdjustHandles="1" noChangeArrowheads="1" noChangeShapeType="1"/>
            </p:cNvSpPr>
            <p:nvPr/>
          </p:nvSpPr>
          <p:spPr>
            <a:xfrm>
              <a:off x="6757728" y="37514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5" name="Frankrike-Tours">
              <a:extLst>
                <a:ext uri="{FF2B5EF4-FFF2-40B4-BE49-F238E27FC236}">
                  <a16:creationId xmlns:a16="http://schemas.microsoft.com/office/drawing/2014/main" id="{A565DF85-440A-18E5-AED9-0308C627B94D}"/>
                </a:ext>
              </a:extLst>
            </p:cNvPr>
            <p:cNvSpPr>
              <a:spLocks noGrp="1" noRot="1" noChangeAspect="1" noMove="1" noResize="1" noEditPoints="1" noAdjustHandles="1" noChangeArrowheads="1" noChangeShapeType="1"/>
            </p:cNvSpPr>
            <p:nvPr/>
          </p:nvSpPr>
          <p:spPr>
            <a:xfrm>
              <a:off x="6747153" y="363336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6" name="Grekland-Aten">
              <a:extLst>
                <a:ext uri="{FF2B5EF4-FFF2-40B4-BE49-F238E27FC236}">
                  <a16:creationId xmlns:a16="http://schemas.microsoft.com/office/drawing/2014/main" id="{1F5A179F-A2E3-036E-B022-C338EF9E1830}"/>
                </a:ext>
              </a:extLst>
            </p:cNvPr>
            <p:cNvSpPr>
              <a:spLocks noGrp="1" noRot="1" noChangeAspect="1" noMove="1" noResize="1" noEditPoints="1" noAdjustHandles="1" noChangeArrowheads="1" noChangeShapeType="1"/>
            </p:cNvSpPr>
            <p:nvPr/>
          </p:nvSpPr>
          <p:spPr>
            <a:xfrm>
              <a:off x="7291628" y="39262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7" name="Indien-Goa">
              <a:extLst>
                <a:ext uri="{FF2B5EF4-FFF2-40B4-BE49-F238E27FC236}">
                  <a16:creationId xmlns:a16="http://schemas.microsoft.com/office/drawing/2014/main" id="{F88B1985-E8BD-FA9E-D5FB-76146C6ACA43}"/>
                </a:ext>
              </a:extLst>
            </p:cNvPr>
            <p:cNvSpPr>
              <a:spLocks noGrp="1" noRot="1" noChangeAspect="1" noMove="1" noResize="1" noEditPoints="1" noAdjustHandles="1" noChangeArrowheads="1" noChangeShapeType="1"/>
            </p:cNvSpPr>
            <p:nvPr/>
          </p:nvSpPr>
          <p:spPr>
            <a:xfrm>
              <a:off x="8558458" y="459272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8" name="Indien-Bombay">
              <a:extLst>
                <a:ext uri="{FF2B5EF4-FFF2-40B4-BE49-F238E27FC236}">
                  <a16:creationId xmlns:a16="http://schemas.microsoft.com/office/drawing/2014/main" id="{76F8F5FA-1102-1EAD-CB71-4287FA48D337}"/>
                </a:ext>
              </a:extLst>
            </p:cNvPr>
            <p:cNvSpPr>
              <a:spLocks noGrp="1" noRot="1" noChangeAspect="1" noMove="1" noResize="1" noEditPoints="1" noAdjustHandles="1" noChangeArrowheads="1" noChangeShapeType="1"/>
            </p:cNvSpPr>
            <p:nvPr/>
          </p:nvSpPr>
          <p:spPr>
            <a:xfrm>
              <a:off x="8530245" y="44851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9" name="Indien-Chennai">
              <a:extLst>
                <a:ext uri="{FF2B5EF4-FFF2-40B4-BE49-F238E27FC236}">
                  <a16:creationId xmlns:a16="http://schemas.microsoft.com/office/drawing/2014/main" id="{C2D46496-8AF4-C63F-D5A8-B798A6FE19C3}"/>
                </a:ext>
              </a:extLst>
            </p:cNvPr>
            <p:cNvSpPr>
              <a:spLocks noGrp="1" noRot="1" noChangeAspect="1" noMove="1" noResize="1" noEditPoints="1" noAdjustHandles="1" noChangeArrowheads="1" noChangeShapeType="1"/>
            </p:cNvSpPr>
            <p:nvPr/>
          </p:nvSpPr>
          <p:spPr>
            <a:xfrm>
              <a:off x="8682192" y="46037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0" name="Irland-Dublin">
              <a:extLst>
                <a:ext uri="{FF2B5EF4-FFF2-40B4-BE49-F238E27FC236}">
                  <a16:creationId xmlns:a16="http://schemas.microsoft.com/office/drawing/2014/main" id="{27CEE8AF-29E6-7536-A6E6-EE3051758E72}"/>
                </a:ext>
              </a:extLst>
            </p:cNvPr>
            <p:cNvSpPr>
              <a:spLocks noGrp="1" noRot="1" noChangeAspect="1" noMove="1" noResize="1" noEditPoints="1" noAdjustHandles="1" noChangeArrowheads="1" noChangeShapeType="1"/>
            </p:cNvSpPr>
            <p:nvPr/>
          </p:nvSpPr>
          <p:spPr>
            <a:xfrm>
              <a:off x="6575922" y="34035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1" name="Island-Reykjavik">
              <a:extLst>
                <a:ext uri="{FF2B5EF4-FFF2-40B4-BE49-F238E27FC236}">
                  <a16:creationId xmlns:a16="http://schemas.microsoft.com/office/drawing/2014/main" id="{3EDC901D-66A7-CED3-45A6-0982FDD6823F}"/>
                </a:ext>
              </a:extLst>
            </p:cNvPr>
            <p:cNvSpPr>
              <a:spLocks noGrp="1" noRot="1" noChangeAspect="1" noMove="1" noResize="1" noEditPoints="1" noAdjustHandles="1" noChangeArrowheads="1" noChangeShapeType="1"/>
            </p:cNvSpPr>
            <p:nvPr/>
          </p:nvSpPr>
          <p:spPr>
            <a:xfrm>
              <a:off x="6190612" y="284500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2" name="Italien-Milano">
              <a:extLst>
                <a:ext uri="{FF2B5EF4-FFF2-40B4-BE49-F238E27FC236}">
                  <a16:creationId xmlns:a16="http://schemas.microsoft.com/office/drawing/2014/main" id="{4ED43697-9129-857A-FF9F-A1DC57DDD9F1}"/>
                </a:ext>
              </a:extLst>
            </p:cNvPr>
            <p:cNvSpPr>
              <a:spLocks noGrp="1" noRot="1" noChangeAspect="1" noMove="1" noResize="1" noEditPoints="1" noAdjustHandles="1" noChangeArrowheads="1" noChangeShapeType="1"/>
            </p:cNvSpPr>
            <p:nvPr/>
          </p:nvSpPr>
          <p:spPr>
            <a:xfrm>
              <a:off x="6969273" y="37097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3" name="Italien-Turin">
              <a:extLst>
                <a:ext uri="{FF2B5EF4-FFF2-40B4-BE49-F238E27FC236}">
                  <a16:creationId xmlns:a16="http://schemas.microsoft.com/office/drawing/2014/main" id="{49E4D2A2-834A-F5F4-B401-684213DC1E6F}"/>
                </a:ext>
              </a:extLst>
            </p:cNvPr>
            <p:cNvSpPr>
              <a:spLocks noGrp="1" noRot="1" noChangeAspect="1" noMove="1" noResize="1" noEditPoints="1" noAdjustHandles="1" noChangeArrowheads="1" noChangeShapeType="1"/>
            </p:cNvSpPr>
            <p:nvPr/>
          </p:nvSpPr>
          <p:spPr>
            <a:xfrm>
              <a:off x="6931205" y="37074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4" name="Italien-Ferrara">
              <a:extLst>
                <a:ext uri="{FF2B5EF4-FFF2-40B4-BE49-F238E27FC236}">
                  <a16:creationId xmlns:a16="http://schemas.microsoft.com/office/drawing/2014/main" id="{41AD1A0A-7EA2-824C-B644-D6237C2D3C58}"/>
                </a:ext>
              </a:extLst>
            </p:cNvPr>
            <p:cNvSpPr>
              <a:spLocks noGrp="1" noRot="1" noChangeAspect="1" noMove="1" noResize="1" noEditPoints="1" noAdjustHandles="1" noChangeArrowheads="1" noChangeShapeType="1"/>
            </p:cNvSpPr>
            <p:nvPr/>
          </p:nvSpPr>
          <p:spPr>
            <a:xfrm>
              <a:off x="7020063" y="36953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5" name="Italien-Neapel">
              <a:extLst>
                <a:ext uri="{FF2B5EF4-FFF2-40B4-BE49-F238E27FC236}">
                  <a16:creationId xmlns:a16="http://schemas.microsoft.com/office/drawing/2014/main" id="{872B7478-D36D-3F6D-8799-3572633F988C}"/>
                </a:ext>
              </a:extLst>
            </p:cNvPr>
            <p:cNvSpPr>
              <a:spLocks noGrp="1" noRot="1" noChangeAspect="1" noMove="1" noResize="1" noEditPoints="1" noAdjustHandles="1" noChangeArrowheads="1" noChangeShapeType="1"/>
            </p:cNvSpPr>
            <p:nvPr/>
          </p:nvSpPr>
          <p:spPr>
            <a:xfrm>
              <a:off x="7055254" y="385669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6" name="Italien-Padua">
              <a:extLst>
                <a:ext uri="{FF2B5EF4-FFF2-40B4-BE49-F238E27FC236}">
                  <a16:creationId xmlns:a16="http://schemas.microsoft.com/office/drawing/2014/main" id="{420BB149-C295-9BAE-35FC-F2DE33BB1C99}"/>
                </a:ext>
              </a:extLst>
            </p:cNvPr>
            <p:cNvSpPr>
              <a:spLocks noGrp="1" noRot="1" noChangeAspect="1" noMove="1" noResize="1" noEditPoints="1" noAdjustHandles="1" noChangeArrowheads="1" noChangeShapeType="1"/>
            </p:cNvSpPr>
            <p:nvPr/>
          </p:nvSpPr>
          <p:spPr>
            <a:xfrm>
              <a:off x="6988886" y="36883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7" name="Italien-Bologna">
              <a:extLst>
                <a:ext uri="{FF2B5EF4-FFF2-40B4-BE49-F238E27FC236}">
                  <a16:creationId xmlns:a16="http://schemas.microsoft.com/office/drawing/2014/main" id="{6BCD1FBE-E0C5-5A1F-AE2C-06DD3DF8FBEE}"/>
                </a:ext>
              </a:extLst>
            </p:cNvPr>
            <p:cNvSpPr>
              <a:spLocks noGrp="1" noRot="1" noChangeAspect="1" noMove="1" noResize="1" noEditPoints="1" noAdjustHandles="1" noChangeArrowheads="1" noChangeShapeType="1"/>
            </p:cNvSpPr>
            <p:nvPr/>
          </p:nvSpPr>
          <p:spPr>
            <a:xfrm>
              <a:off x="7009263" y="37555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8" name="Japan-Sapporo">
              <a:extLst>
                <a:ext uri="{FF2B5EF4-FFF2-40B4-BE49-F238E27FC236}">
                  <a16:creationId xmlns:a16="http://schemas.microsoft.com/office/drawing/2014/main" id="{456E028C-F6DC-1F97-8DF8-49FF1272C084}"/>
                </a:ext>
              </a:extLst>
            </p:cNvPr>
            <p:cNvSpPr>
              <a:spLocks noGrp="1" noRot="1" noChangeAspect="1" noMove="1" noResize="1" noEditPoints="1" noAdjustHandles="1" noChangeArrowheads="1" noChangeShapeType="1"/>
            </p:cNvSpPr>
            <p:nvPr/>
          </p:nvSpPr>
          <p:spPr>
            <a:xfrm>
              <a:off x="10220371" y="37389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9" name="Japan-Tokyo">
              <a:extLst>
                <a:ext uri="{FF2B5EF4-FFF2-40B4-BE49-F238E27FC236}">
                  <a16:creationId xmlns:a16="http://schemas.microsoft.com/office/drawing/2014/main" id="{0C626D3E-39EA-8DA9-6121-026E7AD8EE16}"/>
                </a:ext>
              </a:extLst>
            </p:cNvPr>
            <p:cNvSpPr>
              <a:spLocks noGrp="1" noRot="1" noChangeAspect="1" noMove="1" noResize="1" noEditPoints="1" noAdjustHandles="1" noChangeArrowheads="1" noChangeShapeType="1"/>
            </p:cNvSpPr>
            <p:nvPr/>
          </p:nvSpPr>
          <p:spPr>
            <a:xfrm>
              <a:off x="10173572" y="39897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0" name="Japan-Kyoto">
              <a:extLst>
                <a:ext uri="{FF2B5EF4-FFF2-40B4-BE49-F238E27FC236}">
                  <a16:creationId xmlns:a16="http://schemas.microsoft.com/office/drawing/2014/main" id="{F2D4CA1A-9BB5-00E6-818F-110F8D75B157}"/>
                </a:ext>
              </a:extLst>
            </p:cNvPr>
            <p:cNvSpPr>
              <a:spLocks noGrp="1" noRot="1" noChangeAspect="1" noMove="1" noResize="1" noEditPoints="1" noAdjustHandles="1" noChangeArrowheads="1" noChangeShapeType="1"/>
            </p:cNvSpPr>
            <p:nvPr/>
          </p:nvSpPr>
          <p:spPr>
            <a:xfrm>
              <a:off x="10084672" y="40186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1" name="Japan-Yokohama">
              <a:extLst>
                <a:ext uri="{FF2B5EF4-FFF2-40B4-BE49-F238E27FC236}">
                  <a16:creationId xmlns:a16="http://schemas.microsoft.com/office/drawing/2014/main" id="{4A688F60-0135-E26B-C9C3-91420C717555}"/>
                </a:ext>
              </a:extLst>
            </p:cNvPr>
            <p:cNvSpPr>
              <a:spLocks noGrp="1" noRot="1" noChangeAspect="1" noMove="1" noResize="1" noEditPoints="1" noAdjustHandles="1" noChangeArrowheads="1" noChangeShapeType="1"/>
            </p:cNvSpPr>
            <p:nvPr/>
          </p:nvSpPr>
          <p:spPr>
            <a:xfrm>
              <a:off x="10126192" y="398677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2" name="Japan-Fukuoka">
              <a:extLst>
                <a:ext uri="{FF2B5EF4-FFF2-40B4-BE49-F238E27FC236}">
                  <a16:creationId xmlns:a16="http://schemas.microsoft.com/office/drawing/2014/main" id="{1859AE78-3DAE-8480-9C67-430AEB28F66D}"/>
                </a:ext>
              </a:extLst>
            </p:cNvPr>
            <p:cNvSpPr>
              <a:spLocks noGrp="1" noRot="1" noChangeAspect="1" noMove="1" noResize="1" noEditPoints="1" noAdjustHandles="1" noChangeArrowheads="1" noChangeShapeType="1"/>
            </p:cNvSpPr>
            <p:nvPr/>
          </p:nvSpPr>
          <p:spPr>
            <a:xfrm>
              <a:off x="9969082" y="40625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3" name="Japan-Nagoya">
              <a:extLst>
                <a:ext uri="{FF2B5EF4-FFF2-40B4-BE49-F238E27FC236}">
                  <a16:creationId xmlns:a16="http://schemas.microsoft.com/office/drawing/2014/main" id="{270DA1FE-8365-F745-D589-BBC3E851B5B2}"/>
                </a:ext>
              </a:extLst>
            </p:cNvPr>
            <p:cNvSpPr>
              <a:spLocks noGrp="1" noRot="1" noChangeAspect="1" noMove="1" noResize="1" noEditPoints="1" noAdjustHandles="1" noChangeArrowheads="1" noChangeShapeType="1"/>
            </p:cNvSpPr>
            <p:nvPr/>
          </p:nvSpPr>
          <p:spPr>
            <a:xfrm>
              <a:off x="10122772" y="40186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4" name="Japan-Osaka">
              <a:extLst>
                <a:ext uri="{FF2B5EF4-FFF2-40B4-BE49-F238E27FC236}">
                  <a16:creationId xmlns:a16="http://schemas.microsoft.com/office/drawing/2014/main" id="{6FC069DF-04B9-8BFE-F0DE-A51179202474}"/>
                </a:ext>
              </a:extLst>
            </p:cNvPr>
            <p:cNvSpPr>
              <a:spLocks noGrp="1" noRot="1" noChangeAspect="1" noMove="1" noResize="1" noEditPoints="1" noAdjustHandles="1" noChangeArrowheads="1" noChangeShapeType="1"/>
            </p:cNvSpPr>
            <p:nvPr/>
          </p:nvSpPr>
          <p:spPr>
            <a:xfrm>
              <a:off x="10118375" y="39819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5" name="Japan-Sendai">
              <a:extLst>
                <a:ext uri="{FF2B5EF4-FFF2-40B4-BE49-F238E27FC236}">
                  <a16:creationId xmlns:a16="http://schemas.microsoft.com/office/drawing/2014/main" id="{2D9A5F79-07BA-8602-25F8-6174A9CBB085}"/>
                </a:ext>
              </a:extLst>
            </p:cNvPr>
            <p:cNvSpPr>
              <a:spLocks noGrp="1" noRot="1" noChangeAspect="1" noMove="1" noResize="1" noEditPoints="1" noAdjustHandles="1" noChangeArrowheads="1" noChangeShapeType="1"/>
            </p:cNvSpPr>
            <p:nvPr/>
          </p:nvSpPr>
          <p:spPr>
            <a:xfrm>
              <a:off x="10179189" y="392767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6" name="Kanada-Hamilton">
              <a:extLst>
                <a:ext uri="{FF2B5EF4-FFF2-40B4-BE49-F238E27FC236}">
                  <a16:creationId xmlns:a16="http://schemas.microsoft.com/office/drawing/2014/main" id="{8AC0E37D-1761-AC55-48B9-50C3FB524D41}"/>
                </a:ext>
              </a:extLst>
            </p:cNvPr>
            <p:cNvSpPr>
              <a:spLocks noGrp="1" noRot="1" noChangeAspect="1" noMove="1" noResize="1" noEditPoints="1" noAdjustHandles="1" noChangeArrowheads="1" noChangeShapeType="1"/>
            </p:cNvSpPr>
            <p:nvPr/>
          </p:nvSpPr>
          <p:spPr>
            <a:xfrm>
              <a:off x="4774316" y="371454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7" name="Kanada-Victoria">
              <a:extLst>
                <a:ext uri="{FF2B5EF4-FFF2-40B4-BE49-F238E27FC236}">
                  <a16:creationId xmlns:a16="http://schemas.microsoft.com/office/drawing/2014/main" id="{7FF95788-CEAC-F22A-1238-8C15D6641A65}"/>
                </a:ext>
              </a:extLst>
            </p:cNvPr>
            <p:cNvSpPr>
              <a:spLocks noGrp="1" noRot="1" noChangeAspect="1" noMove="1" noResize="1" noEditPoints="1" noAdjustHandles="1" noChangeArrowheads="1" noChangeShapeType="1"/>
            </p:cNvSpPr>
            <p:nvPr/>
          </p:nvSpPr>
          <p:spPr>
            <a:xfrm>
              <a:off x="3641797" y="353513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8" name="Kanada-Montréal">
              <a:extLst>
                <a:ext uri="{FF2B5EF4-FFF2-40B4-BE49-F238E27FC236}">
                  <a16:creationId xmlns:a16="http://schemas.microsoft.com/office/drawing/2014/main" id="{2AEE46B0-5AC7-7C16-373F-878D00ED2E31}"/>
                </a:ext>
              </a:extLst>
            </p:cNvPr>
            <p:cNvSpPr>
              <a:spLocks noGrp="1" noRot="1" noChangeAspect="1" noMove="1" noResize="1" noEditPoints="1" noAdjustHandles="1" noChangeArrowheads="1" noChangeShapeType="1"/>
            </p:cNvSpPr>
            <p:nvPr/>
          </p:nvSpPr>
          <p:spPr>
            <a:xfrm>
              <a:off x="4909567" y="362867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9" name="Kenya-Nairobi">
              <a:extLst>
                <a:ext uri="{FF2B5EF4-FFF2-40B4-BE49-F238E27FC236}">
                  <a16:creationId xmlns:a16="http://schemas.microsoft.com/office/drawing/2014/main" id="{67C57FD2-F3A0-A9B1-AABA-C1A70A0EAF4E}"/>
                </a:ext>
              </a:extLst>
            </p:cNvPr>
            <p:cNvSpPr>
              <a:spLocks noGrp="1" noRot="1" noChangeAspect="1" noMove="1" noResize="1" noEditPoints="1" noAdjustHandles="1" noChangeArrowheads="1" noChangeShapeType="1"/>
            </p:cNvSpPr>
            <p:nvPr/>
          </p:nvSpPr>
          <p:spPr>
            <a:xfrm>
              <a:off x="7602582" y="494443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0" name="Kina-Hongkong">
              <a:extLst>
                <a:ext uri="{FF2B5EF4-FFF2-40B4-BE49-F238E27FC236}">
                  <a16:creationId xmlns:a16="http://schemas.microsoft.com/office/drawing/2014/main" id="{5C417393-9B5A-6D61-1D9B-0C0569D82B8F}"/>
                </a:ext>
              </a:extLst>
            </p:cNvPr>
            <p:cNvSpPr>
              <a:spLocks noGrp="1" noRot="1" noChangeAspect="1" noMove="1" noResize="1" noEditPoints="1" noAdjustHandles="1" noChangeArrowheads="1" noChangeShapeType="1"/>
            </p:cNvSpPr>
            <p:nvPr/>
          </p:nvSpPr>
          <p:spPr>
            <a:xfrm>
              <a:off x="9519207" y="43423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1" name="Kina-Shanghai">
              <a:extLst>
                <a:ext uri="{FF2B5EF4-FFF2-40B4-BE49-F238E27FC236}">
                  <a16:creationId xmlns:a16="http://schemas.microsoft.com/office/drawing/2014/main" id="{5F846680-F3E9-BE05-352C-751EC896EF70}"/>
                </a:ext>
              </a:extLst>
            </p:cNvPr>
            <p:cNvSpPr>
              <a:spLocks noGrp="1" noRot="1" noChangeAspect="1" noMove="1" noResize="1" noEditPoints="1" noAdjustHandles="1" noChangeArrowheads="1" noChangeShapeType="1"/>
            </p:cNvSpPr>
            <p:nvPr/>
          </p:nvSpPr>
          <p:spPr>
            <a:xfrm>
              <a:off x="9672095" y="415756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2" name="Kina-Beijing">
              <a:extLst>
                <a:ext uri="{FF2B5EF4-FFF2-40B4-BE49-F238E27FC236}">
                  <a16:creationId xmlns:a16="http://schemas.microsoft.com/office/drawing/2014/main" id="{C7CDA637-6484-29F5-5DFD-7468B52CD7F9}"/>
                </a:ext>
              </a:extLst>
            </p:cNvPr>
            <p:cNvSpPr>
              <a:spLocks noGrp="1" noRot="1" noChangeAspect="1" noMove="1" noResize="1" noEditPoints="1" noAdjustHandles="1" noChangeArrowheads="1" noChangeShapeType="1"/>
            </p:cNvSpPr>
            <p:nvPr/>
          </p:nvSpPr>
          <p:spPr>
            <a:xfrm>
              <a:off x="9601268" y="385139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3" name="Kina-Nanjing">
              <a:extLst>
                <a:ext uri="{FF2B5EF4-FFF2-40B4-BE49-F238E27FC236}">
                  <a16:creationId xmlns:a16="http://schemas.microsoft.com/office/drawing/2014/main" id="{2104ECBA-C8E2-BB87-6E05-7FE8D4F890A2}"/>
                </a:ext>
              </a:extLst>
            </p:cNvPr>
            <p:cNvSpPr>
              <a:spLocks noGrp="1" noRot="1" noChangeAspect="1" noMove="1" noResize="1" noEditPoints="1" noAdjustHandles="1" noChangeArrowheads="1" noChangeShapeType="1"/>
            </p:cNvSpPr>
            <p:nvPr/>
          </p:nvSpPr>
          <p:spPr>
            <a:xfrm>
              <a:off x="9586859" y="412204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4" name="Kina-Shenzhen">
              <a:extLst>
                <a:ext uri="{FF2B5EF4-FFF2-40B4-BE49-F238E27FC236}">
                  <a16:creationId xmlns:a16="http://schemas.microsoft.com/office/drawing/2014/main" id="{8EEF3867-2DA4-F0B9-DC18-D37E1D2F3E17}"/>
                </a:ext>
              </a:extLst>
            </p:cNvPr>
            <p:cNvSpPr>
              <a:spLocks noGrp="1" noRot="1" noChangeAspect="1" noMove="1" noResize="1" noEditPoints="1" noAdjustHandles="1" noChangeArrowheads="1" noChangeShapeType="1"/>
            </p:cNvSpPr>
            <p:nvPr/>
          </p:nvSpPr>
          <p:spPr>
            <a:xfrm>
              <a:off x="9521405" y="42951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5" name="Kina-Hangzhou">
              <a:extLst>
                <a:ext uri="{FF2B5EF4-FFF2-40B4-BE49-F238E27FC236}">
                  <a16:creationId xmlns:a16="http://schemas.microsoft.com/office/drawing/2014/main" id="{D110E39B-A52F-810B-0477-8DA71F6114E4}"/>
                </a:ext>
              </a:extLst>
            </p:cNvPr>
            <p:cNvSpPr>
              <a:spLocks noGrp="1" noRot="1" noChangeAspect="1" noMove="1" noResize="1" noEditPoints="1" noAdjustHandles="1" noChangeArrowheads="1" noChangeShapeType="1"/>
            </p:cNvSpPr>
            <p:nvPr/>
          </p:nvSpPr>
          <p:spPr>
            <a:xfrm>
              <a:off x="9609084" y="416928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6" name="Kroatien-Zagreb">
              <a:extLst>
                <a:ext uri="{FF2B5EF4-FFF2-40B4-BE49-F238E27FC236}">
                  <a16:creationId xmlns:a16="http://schemas.microsoft.com/office/drawing/2014/main" id="{71B66741-3C9A-2656-05F8-5C11568A1672}"/>
                </a:ext>
              </a:extLst>
            </p:cNvPr>
            <p:cNvSpPr>
              <a:spLocks noGrp="1" noRot="1" noChangeAspect="1" noMove="1" noResize="1" noEditPoints="1" noAdjustHandles="1" noChangeArrowheads="1" noChangeShapeType="1"/>
            </p:cNvSpPr>
            <p:nvPr/>
          </p:nvSpPr>
          <p:spPr>
            <a:xfrm>
              <a:off x="7128965" y="36926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7" name="Lettland-Riga">
              <a:extLst>
                <a:ext uri="{FF2B5EF4-FFF2-40B4-BE49-F238E27FC236}">
                  <a16:creationId xmlns:a16="http://schemas.microsoft.com/office/drawing/2014/main" id="{9C5AC3AB-F545-6EC3-9892-50A7C759F7E0}"/>
                </a:ext>
              </a:extLst>
            </p:cNvPr>
            <p:cNvSpPr>
              <a:spLocks noGrp="1" noRot="1" noChangeAspect="1" noMove="1" noResize="1" noEditPoints="1" noAdjustHandles="1" noChangeArrowheads="1" noChangeShapeType="1"/>
            </p:cNvSpPr>
            <p:nvPr/>
          </p:nvSpPr>
          <p:spPr>
            <a:xfrm>
              <a:off x="7317102" y="32258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8" name="Litauen-Vilnius">
              <a:extLst>
                <a:ext uri="{FF2B5EF4-FFF2-40B4-BE49-F238E27FC236}">
                  <a16:creationId xmlns:a16="http://schemas.microsoft.com/office/drawing/2014/main" id="{11AA603E-3D56-A61A-61D3-669556DC2AD5}"/>
                </a:ext>
              </a:extLst>
            </p:cNvPr>
            <p:cNvSpPr>
              <a:spLocks noGrp="1" noRot="1" noChangeAspect="1" noMove="1" noResize="1" noEditPoints="1" noAdjustHandles="1" noChangeArrowheads="1" noChangeShapeType="1"/>
            </p:cNvSpPr>
            <p:nvPr/>
          </p:nvSpPr>
          <p:spPr>
            <a:xfrm>
              <a:off x="7345677" y="33370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9" name="Mexico-Mexico City">
              <a:extLst>
                <a:ext uri="{FF2B5EF4-FFF2-40B4-BE49-F238E27FC236}">
                  <a16:creationId xmlns:a16="http://schemas.microsoft.com/office/drawing/2014/main" id="{BE91BF17-8AAB-F043-3C25-FB711BA588CF}"/>
                </a:ext>
              </a:extLst>
            </p:cNvPr>
            <p:cNvSpPr>
              <a:spLocks noGrp="1" noRot="1" noChangeAspect="1" noMove="1" noResize="1" noEditPoints="1" noAdjustHandles="1" noChangeArrowheads="1" noChangeShapeType="1"/>
            </p:cNvSpPr>
            <p:nvPr/>
          </p:nvSpPr>
          <p:spPr>
            <a:xfrm>
              <a:off x="4301713" y="448214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0" name="Mexico-Monterrey">
              <a:extLst>
                <a:ext uri="{FF2B5EF4-FFF2-40B4-BE49-F238E27FC236}">
                  <a16:creationId xmlns:a16="http://schemas.microsoft.com/office/drawing/2014/main" id="{15719FFC-2C3D-1F18-179B-26371622E613}"/>
                </a:ext>
              </a:extLst>
            </p:cNvPr>
            <p:cNvSpPr>
              <a:spLocks noGrp="1" noRot="1" noChangeAspect="1" noMove="1" noResize="1" noEditPoints="1" noAdjustHandles="1" noChangeArrowheads="1" noChangeShapeType="1"/>
            </p:cNvSpPr>
            <p:nvPr/>
          </p:nvSpPr>
          <p:spPr>
            <a:xfrm>
              <a:off x="4238213" y="433291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1" name="Nederländerna-Delft">
              <a:extLst>
                <a:ext uri="{FF2B5EF4-FFF2-40B4-BE49-F238E27FC236}">
                  <a16:creationId xmlns:a16="http://schemas.microsoft.com/office/drawing/2014/main" id="{49397719-7FB6-C1BE-C319-CC00FF23E0E7}"/>
                </a:ext>
              </a:extLst>
            </p:cNvPr>
            <p:cNvSpPr>
              <a:spLocks noGrp="1" noRot="1" noChangeAspect="1" noMove="1" noResize="1" noEditPoints="1" noAdjustHandles="1" noChangeArrowheads="1" noChangeShapeType="1"/>
            </p:cNvSpPr>
            <p:nvPr/>
          </p:nvSpPr>
          <p:spPr>
            <a:xfrm>
              <a:off x="6846946" y="345032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2" name="Nederländerna-Eindhoven">
              <a:extLst>
                <a:ext uri="{FF2B5EF4-FFF2-40B4-BE49-F238E27FC236}">
                  <a16:creationId xmlns:a16="http://schemas.microsoft.com/office/drawing/2014/main" id="{1A3EF9E2-7208-6400-F945-4E4D9C886A2B}"/>
                </a:ext>
              </a:extLst>
            </p:cNvPr>
            <p:cNvSpPr>
              <a:spLocks noGrp="1" noRot="1" noChangeAspect="1" noMove="1" noResize="1" noEditPoints="1" noAdjustHandles="1" noChangeArrowheads="1" noChangeShapeType="1"/>
            </p:cNvSpPr>
            <p:nvPr/>
          </p:nvSpPr>
          <p:spPr>
            <a:xfrm>
              <a:off x="6872346" y="34439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3" name="Nederländerna-Enschede">
              <a:extLst>
                <a:ext uri="{FF2B5EF4-FFF2-40B4-BE49-F238E27FC236}">
                  <a16:creationId xmlns:a16="http://schemas.microsoft.com/office/drawing/2014/main" id="{FBA4A687-FFB6-D8B0-F0FE-67A7944501C2}"/>
                </a:ext>
              </a:extLst>
            </p:cNvPr>
            <p:cNvSpPr>
              <a:spLocks noGrp="1" noRot="1" noChangeAspect="1" noMove="1" noResize="1" noEditPoints="1" noAdjustHandles="1" noChangeArrowheads="1" noChangeShapeType="1"/>
            </p:cNvSpPr>
            <p:nvPr/>
          </p:nvSpPr>
          <p:spPr>
            <a:xfrm>
              <a:off x="6882755" y="341630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4" name="Nederländerna-Amsterdam">
              <a:extLst>
                <a:ext uri="{FF2B5EF4-FFF2-40B4-BE49-F238E27FC236}">
                  <a16:creationId xmlns:a16="http://schemas.microsoft.com/office/drawing/2014/main" id="{81249DC2-21E3-3F00-41DD-B648DF529591}"/>
                </a:ext>
              </a:extLst>
            </p:cNvPr>
            <p:cNvSpPr>
              <a:spLocks noGrp="1" noRot="1" noChangeAspect="1" noMove="1" noResize="1" noEditPoints="1" noAdjustHandles="1" noChangeArrowheads="1" noChangeShapeType="1"/>
            </p:cNvSpPr>
            <p:nvPr/>
          </p:nvSpPr>
          <p:spPr>
            <a:xfrm>
              <a:off x="6860530" y="341312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5" name="Norge-Oslo">
              <a:extLst>
                <a:ext uri="{FF2B5EF4-FFF2-40B4-BE49-F238E27FC236}">
                  <a16:creationId xmlns:a16="http://schemas.microsoft.com/office/drawing/2014/main" id="{41096594-F78D-9844-A41E-60EB3482DEB4}"/>
                </a:ext>
              </a:extLst>
            </p:cNvPr>
            <p:cNvSpPr>
              <a:spLocks noGrp="1" noRot="1" noChangeAspect="1" noMove="1" noResize="1" noEditPoints="1" noAdjustHandles="1" noChangeArrowheads="1" noChangeShapeType="1"/>
            </p:cNvSpPr>
            <p:nvPr/>
          </p:nvSpPr>
          <p:spPr>
            <a:xfrm>
              <a:off x="6975029" y="307229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6" name="Norge-Bergen">
              <a:extLst>
                <a:ext uri="{FF2B5EF4-FFF2-40B4-BE49-F238E27FC236}">
                  <a16:creationId xmlns:a16="http://schemas.microsoft.com/office/drawing/2014/main" id="{18D5312C-B0D7-3885-A169-F16F1DAE5C7C}"/>
                </a:ext>
              </a:extLst>
            </p:cNvPr>
            <p:cNvSpPr>
              <a:spLocks noGrp="1" noRot="1" noChangeAspect="1" noMove="1" noResize="1" noEditPoints="1" noAdjustHandles="1" noChangeArrowheads="1" noChangeShapeType="1"/>
            </p:cNvSpPr>
            <p:nvPr/>
          </p:nvSpPr>
          <p:spPr>
            <a:xfrm>
              <a:off x="6870254" y="306911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7" name="Norge-Trondheim">
              <a:extLst>
                <a:ext uri="{FF2B5EF4-FFF2-40B4-BE49-F238E27FC236}">
                  <a16:creationId xmlns:a16="http://schemas.microsoft.com/office/drawing/2014/main" id="{D6ED90F3-BC4B-F5D5-17BB-F22673CBA225}"/>
                </a:ext>
              </a:extLst>
            </p:cNvPr>
            <p:cNvSpPr>
              <a:spLocks noGrp="1" noRot="1" noChangeAspect="1" noMove="1" noResize="1" noEditPoints="1" noAdjustHandles="1" noChangeArrowheads="1" noChangeShapeType="1"/>
            </p:cNvSpPr>
            <p:nvPr/>
          </p:nvSpPr>
          <p:spPr>
            <a:xfrm>
              <a:off x="6987729" y="29262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8" name="Polen-Warsawa">
              <a:extLst>
                <a:ext uri="{FF2B5EF4-FFF2-40B4-BE49-F238E27FC236}">
                  <a16:creationId xmlns:a16="http://schemas.microsoft.com/office/drawing/2014/main" id="{A6D05ACA-C928-9D75-EE82-D26508A0ACC5}"/>
                </a:ext>
              </a:extLst>
            </p:cNvPr>
            <p:cNvSpPr>
              <a:spLocks noGrp="1" noRot="1" noChangeAspect="1" noMove="1" noResize="1" noEditPoints="1" noAdjustHandles="1" noChangeArrowheads="1" noChangeShapeType="1"/>
            </p:cNvSpPr>
            <p:nvPr/>
          </p:nvSpPr>
          <p:spPr>
            <a:xfrm>
              <a:off x="7244077" y="34576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9" name="Portugal-Lissabon">
              <a:extLst>
                <a:ext uri="{FF2B5EF4-FFF2-40B4-BE49-F238E27FC236}">
                  <a16:creationId xmlns:a16="http://schemas.microsoft.com/office/drawing/2014/main" id="{B20BA28C-B021-979A-F524-44CFBACEE68C}"/>
                </a:ext>
              </a:extLst>
            </p:cNvPr>
            <p:cNvSpPr>
              <a:spLocks noGrp="1" noRot="1" noChangeAspect="1" noMove="1" noResize="1" noEditPoints="1" noAdjustHandles="1" noChangeArrowheads="1" noChangeShapeType="1"/>
            </p:cNvSpPr>
            <p:nvPr/>
          </p:nvSpPr>
          <p:spPr>
            <a:xfrm>
              <a:off x="6510078" y="39229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0" name="Portugal-Porto">
              <a:extLst>
                <a:ext uri="{FF2B5EF4-FFF2-40B4-BE49-F238E27FC236}">
                  <a16:creationId xmlns:a16="http://schemas.microsoft.com/office/drawing/2014/main" id="{D30695AB-E4C9-F827-5B49-6238CA57C8B7}"/>
                </a:ext>
              </a:extLst>
            </p:cNvPr>
            <p:cNvSpPr>
              <a:spLocks noGrp="1" noRot="1" noChangeAspect="1" noMove="1" noResize="1" noEditPoints="1" noAdjustHandles="1" noChangeArrowheads="1" noChangeShapeType="1"/>
            </p:cNvSpPr>
            <p:nvPr/>
          </p:nvSpPr>
          <p:spPr>
            <a:xfrm>
              <a:off x="6522778" y="386259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1" name="Rumänien-Bukarest">
              <a:extLst>
                <a:ext uri="{FF2B5EF4-FFF2-40B4-BE49-F238E27FC236}">
                  <a16:creationId xmlns:a16="http://schemas.microsoft.com/office/drawing/2014/main" id="{519DCA63-F314-F60E-3435-2EDE6E51B3B9}"/>
                </a:ext>
              </a:extLst>
            </p:cNvPr>
            <p:cNvSpPr>
              <a:spLocks noGrp="1" noRot="1" noChangeAspect="1" noMove="1" noResize="1" noEditPoints="1" noAdjustHandles="1" noChangeArrowheads="1" noChangeShapeType="1"/>
            </p:cNvSpPr>
            <p:nvPr/>
          </p:nvSpPr>
          <p:spPr>
            <a:xfrm>
              <a:off x="7363882" y="371794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2" name="Schweiz-Zürich">
              <a:extLst>
                <a:ext uri="{FF2B5EF4-FFF2-40B4-BE49-F238E27FC236}">
                  <a16:creationId xmlns:a16="http://schemas.microsoft.com/office/drawing/2014/main" id="{94979752-C307-CC7C-87A0-27E6E038DBED}"/>
                </a:ext>
              </a:extLst>
            </p:cNvPr>
            <p:cNvSpPr>
              <a:spLocks noGrp="1" noRot="1" noChangeAspect="1" noMove="1" noResize="1" noEditPoints="1" noAdjustHandles="1" noChangeArrowheads="1" noChangeShapeType="1"/>
            </p:cNvSpPr>
            <p:nvPr/>
          </p:nvSpPr>
          <p:spPr>
            <a:xfrm>
              <a:off x="6937555" y="36375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3" name="Schweiz-Luzern">
              <a:extLst>
                <a:ext uri="{FF2B5EF4-FFF2-40B4-BE49-F238E27FC236}">
                  <a16:creationId xmlns:a16="http://schemas.microsoft.com/office/drawing/2014/main" id="{C918BC1F-8F53-7A63-7586-0D82A1A1FB96}"/>
                </a:ext>
              </a:extLst>
            </p:cNvPr>
            <p:cNvSpPr>
              <a:spLocks noGrp="1" noRot="1" noChangeAspect="1" noMove="1" noResize="1" noEditPoints="1" noAdjustHandles="1" noChangeArrowheads="1" noChangeShapeType="1"/>
            </p:cNvSpPr>
            <p:nvPr/>
          </p:nvSpPr>
          <p:spPr>
            <a:xfrm>
              <a:off x="6912155" y="36629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4" name="Schweiz-Lugano">
              <a:extLst>
                <a:ext uri="{FF2B5EF4-FFF2-40B4-BE49-F238E27FC236}">
                  <a16:creationId xmlns:a16="http://schemas.microsoft.com/office/drawing/2014/main" id="{AA086599-53C0-5D81-913E-493899F80350}"/>
                </a:ext>
              </a:extLst>
            </p:cNvPr>
            <p:cNvSpPr>
              <a:spLocks noGrp="1" noRot="1" noChangeAspect="1" noMove="1" noResize="1" noEditPoints="1" noAdjustHandles="1" noChangeArrowheads="1" noChangeShapeType="1"/>
            </p:cNvSpPr>
            <p:nvPr/>
          </p:nvSpPr>
          <p:spPr>
            <a:xfrm>
              <a:off x="6937555" y="36629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5" name="Schweiz-Lausanne">
              <a:extLst>
                <a:ext uri="{FF2B5EF4-FFF2-40B4-BE49-F238E27FC236}">
                  <a16:creationId xmlns:a16="http://schemas.microsoft.com/office/drawing/2014/main" id="{31C785DA-6188-E2F0-EEF3-88932BF07398}"/>
                </a:ext>
              </a:extLst>
            </p:cNvPr>
            <p:cNvSpPr>
              <a:spLocks noGrp="1" noRot="1" noChangeAspect="1" noMove="1" noResize="1" noEditPoints="1" noAdjustHandles="1" noChangeArrowheads="1" noChangeShapeType="1"/>
            </p:cNvSpPr>
            <p:nvPr/>
          </p:nvSpPr>
          <p:spPr>
            <a:xfrm>
              <a:off x="6899455" y="365978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6" name="Singapore">
              <a:extLst>
                <a:ext uri="{FF2B5EF4-FFF2-40B4-BE49-F238E27FC236}">
                  <a16:creationId xmlns:a16="http://schemas.microsoft.com/office/drawing/2014/main" id="{23144359-5E8B-451F-4D72-DE634317575D}"/>
                </a:ext>
              </a:extLst>
            </p:cNvPr>
            <p:cNvSpPr>
              <a:spLocks noGrp="1" noRot="1" noChangeAspect="1" noMove="1" noResize="1" noEditPoints="1" noAdjustHandles="1" noChangeArrowheads="1" noChangeShapeType="1"/>
            </p:cNvSpPr>
            <p:nvPr/>
          </p:nvSpPr>
          <p:spPr>
            <a:xfrm>
              <a:off x="9286664" y="493616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7" name="Spanien-Valencia">
              <a:extLst>
                <a:ext uri="{FF2B5EF4-FFF2-40B4-BE49-F238E27FC236}">
                  <a16:creationId xmlns:a16="http://schemas.microsoft.com/office/drawing/2014/main" id="{90E1B913-0C9C-1B63-8C84-704413B80CB0}"/>
                </a:ext>
              </a:extLst>
            </p:cNvPr>
            <p:cNvSpPr>
              <a:spLocks noGrp="1" noRot="1" noChangeAspect="1" noMove="1" noResize="1" noEditPoints="1" noAdjustHandles="1" noChangeArrowheads="1" noChangeShapeType="1"/>
            </p:cNvSpPr>
            <p:nvPr/>
          </p:nvSpPr>
          <p:spPr>
            <a:xfrm>
              <a:off x="6706928" y="38911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8" name="Spanien-Madrid">
              <a:extLst>
                <a:ext uri="{FF2B5EF4-FFF2-40B4-BE49-F238E27FC236}">
                  <a16:creationId xmlns:a16="http://schemas.microsoft.com/office/drawing/2014/main" id="{04CC8A5E-D8B5-3B21-1B46-D0F2B207CE4E}"/>
                </a:ext>
              </a:extLst>
            </p:cNvPr>
            <p:cNvSpPr>
              <a:spLocks noGrp="1" noRot="1" noChangeAspect="1" noMove="1" noResize="1" noEditPoints="1" noAdjustHandles="1" noChangeArrowheads="1" noChangeShapeType="1"/>
            </p:cNvSpPr>
            <p:nvPr/>
          </p:nvSpPr>
          <p:spPr>
            <a:xfrm>
              <a:off x="6627553" y="38594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9" name="Spanien-Pamplona">
              <a:extLst>
                <a:ext uri="{FF2B5EF4-FFF2-40B4-BE49-F238E27FC236}">
                  <a16:creationId xmlns:a16="http://schemas.microsoft.com/office/drawing/2014/main" id="{1942DDE9-4CA6-FB45-9A9A-C1758739935B}"/>
                </a:ext>
              </a:extLst>
            </p:cNvPr>
            <p:cNvSpPr>
              <a:spLocks noGrp="1" noRot="1" noChangeAspect="1" noMove="1" noResize="1" noEditPoints="1" noAdjustHandles="1" noChangeArrowheads="1" noChangeShapeType="1"/>
            </p:cNvSpPr>
            <p:nvPr/>
          </p:nvSpPr>
          <p:spPr>
            <a:xfrm>
              <a:off x="6681528" y="379909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0" name="Spanien-Barcelona">
              <a:extLst>
                <a:ext uri="{FF2B5EF4-FFF2-40B4-BE49-F238E27FC236}">
                  <a16:creationId xmlns:a16="http://schemas.microsoft.com/office/drawing/2014/main" id="{B318561D-3B5A-6397-B604-6E2C55D9026D}"/>
                </a:ext>
              </a:extLst>
            </p:cNvPr>
            <p:cNvSpPr>
              <a:spLocks noGrp="1" noRot="1" noChangeAspect="1" noMove="1" noResize="1" noEditPoints="1" noAdjustHandles="1" noChangeArrowheads="1" noChangeShapeType="1"/>
            </p:cNvSpPr>
            <p:nvPr/>
          </p:nvSpPr>
          <p:spPr>
            <a:xfrm>
              <a:off x="6757728" y="383084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1" name="Storbritannien-Glasgow">
              <a:extLst>
                <a:ext uri="{FF2B5EF4-FFF2-40B4-BE49-F238E27FC236}">
                  <a16:creationId xmlns:a16="http://schemas.microsoft.com/office/drawing/2014/main" id="{FCB87300-6D87-999B-1758-BC1E00FA7413}"/>
                </a:ext>
              </a:extLst>
            </p:cNvPr>
            <p:cNvSpPr>
              <a:spLocks noGrp="1" noRot="1" noChangeAspect="1" noMove="1" noResize="1" noEditPoints="1" noAdjustHandles="1" noChangeArrowheads="1" noChangeShapeType="1"/>
            </p:cNvSpPr>
            <p:nvPr/>
          </p:nvSpPr>
          <p:spPr>
            <a:xfrm>
              <a:off x="6633072" y="33050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2" name="Storbritannien-London">
              <a:extLst>
                <a:ext uri="{FF2B5EF4-FFF2-40B4-BE49-F238E27FC236}">
                  <a16:creationId xmlns:a16="http://schemas.microsoft.com/office/drawing/2014/main" id="{12317E27-5979-0FA2-1EA6-C5FFF6BE2CA9}"/>
                </a:ext>
              </a:extLst>
            </p:cNvPr>
            <p:cNvSpPr>
              <a:spLocks noGrp="1" noRot="1" noChangeAspect="1" noMove="1" noResize="1" noEditPoints="1" noAdjustHandles="1" noChangeArrowheads="1" noChangeShapeType="1"/>
            </p:cNvSpPr>
            <p:nvPr/>
          </p:nvSpPr>
          <p:spPr>
            <a:xfrm>
              <a:off x="6712447" y="34543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3" name="Storbritannien-Newcastle">
              <a:extLst>
                <a:ext uri="{FF2B5EF4-FFF2-40B4-BE49-F238E27FC236}">
                  <a16:creationId xmlns:a16="http://schemas.microsoft.com/office/drawing/2014/main" id="{91C61F23-94CC-6A51-9B3E-D8D17D8BAFC2}"/>
                </a:ext>
              </a:extLst>
            </p:cNvPr>
            <p:cNvSpPr>
              <a:spLocks noGrp="1" noRot="1" noChangeAspect="1" noMove="1" noResize="1" noEditPoints="1" noAdjustHandles="1" noChangeArrowheads="1" noChangeShapeType="1"/>
            </p:cNvSpPr>
            <p:nvPr/>
          </p:nvSpPr>
          <p:spPr>
            <a:xfrm>
              <a:off x="6569572" y="33558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4" name="Storbritannien-Oxford">
              <a:extLst>
                <a:ext uri="{FF2B5EF4-FFF2-40B4-BE49-F238E27FC236}">
                  <a16:creationId xmlns:a16="http://schemas.microsoft.com/office/drawing/2014/main" id="{7DF84F28-2B23-51B4-F5B0-3C6045C54B46}"/>
                </a:ext>
              </a:extLst>
            </p:cNvPr>
            <p:cNvSpPr>
              <a:spLocks noGrp="1" noRot="1" noChangeAspect="1" noMove="1" noResize="1" noEditPoints="1" noAdjustHandles="1" noChangeArrowheads="1" noChangeShapeType="1"/>
            </p:cNvSpPr>
            <p:nvPr/>
          </p:nvSpPr>
          <p:spPr>
            <a:xfrm>
              <a:off x="6690222" y="34447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5" name="Storbritannien-Belfast">
              <a:extLst>
                <a:ext uri="{FF2B5EF4-FFF2-40B4-BE49-F238E27FC236}">
                  <a16:creationId xmlns:a16="http://schemas.microsoft.com/office/drawing/2014/main" id="{8DCA2ABE-7A1C-AACD-D1AC-9A023DDDD74E}"/>
                </a:ext>
              </a:extLst>
            </p:cNvPr>
            <p:cNvSpPr>
              <a:spLocks noGrp="1" noRot="1" noChangeAspect="1" noMove="1" noResize="1" noEditPoints="1" noAdjustHandles="1" noChangeArrowheads="1" noChangeShapeType="1"/>
            </p:cNvSpPr>
            <p:nvPr/>
          </p:nvSpPr>
          <p:spPr>
            <a:xfrm>
              <a:off x="6556872" y="33431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6" name="Storbritannien-Aberdeen">
              <a:extLst>
                <a:ext uri="{FF2B5EF4-FFF2-40B4-BE49-F238E27FC236}">
                  <a16:creationId xmlns:a16="http://schemas.microsoft.com/office/drawing/2014/main" id="{7A10B147-AD95-2458-B82F-49801215CF11}"/>
                </a:ext>
              </a:extLst>
            </p:cNvPr>
            <p:cNvSpPr>
              <a:spLocks noGrp="1" noRot="1" noChangeAspect="1" noMove="1" noResize="1" noEditPoints="1" noAdjustHandles="1" noChangeArrowheads="1" noChangeShapeType="1"/>
            </p:cNvSpPr>
            <p:nvPr/>
          </p:nvSpPr>
          <p:spPr>
            <a:xfrm>
              <a:off x="6655297" y="324475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7" name="Storbritannien-Bristol">
              <a:extLst>
                <a:ext uri="{FF2B5EF4-FFF2-40B4-BE49-F238E27FC236}">
                  <a16:creationId xmlns:a16="http://schemas.microsoft.com/office/drawing/2014/main" id="{57E521A4-7AB2-78C2-D3B8-20ECCE1641FD}"/>
                </a:ext>
              </a:extLst>
            </p:cNvPr>
            <p:cNvSpPr>
              <a:spLocks noGrp="1" noRot="1" noChangeAspect="1" noMove="1" noResize="1" noEditPoints="1" noAdjustHandles="1" noChangeArrowheads="1" noChangeShapeType="1"/>
            </p:cNvSpPr>
            <p:nvPr/>
          </p:nvSpPr>
          <p:spPr>
            <a:xfrm>
              <a:off x="6690222" y="346065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8" name="Storbritannien-Sheffield">
              <a:extLst>
                <a:ext uri="{FF2B5EF4-FFF2-40B4-BE49-F238E27FC236}">
                  <a16:creationId xmlns:a16="http://schemas.microsoft.com/office/drawing/2014/main" id="{06178DB9-6D03-1420-5950-F8D033AFEAFD}"/>
                </a:ext>
              </a:extLst>
            </p:cNvPr>
            <p:cNvSpPr>
              <a:spLocks noGrp="1" noRot="1" noChangeAspect="1" noMove="1" noResize="1" noEditPoints="1" noAdjustHandles="1" noChangeArrowheads="1" noChangeShapeType="1"/>
            </p:cNvSpPr>
            <p:nvPr/>
          </p:nvSpPr>
          <p:spPr>
            <a:xfrm>
              <a:off x="6687047" y="33939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9" name="Storbritannien-Southampton">
              <a:extLst>
                <a:ext uri="{FF2B5EF4-FFF2-40B4-BE49-F238E27FC236}">
                  <a16:creationId xmlns:a16="http://schemas.microsoft.com/office/drawing/2014/main" id="{E57700A7-E896-623F-5156-375AD6D71BC3}"/>
                </a:ext>
              </a:extLst>
            </p:cNvPr>
            <p:cNvSpPr>
              <a:spLocks noGrp="1" noRot="1" noChangeAspect="1" noMove="1" noResize="1" noEditPoints="1" noAdjustHandles="1" noChangeArrowheads="1" noChangeShapeType="1"/>
            </p:cNvSpPr>
            <p:nvPr/>
          </p:nvSpPr>
          <p:spPr>
            <a:xfrm>
              <a:off x="6698770" y="344673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0" name="Sydkorea-Daejeon">
              <a:extLst>
                <a:ext uri="{FF2B5EF4-FFF2-40B4-BE49-F238E27FC236}">
                  <a16:creationId xmlns:a16="http://schemas.microsoft.com/office/drawing/2014/main" id="{A43701BC-FD95-727B-9223-F449FA6E5680}"/>
                </a:ext>
              </a:extLst>
            </p:cNvPr>
            <p:cNvSpPr>
              <a:spLocks noGrp="1" noRot="1" noChangeAspect="1" noMove="1" noResize="1" noEditPoints="1" noAdjustHandles="1" noChangeArrowheads="1" noChangeShapeType="1"/>
            </p:cNvSpPr>
            <p:nvPr/>
          </p:nvSpPr>
          <p:spPr>
            <a:xfrm>
              <a:off x="9853314" y="398034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1" name="Sydkorea-Seoul">
              <a:extLst>
                <a:ext uri="{FF2B5EF4-FFF2-40B4-BE49-F238E27FC236}">
                  <a16:creationId xmlns:a16="http://schemas.microsoft.com/office/drawing/2014/main" id="{AC6185D9-18E2-A12B-F4EA-879DFB639470}"/>
                </a:ext>
              </a:extLst>
            </p:cNvPr>
            <p:cNvSpPr>
              <a:spLocks noGrp="1" noRot="1" noChangeAspect="1" noMove="1" noResize="1" noEditPoints="1" noAdjustHandles="1" noChangeArrowheads="1" noChangeShapeType="1"/>
            </p:cNvSpPr>
            <p:nvPr/>
          </p:nvSpPr>
          <p:spPr>
            <a:xfrm>
              <a:off x="9853314" y="394517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2" name="Taiwan-Tainan">
              <a:extLst>
                <a:ext uri="{FF2B5EF4-FFF2-40B4-BE49-F238E27FC236}">
                  <a16:creationId xmlns:a16="http://schemas.microsoft.com/office/drawing/2014/main" id="{E9D33009-8AE9-4488-1E2F-86E6805C5740}"/>
                </a:ext>
              </a:extLst>
            </p:cNvPr>
            <p:cNvSpPr>
              <a:spLocks noGrp="1" noRot="1" noChangeAspect="1" noMove="1" noResize="1" noEditPoints="1" noAdjustHandles="1" noChangeArrowheads="1" noChangeShapeType="1"/>
            </p:cNvSpPr>
            <p:nvPr/>
          </p:nvSpPr>
          <p:spPr>
            <a:xfrm>
              <a:off x="9691390" y="43186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3" name="Taiwan-Kaohsiung">
              <a:extLst>
                <a:ext uri="{FF2B5EF4-FFF2-40B4-BE49-F238E27FC236}">
                  <a16:creationId xmlns:a16="http://schemas.microsoft.com/office/drawing/2014/main" id="{86751245-8640-2DEA-4E86-47128A3848B4}"/>
                </a:ext>
              </a:extLst>
            </p:cNvPr>
            <p:cNvSpPr>
              <a:spLocks noGrp="1" noRot="1" noChangeAspect="1" noMove="1" noResize="1" noEditPoints="1" noAdjustHandles="1" noChangeArrowheads="1" noChangeShapeType="1"/>
            </p:cNvSpPr>
            <p:nvPr/>
          </p:nvSpPr>
          <p:spPr>
            <a:xfrm>
              <a:off x="9720698" y="42951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4" name="Taiwan-Taipei">
              <a:extLst>
                <a:ext uri="{FF2B5EF4-FFF2-40B4-BE49-F238E27FC236}">
                  <a16:creationId xmlns:a16="http://schemas.microsoft.com/office/drawing/2014/main" id="{BE172529-B68B-D559-4245-AD7D76038E60}"/>
                </a:ext>
              </a:extLst>
            </p:cNvPr>
            <p:cNvSpPr>
              <a:spLocks noGrp="1" noRot="1" noChangeAspect="1" noMove="1" noResize="1" noEditPoints="1" noAdjustHandles="1" noChangeArrowheads="1" noChangeShapeType="1"/>
            </p:cNvSpPr>
            <p:nvPr/>
          </p:nvSpPr>
          <p:spPr>
            <a:xfrm>
              <a:off x="9708123" y="435672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5" name="Taiwan-Hsinchu">
              <a:extLst>
                <a:ext uri="{FF2B5EF4-FFF2-40B4-BE49-F238E27FC236}">
                  <a16:creationId xmlns:a16="http://schemas.microsoft.com/office/drawing/2014/main" id="{36ACB00B-A717-9332-3508-9D442D7AE0AA}"/>
                </a:ext>
              </a:extLst>
            </p:cNvPr>
            <p:cNvSpPr>
              <a:spLocks noGrp="1" noRot="1" noChangeAspect="1" noMove="1" noResize="1" noEditPoints="1" noAdjustHandles="1" noChangeArrowheads="1" noChangeShapeType="1"/>
            </p:cNvSpPr>
            <p:nvPr/>
          </p:nvSpPr>
          <p:spPr>
            <a:xfrm>
              <a:off x="9743292" y="42922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6" name="Tanzania-Dar es Salaam">
              <a:extLst>
                <a:ext uri="{FF2B5EF4-FFF2-40B4-BE49-F238E27FC236}">
                  <a16:creationId xmlns:a16="http://schemas.microsoft.com/office/drawing/2014/main" id="{DDFE8CA9-0E33-A013-068A-041ED0EDA88C}"/>
                </a:ext>
              </a:extLst>
            </p:cNvPr>
            <p:cNvSpPr>
              <a:spLocks noGrp="1" noRot="1" noChangeAspect="1" noMove="1" noResize="1" noEditPoints="1" noAdjustHandles="1" noChangeArrowheads="1" noChangeShapeType="1"/>
            </p:cNvSpPr>
            <p:nvPr/>
          </p:nvSpPr>
          <p:spPr>
            <a:xfrm>
              <a:off x="7626029" y="507338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7" name="Thailand-Bangkok">
              <a:extLst>
                <a:ext uri="{FF2B5EF4-FFF2-40B4-BE49-F238E27FC236}">
                  <a16:creationId xmlns:a16="http://schemas.microsoft.com/office/drawing/2014/main" id="{8D13DB41-7BE5-F558-A16A-B3554FACE767}"/>
                </a:ext>
              </a:extLst>
            </p:cNvPr>
            <p:cNvSpPr>
              <a:spLocks noGrp="1" noRot="1" noChangeAspect="1" noMove="1" noResize="1" noEditPoints="1" noAdjustHandles="1" noChangeArrowheads="1" noChangeShapeType="1"/>
            </p:cNvSpPr>
            <p:nvPr/>
          </p:nvSpPr>
          <p:spPr>
            <a:xfrm>
              <a:off x="9181157" y="456103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8" name="Tjeckien-Prag">
              <a:extLst>
                <a:ext uri="{FF2B5EF4-FFF2-40B4-BE49-F238E27FC236}">
                  <a16:creationId xmlns:a16="http://schemas.microsoft.com/office/drawing/2014/main" id="{727F33B3-41BF-023E-1DAA-FA3F4C20AB2D}"/>
                </a:ext>
              </a:extLst>
            </p:cNvPr>
            <p:cNvSpPr>
              <a:spLocks noGrp="1" noRot="1" noChangeAspect="1" noMove="1" noResize="1" noEditPoints="1" noAdjustHandles="1" noChangeArrowheads="1" noChangeShapeType="1"/>
            </p:cNvSpPr>
            <p:nvPr/>
          </p:nvSpPr>
          <p:spPr>
            <a:xfrm>
              <a:off x="7066539" y="351578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9" name="Turkiet-Istanbul">
              <a:extLst>
                <a:ext uri="{FF2B5EF4-FFF2-40B4-BE49-F238E27FC236}">
                  <a16:creationId xmlns:a16="http://schemas.microsoft.com/office/drawing/2014/main" id="{BD501CDE-96B7-8DC0-AA76-63C5121B7B01}"/>
                </a:ext>
              </a:extLst>
            </p:cNvPr>
            <p:cNvSpPr>
              <a:spLocks noGrp="1" noRot="1" noChangeAspect="1" noMove="1" noResize="1" noEditPoints="1" noAdjustHandles="1" noChangeArrowheads="1" noChangeShapeType="1"/>
            </p:cNvSpPr>
            <p:nvPr/>
          </p:nvSpPr>
          <p:spPr>
            <a:xfrm>
              <a:off x="7429888" y="38382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0" name="Turkiet-Ankara">
              <a:extLst>
                <a:ext uri="{FF2B5EF4-FFF2-40B4-BE49-F238E27FC236}">
                  <a16:creationId xmlns:a16="http://schemas.microsoft.com/office/drawing/2014/main" id="{87D2643B-F85B-5CE0-667D-24B186C656B9}"/>
                </a:ext>
              </a:extLst>
            </p:cNvPr>
            <p:cNvSpPr>
              <a:spLocks noGrp="1" noRot="1" noChangeAspect="1" noMove="1" noResize="1" noEditPoints="1" noAdjustHandles="1" noChangeArrowheads="1" noChangeShapeType="1"/>
            </p:cNvSpPr>
            <p:nvPr/>
          </p:nvSpPr>
          <p:spPr>
            <a:xfrm>
              <a:off x="7516301" y="386336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1" name="Tyskland-Weimar">
              <a:extLst>
                <a:ext uri="{FF2B5EF4-FFF2-40B4-BE49-F238E27FC236}">
                  <a16:creationId xmlns:a16="http://schemas.microsoft.com/office/drawing/2014/main" id="{6673E63E-E022-8E94-F4DF-4640132C5BE7}"/>
                </a:ext>
              </a:extLst>
            </p:cNvPr>
            <p:cNvSpPr>
              <a:spLocks noGrp="1" noRot="1" noChangeAspect="1" noMove="1" noResize="1" noEditPoints="1" noAdjustHandles="1" noChangeArrowheads="1" noChangeShapeType="1"/>
            </p:cNvSpPr>
            <p:nvPr/>
          </p:nvSpPr>
          <p:spPr>
            <a:xfrm>
              <a:off x="6986328" y="346364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2" name="Tyskland-Hamburg">
              <a:extLst>
                <a:ext uri="{FF2B5EF4-FFF2-40B4-BE49-F238E27FC236}">
                  <a16:creationId xmlns:a16="http://schemas.microsoft.com/office/drawing/2014/main" id="{51FC9E8B-F71B-58ED-554E-51AE2BE9A6ED}"/>
                </a:ext>
              </a:extLst>
            </p:cNvPr>
            <p:cNvSpPr>
              <a:spLocks noGrp="1" noRot="1" noChangeAspect="1" noMove="1" noResize="1" noEditPoints="1" noAdjustHandles="1" noChangeArrowheads="1" noChangeShapeType="1"/>
            </p:cNvSpPr>
            <p:nvPr/>
          </p:nvSpPr>
          <p:spPr>
            <a:xfrm>
              <a:off x="6970285" y="34235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3" name="Tyskland-Karlsruhe">
              <a:extLst>
                <a:ext uri="{FF2B5EF4-FFF2-40B4-BE49-F238E27FC236}">
                  <a16:creationId xmlns:a16="http://schemas.microsoft.com/office/drawing/2014/main" id="{7440C516-E46A-B4FC-4F2D-A96CC67E2CA8}"/>
                </a:ext>
              </a:extLst>
            </p:cNvPr>
            <p:cNvSpPr>
              <a:spLocks noGrp="1" noRot="1" noChangeAspect="1" noMove="1" noResize="1" noEditPoints="1" noAdjustHandles="1" noChangeArrowheads="1" noChangeShapeType="1"/>
            </p:cNvSpPr>
            <p:nvPr/>
          </p:nvSpPr>
          <p:spPr>
            <a:xfrm>
              <a:off x="6910127" y="355990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4" name="Tyskland-Aachen">
              <a:extLst>
                <a:ext uri="{FF2B5EF4-FFF2-40B4-BE49-F238E27FC236}">
                  <a16:creationId xmlns:a16="http://schemas.microsoft.com/office/drawing/2014/main" id="{399B8CFF-EC57-B9F4-C7AD-2ABFB49A8E60}"/>
                </a:ext>
              </a:extLst>
            </p:cNvPr>
            <p:cNvSpPr>
              <a:spLocks noGrp="1" noRot="1" noChangeAspect="1" noMove="1" noResize="1" noEditPoints="1" noAdjustHandles="1" noChangeArrowheads="1" noChangeShapeType="1"/>
            </p:cNvSpPr>
            <p:nvPr/>
          </p:nvSpPr>
          <p:spPr>
            <a:xfrm>
              <a:off x="6890075" y="349172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5" name="Tyskland-Heidelberg">
              <a:extLst>
                <a:ext uri="{FF2B5EF4-FFF2-40B4-BE49-F238E27FC236}">
                  <a16:creationId xmlns:a16="http://schemas.microsoft.com/office/drawing/2014/main" id="{F6334729-0231-DC73-7EE8-8F6ACFAD4C03}"/>
                </a:ext>
              </a:extLst>
            </p:cNvPr>
            <p:cNvSpPr>
              <a:spLocks noGrp="1" noRot="1" noChangeAspect="1" noMove="1" noResize="1" noEditPoints="1" noAdjustHandles="1" noChangeArrowheads="1" noChangeShapeType="1"/>
            </p:cNvSpPr>
            <p:nvPr/>
          </p:nvSpPr>
          <p:spPr>
            <a:xfrm>
              <a:off x="6974296" y="348771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6" name="Tyskland-Stuttgart">
              <a:extLst>
                <a:ext uri="{FF2B5EF4-FFF2-40B4-BE49-F238E27FC236}">
                  <a16:creationId xmlns:a16="http://schemas.microsoft.com/office/drawing/2014/main" id="{8A4C43F1-D975-6FCD-A1F2-1EAE5BBF5E7E}"/>
                </a:ext>
              </a:extLst>
            </p:cNvPr>
            <p:cNvSpPr>
              <a:spLocks noGrp="1" noRot="1" noChangeAspect="1" noMove="1" noResize="1" noEditPoints="1" noAdjustHandles="1" noChangeArrowheads="1" noChangeShapeType="1"/>
            </p:cNvSpPr>
            <p:nvPr/>
          </p:nvSpPr>
          <p:spPr>
            <a:xfrm>
              <a:off x="6950233" y="353182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7" name="Tyskland-Berlin">
              <a:extLst>
                <a:ext uri="{FF2B5EF4-FFF2-40B4-BE49-F238E27FC236}">
                  <a16:creationId xmlns:a16="http://schemas.microsoft.com/office/drawing/2014/main" id="{8B3103F7-0380-242D-364B-2AC5E6048C42}"/>
                </a:ext>
              </a:extLst>
            </p:cNvPr>
            <p:cNvSpPr>
              <a:spLocks noGrp="1" noRot="1" noChangeAspect="1" noMove="1" noResize="1" noEditPoints="1" noAdjustHandles="1" noChangeArrowheads="1" noChangeShapeType="1"/>
            </p:cNvSpPr>
            <p:nvPr/>
          </p:nvSpPr>
          <p:spPr>
            <a:xfrm>
              <a:off x="7032104" y="35010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8" name="Tyskland-Darmstadt">
              <a:extLst>
                <a:ext uri="{FF2B5EF4-FFF2-40B4-BE49-F238E27FC236}">
                  <a16:creationId xmlns:a16="http://schemas.microsoft.com/office/drawing/2014/main" id="{2DBEF229-F7F7-6491-2AB2-11DC0FC56C10}"/>
                </a:ext>
              </a:extLst>
            </p:cNvPr>
            <p:cNvSpPr>
              <a:spLocks noGrp="1" noRot="1" noChangeAspect="1" noMove="1" noResize="1" noEditPoints="1" noAdjustHandles="1" noChangeArrowheads="1" noChangeShapeType="1"/>
            </p:cNvSpPr>
            <p:nvPr/>
          </p:nvSpPr>
          <p:spPr>
            <a:xfrm>
              <a:off x="6916161" y="35250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9" name="Tyskland-Dresden">
              <a:extLst>
                <a:ext uri="{FF2B5EF4-FFF2-40B4-BE49-F238E27FC236}">
                  <a16:creationId xmlns:a16="http://schemas.microsoft.com/office/drawing/2014/main" id="{54722627-4ECA-DEC2-BB00-32E09FC1E0EA}"/>
                </a:ext>
              </a:extLst>
            </p:cNvPr>
            <p:cNvSpPr>
              <a:spLocks noGrp="1" noRot="1" noChangeAspect="1" noMove="1" noResize="1" noEditPoints="1" noAdjustHandles="1" noChangeArrowheads="1" noChangeShapeType="1"/>
            </p:cNvSpPr>
            <p:nvPr/>
          </p:nvSpPr>
          <p:spPr>
            <a:xfrm>
              <a:off x="7016424" y="347293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0" name="Tyskland-München">
              <a:extLst>
                <a:ext uri="{FF2B5EF4-FFF2-40B4-BE49-F238E27FC236}">
                  <a16:creationId xmlns:a16="http://schemas.microsoft.com/office/drawing/2014/main" id="{1F21B188-B6A8-8EAF-14E3-4A97D241F3FA}"/>
                </a:ext>
              </a:extLst>
            </p:cNvPr>
            <p:cNvSpPr>
              <a:spLocks noGrp="1" noRot="1" noChangeAspect="1" noMove="1" noResize="1" noEditPoints="1" noAdjustHandles="1" noChangeArrowheads="1" noChangeShapeType="1"/>
            </p:cNvSpPr>
            <p:nvPr/>
          </p:nvSpPr>
          <p:spPr>
            <a:xfrm>
              <a:off x="6992361" y="354111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1" name="USA-San Luis Obispo">
              <a:extLst>
                <a:ext uri="{FF2B5EF4-FFF2-40B4-BE49-F238E27FC236}">
                  <a16:creationId xmlns:a16="http://schemas.microsoft.com/office/drawing/2014/main" id="{22483BEC-A8CB-A3CB-CD7A-B561F127B688}"/>
                </a:ext>
              </a:extLst>
            </p:cNvPr>
            <p:cNvSpPr>
              <a:spLocks noGrp="1" noRot="1" noChangeAspect="1" noMove="1" noResize="1" noEditPoints="1" noAdjustHandles="1" noChangeArrowheads="1" noChangeShapeType="1"/>
            </p:cNvSpPr>
            <p:nvPr/>
          </p:nvSpPr>
          <p:spPr>
            <a:xfrm>
              <a:off x="3784544" y="40446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2" name="USA-Chicago">
              <a:extLst>
                <a:ext uri="{FF2B5EF4-FFF2-40B4-BE49-F238E27FC236}">
                  <a16:creationId xmlns:a16="http://schemas.microsoft.com/office/drawing/2014/main" id="{3FB88C52-B68F-162E-6A97-9433E8BCE5AF}"/>
                </a:ext>
              </a:extLst>
            </p:cNvPr>
            <p:cNvSpPr>
              <a:spLocks noGrp="1" noRot="1" noChangeAspect="1" noMove="1" noResize="1" noEditPoints="1" noAdjustHandles="1" noChangeArrowheads="1" noChangeShapeType="1"/>
            </p:cNvSpPr>
            <p:nvPr/>
          </p:nvSpPr>
          <p:spPr>
            <a:xfrm>
              <a:off x="4563344" y="38226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3" name="USA-Ames">
              <a:extLst>
                <a:ext uri="{FF2B5EF4-FFF2-40B4-BE49-F238E27FC236}">
                  <a16:creationId xmlns:a16="http://schemas.microsoft.com/office/drawing/2014/main" id="{F9E18BB5-450C-B98C-56EE-585BC3F838A9}"/>
                </a:ext>
              </a:extLst>
            </p:cNvPr>
            <p:cNvSpPr>
              <a:spLocks noGrp="1" noRot="1" noChangeAspect="1" noMove="1" noResize="1" noEditPoints="1" noAdjustHandles="1" noChangeArrowheads="1" noChangeShapeType="1"/>
            </p:cNvSpPr>
            <p:nvPr/>
          </p:nvSpPr>
          <p:spPr>
            <a:xfrm>
              <a:off x="4400208" y="38646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4" name="USA-New York">
              <a:extLst>
                <a:ext uri="{FF2B5EF4-FFF2-40B4-BE49-F238E27FC236}">
                  <a16:creationId xmlns:a16="http://schemas.microsoft.com/office/drawing/2014/main" id="{FEF6F159-7F8E-45D6-5328-68452CD16A51}"/>
                </a:ext>
              </a:extLst>
            </p:cNvPr>
            <p:cNvSpPr>
              <a:spLocks noGrp="1" noRot="1" noChangeAspect="1" noMove="1" noResize="1" noEditPoints="1" noAdjustHandles="1" noChangeArrowheads="1" noChangeShapeType="1"/>
            </p:cNvSpPr>
            <p:nvPr/>
          </p:nvSpPr>
          <p:spPr>
            <a:xfrm>
              <a:off x="4822608" y="38802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5" name="USA-West Lafayette">
              <a:extLst>
                <a:ext uri="{FF2B5EF4-FFF2-40B4-BE49-F238E27FC236}">
                  <a16:creationId xmlns:a16="http://schemas.microsoft.com/office/drawing/2014/main" id="{72ECA5CF-3834-9945-E7FD-48CD3646831D}"/>
                </a:ext>
              </a:extLst>
            </p:cNvPr>
            <p:cNvSpPr>
              <a:spLocks noGrp="1" noRot="1" noChangeAspect="1" noMove="1" noResize="1" noEditPoints="1" noAdjustHandles="1" noChangeArrowheads="1" noChangeShapeType="1"/>
            </p:cNvSpPr>
            <p:nvPr/>
          </p:nvSpPr>
          <p:spPr>
            <a:xfrm>
              <a:off x="4582544" y="38958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6" name="USA-Stanford">
              <a:extLst>
                <a:ext uri="{FF2B5EF4-FFF2-40B4-BE49-F238E27FC236}">
                  <a16:creationId xmlns:a16="http://schemas.microsoft.com/office/drawing/2014/main" id="{EEB6E12C-428F-AC77-3B67-90B83B7870D5}"/>
                </a:ext>
              </a:extLst>
            </p:cNvPr>
            <p:cNvSpPr>
              <a:spLocks noGrp="1" noRot="1" noChangeAspect="1" noMove="1" noResize="1" noEditPoints="1" noAdjustHandles="1" noChangeArrowheads="1" noChangeShapeType="1"/>
            </p:cNvSpPr>
            <p:nvPr/>
          </p:nvSpPr>
          <p:spPr>
            <a:xfrm>
              <a:off x="4648640" y="39654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7" name="USA-Hoboken">
              <a:extLst>
                <a:ext uri="{FF2B5EF4-FFF2-40B4-BE49-F238E27FC236}">
                  <a16:creationId xmlns:a16="http://schemas.microsoft.com/office/drawing/2014/main" id="{A8C8EB90-F07C-53CE-ECFA-BAD7DF07CB3E}"/>
                </a:ext>
              </a:extLst>
            </p:cNvPr>
            <p:cNvSpPr>
              <a:spLocks noGrp="1" noRot="1" noChangeAspect="1" noMove="1" noResize="1" noEditPoints="1" noAdjustHandles="1" noChangeArrowheads="1" noChangeShapeType="1"/>
            </p:cNvSpPr>
            <p:nvPr/>
          </p:nvSpPr>
          <p:spPr>
            <a:xfrm>
              <a:off x="4799856" y="393305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8" name="USA-Urbana-Champaign">
              <a:extLst>
                <a:ext uri="{FF2B5EF4-FFF2-40B4-BE49-F238E27FC236}">
                  <a16:creationId xmlns:a16="http://schemas.microsoft.com/office/drawing/2014/main" id="{8ECD4D62-6A0D-D66A-F53B-7D376677DD59}"/>
                </a:ext>
              </a:extLst>
            </p:cNvPr>
            <p:cNvSpPr>
              <a:spLocks noGrp="1" noRot="1" noChangeAspect="1" noMove="1" noResize="1" noEditPoints="1" noAdjustHandles="1" noChangeArrowheads="1" noChangeShapeType="1"/>
            </p:cNvSpPr>
            <p:nvPr/>
          </p:nvSpPr>
          <p:spPr>
            <a:xfrm>
              <a:off x="4637840" y="385744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9" name="USA-Austin">
              <a:extLst>
                <a:ext uri="{FF2B5EF4-FFF2-40B4-BE49-F238E27FC236}">
                  <a16:creationId xmlns:a16="http://schemas.microsoft.com/office/drawing/2014/main" id="{4DD03CBA-FED1-0184-D69B-FFA25F6A7389}"/>
                </a:ext>
              </a:extLst>
            </p:cNvPr>
            <p:cNvSpPr>
              <a:spLocks noGrp="1" noRot="1" noChangeAspect="1" noMove="1" noResize="1" noEditPoints="1" noAdjustHandles="1" noChangeArrowheads="1" noChangeShapeType="1"/>
            </p:cNvSpPr>
            <p:nvPr/>
          </p:nvSpPr>
          <p:spPr>
            <a:xfrm>
              <a:off x="4250208" y="41358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0" name="USA-Seattle">
              <a:extLst>
                <a:ext uri="{FF2B5EF4-FFF2-40B4-BE49-F238E27FC236}">
                  <a16:creationId xmlns:a16="http://schemas.microsoft.com/office/drawing/2014/main" id="{D14A0EC5-C00C-EF16-6DC2-11658767EFE9}"/>
                </a:ext>
              </a:extLst>
            </p:cNvPr>
            <p:cNvSpPr>
              <a:spLocks noGrp="1" noRot="1" noChangeAspect="1" noMove="1" noResize="1" noEditPoints="1" noAdjustHandles="1" noChangeArrowheads="1" noChangeShapeType="1"/>
            </p:cNvSpPr>
            <p:nvPr/>
          </p:nvSpPr>
          <p:spPr>
            <a:xfrm>
              <a:off x="3681168" y="363435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1" name="USA-Worcester">
              <a:extLst>
                <a:ext uri="{FF2B5EF4-FFF2-40B4-BE49-F238E27FC236}">
                  <a16:creationId xmlns:a16="http://schemas.microsoft.com/office/drawing/2014/main" id="{F02E91B8-BD4F-9705-854C-7BB6CAF01B45}"/>
                </a:ext>
              </a:extLst>
            </p:cNvPr>
            <p:cNvSpPr>
              <a:spLocks noGrp="1" noRot="1" noChangeAspect="1" noMove="1" noResize="1" noEditPoints="1" noAdjustHandles="1" noChangeArrowheads="1" noChangeShapeType="1"/>
            </p:cNvSpPr>
            <p:nvPr/>
          </p:nvSpPr>
          <p:spPr>
            <a:xfrm>
              <a:off x="4907867" y="377366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2" name="Ungern-Budapest">
              <a:extLst>
                <a:ext uri="{FF2B5EF4-FFF2-40B4-BE49-F238E27FC236}">
                  <a16:creationId xmlns:a16="http://schemas.microsoft.com/office/drawing/2014/main" id="{40F79C8B-C30A-1118-1149-FF61BD070243}"/>
                </a:ext>
              </a:extLst>
            </p:cNvPr>
            <p:cNvSpPr>
              <a:spLocks noGrp="1" noRot="1" noChangeAspect="1" noMove="1" noResize="1" noEditPoints="1" noAdjustHandles="1" noChangeArrowheads="1" noChangeShapeType="1"/>
            </p:cNvSpPr>
            <p:nvPr/>
          </p:nvSpPr>
          <p:spPr>
            <a:xfrm>
              <a:off x="7180576" y="359219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3" name="Österrike-Graz">
              <a:extLst>
                <a:ext uri="{FF2B5EF4-FFF2-40B4-BE49-F238E27FC236}">
                  <a16:creationId xmlns:a16="http://schemas.microsoft.com/office/drawing/2014/main" id="{F372377C-5490-2F63-95A2-51BFAA344CA6}"/>
                </a:ext>
              </a:extLst>
            </p:cNvPr>
            <p:cNvSpPr>
              <a:spLocks noGrp="1" noRot="1" noChangeAspect="1" noMove="1" noResize="1" noEditPoints="1" noAdjustHandles="1" noChangeArrowheads="1" noChangeShapeType="1"/>
            </p:cNvSpPr>
            <p:nvPr/>
          </p:nvSpPr>
          <p:spPr>
            <a:xfrm>
              <a:off x="7077291" y="359052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4" name="Österrike-Wien">
              <a:extLst>
                <a:ext uri="{FF2B5EF4-FFF2-40B4-BE49-F238E27FC236}">
                  <a16:creationId xmlns:a16="http://schemas.microsoft.com/office/drawing/2014/main" id="{4C428183-7629-22BF-1369-612ACD66C77D}"/>
                </a:ext>
              </a:extLst>
            </p:cNvPr>
            <p:cNvSpPr>
              <a:spLocks noGrp="1" noRot="1" noChangeAspect="1" noMove="1" noResize="1" noEditPoints="1" noAdjustHandles="1" noChangeArrowheads="1" noChangeShapeType="1"/>
            </p:cNvSpPr>
            <p:nvPr/>
          </p:nvSpPr>
          <p:spPr>
            <a:xfrm>
              <a:off x="7130577" y="36534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8" name="Alumnföreningar">
            <a:extLst>
              <a:ext uri="{FF2B5EF4-FFF2-40B4-BE49-F238E27FC236}">
                <a16:creationId xmlns:a16="http://schemas.microsoft.com/office/drawing/2014/main" id="{6B8346E1-3CE2-4E74-D691-CAEF44D09277}"/>
              </a:ext>
            </a:extLst>
          </p:cNvPr>
          <p:cNvGrpSpPr>
            <a:grpSpLocks noGrp="1" noUngrp="1" noRot="1" noMove="1" noResize="1"/>
          </p:cNvGrpSpPr>
          <p:nvPr/>
        </p:nvGrpSpPr>
        <p:grpSpPr>
          <a:xfrm>
            <a:off x="2151754" y="2021853"/>
            <a:ext cx="8642685" cy="3410359"/>
            <a:chOff x="3741846" y="3043919"/>
            <a:chExt cx="6788914" cy="2678871"/>
          </a:xfrm>
          <a:solidFill>
            <a:srgbClr val="4DA060"/>
          </a:solidFill>
        </p:grpSpPr>
        <p:sp>
          <p:nvSpPr>
            <p:cNvPr id="1695" name="Hong Kong">
              <a:extLst>
                <a:ext uri="{FF2B5EF4-FFF2-40B4-BE49-F238E27FC236}">
                  <a16:creationId xmlns:a16="http://schemas.microsoft.com/office/drawing/2014/main" id="{A0DF5F94-DA17-E01B-E3B8-393C88FBC6A0}"/>
                </a:ext>
              </a:extLst>
            </p:cNvPr>
            <p:cNvSpPr>
              <a:spLocks noGrp="1" noRot="1" noChangeAspect="1" noMove="1" noResize="1" noEditPoints="1" noAdjustHandles="1" noChangeArrowheads="1" noChangeShapeType="1"/>
            </p:cNvSpPr>
            <p:nvPr/>
          </p:nvSpPr>
          <p:spPr>
            <a:xfrm>
              <a:off x="9481366" y="437498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6" name="Norge-Oslo">
              <a:extLst>
                <a:ext uri="{FF2B5EF4-FFF2-40B4-BE49-F238E27FC236}">
                  <a16:creationId xmlns:a16="http://schemas.microsoft.com/office/drawing/2014/main" id="{CE25B04E-9BBB-C73B-C617-AA22DB94DA48}"/>
                </a:ext>
              </a:extLst>
            </p:cNvPr>
            <p:cNvSpPr>
              <a:spLocks noGrp="1" noRot="1" noChangeAspect="1" noMove="1" noResize="1" noEditPoints="1" noAdjustHandles="1" noChangeArrowheads="1" noChangeShapeType="1"/>
            </p:cNvSpPr>
            <p:nvPr/>
          </p:nvSpPr>
          <p:spPr>
            <a:xfrm>
              <a:off x="6954987" y="30439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7" name="USA-San Fransisco">
              <a:extLst>
                <a:ext uri="{FF2B5EF4-FFF2-40B4-BE49-F238E27FC236}">
                  <a16:creationId xmlns:a16="http://schemas.microsoft.com/office/drawing/2014/main" id="{C7080CD9-CED5-D84D-3798-912AD1DEFF7E}"/>
                </a:ext>
              </a:extLst>
            </p:cNvPr>
            <p:cNvSpPr>
              <a:spLocks noGrp="1" noRot="1" noChangeAspect="1" noMove="1" noResize="1" noEditPoints="1" noAdjustHandles="1" noChangeArrowheads="1" noChangeShapeType="1"/>
            </p:cNvSpPr>
            <p:nvPr/>
          </p:nvSpPr>
          <p:spPr>
            <a:xfrm>
              <a:off x="3741846" y="394839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8" name="USA-New York">
              <a:extLst>
                <a:ext uri="{FF2B5EF4-FFF2-40B4-BE49-F238E27FC236}">
                  <a16:creationId xmlns:a16="http://schemas.microsoft.com/office/drawing/2014/main" id="{D87B30BC-D7FF-9695-D78B-6D12BC5E1505}"/>
                </a:ext>
              </a:extLst>
            </p:cNvPr>
            <p:cNvSpPr>
              <a:spLocks noGrp="1" noRot="1" noChangeAspect="1" noMove="1" noResize="1" noEditPoints="1" noAdjustHandles="1" noChangeArrowheads="1" noChangeShapeType="1"/>
            </p:cNvSpPr>
            <p:nvPr/>
          </p:nvSpPr>
          <p:spPr>
            <a:xfrm>
              <a:off x="4797577" y="38539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9" name="Indien-Bangalore">
              <a:extLst>
                <a:ext uri="{FF2B5EF4-FFF2-40B4-BE49-F238E27FC236}">
                  <a16:creationId xmlns:a16="http://schemas.microsoft.com/office/drawing/2014/main" id="{311CA3E7-A902-F7D0-578C-3498F38D2F46}"/>
                </a:ext>
              </a:extLst>
            </p:cNvPr>
            <p:cNvSpPr>
              <a:spLocks noGrp="1" noRot="1" noChangeAspect="1" noMove="1" noResize="1" noEditPoints="1" noAdjustHandles="1" noChangeArrowheads="1" noChangeShapeType="1"/>
            </p:cNvSpPr>
            <p:nvPr/>
          </p:nvSpPr>
          <p:spPr>
            <a:xfrm>
              <a:off x="8608988" y="45595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0" name="Singapore">
              <a:extLst>
                <a:ext uri="{FF2B5EF4-FFF2-40B4-BE49-F238E27FC236}">
                  <a16:creationId xmlns:a16="http://schemas.microsoft.com/office/drawing/2014/main" id="{32A62571-3C80-085E-CC7C-7F2F2CE7250C}"/>
                </a:ext>
              </a:extLst>
            </p:cNvPr>
            <p:cNvSpPr>
              <a:spLocks noGrp="1" noRot="1" noChangeAspect="1" noMove="1" noResize="1" noEditPoints="1" noAdjustHandles="1" noChangeArrowheads="1" noChangeShapeType="1"/>
            </p:cNvSpPr>
            <p:nvPr/>
          </p:nvSpPr>
          <p:spPr>
            <a:xfrm>
              <a:off x="9297036" y="49444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1" name="Indonesien-Jakarta">
              <a:extLst>
                <a:ext uri="{FF2B5EF4-FFF2-40B4-BE49-F238E27FC236}">
                  <a16:creationId xmlns:a16="http://schemas.microsoft.com/office/drawing/2014/main" id="{6AF754A1-3100-85F8-BB15-B8861D91A5B5}"/>
                </a:ext>
              </a:extLst>
            </p:cNvPr>
            <p:cNvSpPr>
              <a:spLocks noGrp="1" noRot="1" noChangeAspect="1" noMove="1" noResize="1" noEditPoints="1" noAdjustHandles="1" noChangeArrowheads="1" noChangeShapeType="1"/>
            </p:cNvSpPr>
            <p:nvPr/>
          </p:nvSpPr>
          <p:spPr>
            <a:xfrm>
              <a:off x="9399632" y="508436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2" name="Tanzania-Dar Salam">
              <a:extLst>
                <a:ext uri="{FF2B5EF4-FFF2-40B4-BE49-F238E27FC236}">
                  <a16:creationId xmlns:a16="http://schemas.microsoft.com/office/drawing/2014/main" id="{25EDE2CA-855B-D936-4A59-1E800E3CA080}"/>
                </a:ext>
              </a:extLst>
            </p:cNvPr>
            <p:cNvSpPr>
              <a:spLocks noGrp="1" noRot="1" noChangeAspect="1" noMove="1" noResize="1" noEditPoints="1" noAdjustHandles="1" noChangeArrowheads="1" noChangeShapeType="1"/>
            </p:cNvSpPr>
            <p:nvPr/>
          </p:nvSpPr>
          <p:spPr>
            <a:xfrm>
              <a:off x="7628034" y="509321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3" name="Japan-Tokyo">
              <a:extLst>
                <a:ext uri="{FF2B5EF4-FFF2-40B4-BE49-F238E27FC236}">
                  <a16:creationId xmlns:a16="http://schemas.microsoft.com/office/drawing/2014/main" id="{F31F63E2-DE89-EA6F-26DF-17F4316AA5C7}"/>
                </a:ext>
              </a:extLst>
            </p:cNvPr>
            <p:cNvSpPr>
              <a:spLocks noGrp="1" noRot="1" noChangeAspect="1" noMove="1" noResize="1" noEditPoints="1" noAdjustHandles="1" noChangeArrowheads="1" noChangeShapeType="1"/>
            </p:cNvSpPr>
            <p:nvPr/>
          </p:nvSpPr>
          <p:spPr>
            <a:xfrm>
              <a:off x="10127608" y="39758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4" name="Storbritannien-London">
              <a:extLst>
                <a:ext uri="{FF2B5EF4-FFF2-40B4-BE49-F238E27FC236}">
                  <a16:creationId xmlns:a16="http://schemas.microsoft.com/office/drawing/2014/main" id="{E76081FC-99EC-D971-D9E5-E378F9D78FEF}"/>
                </a:ext>
              </a:extLst>
            </p:cNvPr>
            <p:cNvSpPr>
              <a:spLocks noGrp="1" noRot="1" noChangeAspect="1" noMove="1" noResize="1" noEditPoints="1" noAdjustHandles="1" noChangeArrowheads="1" noChangeShapeType="1"/>
            </p:cNvSpPr>
            <p:nvPr/>
          </p:nvSpPr>
          <p:spPr>
            <a:xfrm>
              <a:off x="6666194" y="33952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5" name="Tyskland-Munich">
              <a:extLst>
                <a:ext uri="{FF2B5EF4-FFF2-40B4-BE49-F238E27FC236}">
                  <a16:creationId xmlns:a16="http://schemas.microsoft.com/office/drawing/2014/main" id="{B81EBC39-6E57-B424-D89C-B06ECAE2316D}"/>
                </a:ext>
              </a:extLst>
            </p:cNvPr>
            <p:cNvSpPr>
              <a:spLocks noGrp="1" noRot="1" noChangeAspect="1" noMove="1" noResize="1" noEditPoints="1" noAdjustHandles="1" noChangeArrowheads="1" noChangeShapeType="1"/>
            </p:cNvSpPr>
            <p:nvPr/>
          </p:nvSpPr>
          <p:spPr>
            <a:xfrm>
              <a:off x="6997173" y="352204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6" name="Brasilien-Sao Paolo">
              <a:extLst>
                <a:ext uri="{FF2B5EF4-FFF2-40B4-BE49-F238E27FC236}">
                  <a16:creationId xmlns:a16="http://schemas.microsoft.com/office/drawing/2014/main" id="{7DA69AD9-D2C6-376D-D694-64095F18E3A8}"/>
                </a:ext>
              </a:extLst>
            </p:cNvPr>
            <p:cNvSpPr>
              <a:spLocks noGrp="1" noRot="1" noChangeAspect="1" noMove="1" noResize="1" noEditPoints="1" noAdjustHandles="1" noChangeArrowheads="1" noChangeShapeType="1"/>
            </p:cNvSpPr>
            <p:nvPr/>
          </p:nvSpPr>
          <p:spPr>
            <a:xfrm>
              <a:off x="5557285" y="54849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7" name="Australien-Brisbane">
              <a:extLst>
                <a:ext uri="{FF2B5EF4-FFF2-40B4-BE49-F238E27FC236}">
                  <a16:creationId xmlns:a16="http://schemas.microsoft.com/office/drawing/2014/main" id="{5B338D38-FFE9-0EBC-77C1-17004CA18499}"/>
                </a:ext>
              </a:extLst>
            </p:cNvPr>
            <p:cNvSpPr>
              <a:spLocks noGrp="1" noRot="1" noChangeAspect="1" noMove="1" noResize="1" noEditPoints="1" noAdjustHandles="1" noChangeArrowheads="1" noChangeShapeType="1"/>
            </p:cNvSpPr>
            <p:nvPr/>
          </p:nvSpPr>
          <p:spPr>
            <a:xfrm>
              <a:off x="10458760" y="565079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8" name="Spanien-Barcelona">
              <a:extLst>
                <a:ext uri="{FF2B5EF4-FFF2-40B4-BE49-F238E27FC236}">
                  <a16:creationId xmlns:a16="http://schemas.microsoft.com/office/drawing/2014/main" id="{E0AEDB2D-CACD-4394-6D0A-FED6961CA023}"/>
                </a:ext>
              </a:extLst>
            </p:cNvPr>
            <p:cNvSpPr>
              <a:spLocks noGrp="1" noRot="1" noChangeAspect="1" noMove="1" noResize="1" noEditPoints="1" noAdjustHandles="1" noChangeArrowheads="1" noChangeShapeType="1"/>
            </p:cNvSpPr>
            <p:nvPr/>
          </p:nvSpPr>
          <p:spPr>
            <a:xfrm>
              <a:off x="6689614" y="38216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9" name="Kina-Shanghai">
              <a:extLst>
                <a:ext uri="{FF2B5EF4-FFF2-40B4-BE49-F238E27FC236}">
                  <a16:creationId xmlns:a16="http://schemas.microsoft.com/office/drawing/2014/main" id="{06BE7259-253B-0A26-C7F7-DD8217D89567}"/>
                </a:ext>
              </a:extLst>
            </p:cNvPr>
            <p:cNvSpPr>
              <a:spLocks noGrp="1" noRot="1" noChangeAspect="1" noMove="1" noResize="1" noEditPoints="1" noAdjustHandles="1" noChangeArrowheads="1" noChangeShapeType="1"/>
            </p:cNvSpPr>
            <p:nvPr/>
          </p:nvSpPr>
          <p:spPr>
            <a:xfrm>
              <a:off x="9641991" y="40883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0" name="Kina-Beijing">
              <a:extLst>
                <a:ext uri="{FF2B5EF4-FFF2-40B4-BE49-F238E27FC236}">
                  <a16:creationId xmlns:a16="http://schemas.microsoft.com/office/drawing/2014/main" id="{6EC8DEEE-C82F-F00D-1B98-936DC6B373DD}"/>
                </a:ext>
              </a:extLst>
            </p:cNvPr>
            <p:cNvSpPr>
              <a:spLocks noGrp="1" noRot="1" noChangeAspect="1" noMove="1" noResize="1" noEditPoints="1" noAdjustHandles="1" noChangeArrowheads="1" noChangeShapeType="1"/>
            </p:cNvSpPr>
            <p:nvPr/>
          </p:nvSpPr>
          <p:spPr>
            <a:xfrm>
              <a:off x="9538516" y="38539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1" name="Thailand-Bangkok">
              <a:extLst>
                <a:ext uri="{FF2B5EF4-FFF2-40B4-BE49-F238E27FC236}">
                  <a16:creationId xmlns:a16="http://schemas.microsoft.com/office/drawing/2014/main" id="{97712C4D-83B8-99E8-C763-46DC4CD26621}"/>
                </a:ext>
              </a:extLst>
            </p:cNvPr>
            <p:cNvSpPr>
              <a:spLocks noGrp="1" noRot="1" noChangeAspect="1" noMove="1" noResize="1" noEditPoints="1" noAdjustHandles="1" noChangeArrowheads="1" noChangeShapeType="1"/>
            </p:cNvSpPr>
            <p:nvPr/>
          </p:nvSpPr>
          <p:spPr>
            <a:xfrm>
              <a:off x="9168905" y="45671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2" name="Schweiz-Zurich">
              <a:extLst>
                <a:ext uri="{FF2B5EF4-FFF2-40B4-BE49-F238E27FC236}">
                  <a16:creationId xmlns:a16="http://schemas.microsoft.com/office/drawing/2014/main" id="{99F78CAC-5ACB-DCEC-A1A1-B213298FF142}"/>
                </a:ext>
              </a:extLst>
            </p:cNvPr>
            <p:cNvSpPr>
              <a:spLocks noGrp="1" noRot="1" noChangeAspect="1" noMove="1" noResize="1" noEditPoints="1" noAdjustHandles="1" noChangeArrowheads="1" noChangeShapeType="1"/>
            </p:cNvSpPr>
            <p:nvPr/>
          </p:nvSpPr>
          <p:spPr>
            <a:xfrm>
              <a:off x="6885795"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5" name="Unite!">
            <a:extLst>
              <a:ext uri="{FF2B5EF4-FFF2-40B4-BE49-F238E27FC236}">
                <a16:creationId xmlns:a16="http://schemas.microsoft.com/office/drawing/2014/main" id="{97C05139-6CB3-ED6F-45F2-B34BBF0D4E79}"/>
              </a:ext>
            </a:extLst>
          </p:cNvPr>
          <p:cNvGrpSpPr>
            <a:grpSpLocks noGrp="1" noUngrp="1" noRot="1" noMove="1" noResize="1"/>
          </p:cNvGrpSpPr>
          <p:nvPr/>
        </p:nvGrpSpPr>
        <p:grpSpPr>
          <a:xfrm>
            <a:off x="5675875" y="2062923"/>
            <a:ext cx="1155411" cy="1169789"/>
            <a:chOff x="6510078" y="3076180"/>
            <a:chExt cx="907587" cy="918881"/>
          </a:xfrm>
        </p:grpSpPr>
        <p:sp>
          <p:nvSpPr>
            <p:cNvPr id="1502" name="Italien-Turin">
              <a:extLst>
                <a:ext uri="{FF2B5EF4-FFF2-40B4-BE49-F238E27FC236}">
                  <a16:creationId xmlns:a16="http://schemas.microsoft.com/office/drawing/2014/main" id="{1E19A4CD-67D9-7AC7-3EFE-39D9C7C79FBC}"/>
                </a:ext>
              </a:extLst>
            </p:cNvPr>
            <p:cNvSpPr>
              <a:spLocks noGrp="1" noRot="1" noChangeAspect="1" noMove="1" noResize="1" noEditPoints="1" noAdjustHandles="1" noChangeArrowheads="1" noChangeShapeType="1"/>
            </p:cNvSpPr>
            <p:nvPr/>
          </p:nvSpPr>
          <p:spPr>
            <a:xfrm>
              <a:off x="6931205" y="3707512"/>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3" name="Polen-Wroclaw">
              <a:extLst>
                <a:ext uri="{FF2B5EF4-FFF2-40B4-BE49-F238E27FC236}">
                  <a16:creationId xmlns:a16="http://schemas.microsoft.com/office/drawing/2014/main" id="{438AFC9B-8CF5-5B11-30A2-9653DBD48352}"/>
                </a:ext>
              </a:extLst>
            </p:cNvPr>
            <p:cNvSpPr>
              <a:spLocks noGrp="1" noRot="1" noChangeAspect="1" noMove="1" noResize="1" noEditPoints="1" noAdjustHandles="1" noChangeArrowheads="1" noChangeShapeType="1"/>
            </p:cNvSpPr>
            <p:nvPr/>
          </p:nvSpPr>
          <p:spPr>
            <a:xfrm>
              <a:off x="7152068" y="3495158"/>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4" name="Portugal-Lissabon">
              <a:extLst>
                <a:ext uri="{FF2B5EF4-FFF2-40B4-BE49-F238E27FC236}">
                  <a16:creationId xmlns:a16="http://schemas.microsoft.com/office/drawing/2014/main" id="{054CD60D-B675-6889-EACF-3931365798EF}"/>
                </a:ext>
              </a:extLst>
            </p:cNvPr>
            <p:cNvSpPr>
              <a:spLocks noGrp="1" noRot="1" noChangeAspect="1" noMove="1" noResize="1" noEditPoints="1" noAdjustHandles="1" noChangeArrowheads="1" noChangeShapeType="1"/>
            </p:cNvSpPr>
            <p:nvPr/>
          </p:nvSpPr>
          <p:spPr>
            <a:xfrm>
              <a:off x="6510078" y="392306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5" name="Spanien-Barcelona">
              <a:extLst>
                <a:ext uri="{FF2B5EF4-FFF2-40B4-BE49-F238E27FC236}">
                  <a16:creationId xmlns:a16="http://schemas.microsoft.com/office/drawing/2014/main" id="{08EEFC94-D4B6-CC44-B2D2-5A10C7852FAD}"/>
                </a:ext>
              </a:extLst>
            </p:cNvPr>
            <p:cNvSpPr>
              <a:spLocks noGrp="1" noRot="1" noChangeAspect="1" noMove="1" noResize="1" noEditPoints="1" noAdjustHandles="1" noChangeArrowheads="1" noChangeShapeType="1"/>
            </p:cNvSpPr>
            <p:nvPr/>
          </p:nvSpPr>
          <p:spPr>
            <a:xfrm>
              <a:off x="6733944" y="3857926"/>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6" name="Tyskland-Darmstadt">
              <a:extLst>
                <a:ext uri="{FF2B5EF4-FFF2-40B4-BE49-F238E27FC236}">
                  <a16:creationId xmlns:a16="http://schemas.microsoft.com/office/drawing/2014/main" id="{EF633131-AB17-F570-3032-EF93BFF11E19}"/>
                </a:ext>
              </a:extLst>
            </p:cNvPr>
            <p:cNvSpPr>
              <a:spLocks noGrp="1" noRot="1" noChangeAspect="1" noMove="1" noResize="1" noEditPoints="1" noAdjustHandles="1" noChangeArrowheads="1" noChangeShapeType="1"/>
            </p:cNvSpPr>
            <p:nvPr/>
          </p:nvSpPr>
          <p:spPr>
            <a:xfrm>
              <a:off x="6918811" y="351827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7" name="Sverige-Stockholm">
              <a:extLst>
                <a:ext uri="{FF2B5EF4-FFF2-40B4-BE49-F238E27FC236}">
                  <a16:creationId xmlns:a16="http://schemas.microsoft.com/office/drawing/2014/main" id="{E0A2A6BF-C4D5-37AE-607D-D5DD1CC94FA1}"/>
                </a:ext>
              </a:extLst>
            </p:cNvPr>
            <p:cNvSpPr>
              <a:spLocks noGrp="1" noRot="1" noChangeAspect="1" noMove="1" noResize="1" noEditPoints="1" noAdjustHandles="1" noChangeArrowheads="1" noChangeShapeType="1"/>
            </p:cNvSpPr>
            <p:nvPr/>
          </p:nvSpPr>
          <p:spPr>
            <a:xfrm>
              <a:off x="7143304" y="312945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8" name="Finland-Esbo">
              <a:extLst>
                <a:ext uri="{FF2B5EF4-FFF2-40B4-BE49-F238E27FC236}">
                  <a16:creationId xmlns:a16="http://schemas.microsoft.com/office/drawing/2014/main" id="{14774737-ADAE-075D-4CE1-0F1EE544C87E}"/>
                </a:ext>
              </a:extLst>
            </p:cNvPr>
            <p:cNvSpPr>
              <a:spLocks noGrp="1" noRot="1" noChangeAspect="1" noMove="1" noResize="1" noEditPoints="1" noAdjustHandles="1" noChangeArrowheads="1" noChangeShapeType="1"/>
            </p:cNvSpPr>
            <p:nvPr/>
          </p:nvSpPr>
          <p:spPr>
            <a:xfrm>
              <a:off x="7345677" y="3076180"/>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9" name="Frankrike-Grenoble">
              <a:extLst>
                <a:ext uri="{FF2B5EF4-FFF2-40B4-BE49-F238E27FC236}">
                  <a16:creationId xmlns:a16="http://schemas.microsoft.com/office/drawing/2014/main" id="{EB0F4F4C-3E7E-BCDE-92E8-26F4976C1870}"/>
                </a:ext>
              </a:extLst>
            </p:cNvPr>
            <p:cNvSpPr>
              <a:spLocks noGrp="1" noRot="1" noChangeAspect="1" noMove="1" noResize="1" noEditPoints="1" noAdjustHandles="1" noChangeArrowheads="1" noChangeShapeType="1"/>
            </p:cNvSpPr>
            <p:nvPr/>
          </p:nvSpPr>
          <p:spPr>
            <a:xfrm>
              <a:off x="6853840" y="3705712"/>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0" name="Österrike-Gratz">
              <a:extLst>
                <a:ext uri="{FF2B5EF4-FFF2-40B4-BE49-F238E27FC236}">
                  <a16:creationId xmlns:a16="http://schemas.microsoft.com/office/drawing/2014/main" id="{8615B5FB-31BE-52DE-13C8-26714A9EF150}"/>
                </a:ext>
              </a:extLst>
            </p:cNvPr>
            <p:cNvSpPr>
              <a:spLocks noGrp="1" noRot="1" noChangeAspect="1" noMove="1" noResize="1" noEditPoints="1" noAdjustHandles="1" noChangeArrowheads="1" noChangeShapeType="1"/>
            </p:cNvSpPr>
            <p:nvPr/>
          </p:nvSpPr>
          <p:spPr>
            <a:xfrm>
              <a:off x="7081608" y="3624585"/>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6" name="Nordic 5Tech">
            <a:extLst>
              <a:ext uri="{FF2B5EF4-FFF2-40B4-BE49-F238E27FC236}">
                <a16:creationId xmlns:a16="http://schemas.microsoft.com/office/drawing/2014/main" id="{07C0FE3C-8925-E008-0BF8-6BC9EAD29E43}"/>
              </a:ext>
            </a:extLst>
          </p:cNvPr>
          <p:cNvGrpSpPr>
            <a:grpSpLocks noGrp="1" noUngrp="1" noRot="1" noMove="1" noResize="1"/>
          </p:cNvGrpSpPr>
          <p:nvPr/>
        </p:nvGrpSpPr>
        <p:grpSpPr>
          <a:xfrm>
            <a:off x="6283953" y="1872045"/>
            <a:ext cx="547349" cy="571123"/>
            <a:chOff x="6987729" y="2926243"/>
            <a:chExt cx="429948" cy="448623"/>
          </a:xfrm>
        </p:grpSpPr>
        <p:sp>
          <p:nvSpPr>
            <p:cNvPr id="1496" name="Danmark-Kongens Lyngby">
              <a:extLst>
                <a:ext uri="{FF2B5EF4-FFF2-40B4-BE49-F238E27FC236}">
                  <a16:creationId xmlns:a16="http://schemas.microsoft.com/office/drawing/2014/main" id="{008DBED6-112B-EA6D-A66D-0C9810348728}"/>
                </a:ext>
              </a:extLst>
            </p:cNvPr>
            <p:cNvSpPr>
              <a:spLocks noGrp="1" noRot="1" noChangeAspect="1" noMove="1" noResize="1" noEditPoints="1" noAdjustHandles="1" noChangeArrowheads="1" noChangeShapeType="1"/>
            </p:cNvSpPr>
            <p:nvPr/>
          </p:nvSpPr>
          <p:spPr>
            <a:xfrm>
              <a:off x="7015721" y="3302866"/>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7" name="Finland-Esbo">
              <a:extLst>
                <a:ext uri="{FF2B5EF4-FFF2-40B4-BE49-F238E27FC236}">
                  <a16:creationId xmlns:a16="http://schemas.microsoft.com/office/drawing/2014/main" id="{22C07310-EC3D-5248-A6C8-A89E876D060E}"/>
                </a:ext>
              </a:extLst>
            </p:cNvPr>
            <p:cNvSpPr>
              <a:spLocks noGrp="1" noRot="1" noChangeAspect="1" noMove="1" noResize="1" noEditPoints="1" noAdjustHandles="1" noChangeArrowheads="1" noChangeShapeType="1"/>
            </p:cNvSpPr>
            <p:nvPr/>
          </p:nvSpPr>
          <p:spPr>
            <a:xfrm>
              <a:off x="7345677" y="3076181"/>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8" name="Norge-Trondheim">
              <a:extLst>
                <a:ext uri="{FF2B5EF4-FFF2-40B4-BE49-F238E27FC236}">
                  <a16:creationId xmlns:a16="http://schemas.microsoft.com/office/drawing/2014/main" id="{EC7C0678-9985-F25C-2D73-CA6A388BA652}"/>
                </a:ext>
              </a:extLst>
            </p:cNvPr>
            <p:cNvSpPr>
              <a:spLocks noGrp="1" noRot="1" noChangeAspect="1" noMove="1" noResize="1" noEditPoints="1" noAdjustHandles="1" noChangeArrowheads="1" noChangeShapeType="1"/>
            </p:cNvSpPr>
            <p:nvPr/>
          </p:nvSpPr>
          <p:spPr>
            <a:xfrm>
              <a:off x="6987729" y="2926243"/>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9" name="Sverige-Stockholm">
              <a:extLst>
                <a:ext uri="{FF2B5EF4-FFF2-40B4-BE49-F238E27FC236}">
                  <a16:creationId xmlns:a16="http://schemas.microsoft.com/office/drawing/2014/main" id="{C868B74A-B4D6-E1A0-A5A0-66CD45E5890B}"/>
                </a:ext>
              </a:extLst>
            </p:cNvPr>
            <p:cNvSpPr>
              <a:spLocks noGrp="1" noRot="1" noChangeAspect="1" noMove="1" noResize="1" noEditPoints="1" noAdjustHandles="1" noChangeArrowheads="1" noChangeShapeType="1"/>
            </p:cNvSpPr>
            <p:nvPr/>
          </p:nvSpPr>
          <p:spPr>
            <a:xfrm>
              <a:off x="7143304" y="3129443"/>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0" name="Sverige-Göteborg">
              <a:extLst>
                <a:ext uri="{FF2B5EF4-FFF2-40B4-BE49-F238E27FC236}">
                  <a16:creationId xmlns:a16="http://schemas.microsoft.com/office/drawing/2014/main" id="{B13AAD05-0E27-44BD-6A86-CB59CD43FD9C}"/>
                </a:ext>
              </a:extLst>
            </p:cNvPr>
            <p:cNvSpPr>
              <a:spLocks noGrp="1" noRot="1" noChangeAspect="1" noMove="1" noResize="1" noEditPoints="1" noAdjustHandles="1" noChangeArrowheads="1" noChangeShapeType="1"/>
            </p:cNvSpPr>
            <p:nvPr/>
          </p:nvSpPr>
          <p:spPr>
            <a:xfrm>
              <a:off x="7041704" y="3208818"/>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4" name="C">
            <a:extLst>
              <a:ext uri="{FF2B5EF4-FFF2-40B4-BE49-F238E27FC236}">
                <a16:creationId xmlns:a16="http://schemas.microsoft.com/office/drawing/2014/main" id="{C966D933-5F27-56F2-E9EC-A62E5681FF17}"/>
              </a:ext>
            </a:extLst>
          </p:cNvPr>
          <p:cNvGrpSpPr>
            <a:grpSpLocks noGrp="1" noUngrp="1" noRot="1" noMove="1" noResize="1"/>
          </p:cNvGrpSpPr>
          <p:nvPr/>
        </p:nvGrpSpPr>
        <p:grpSpPr>
          <a:xfrm>
            <a:off x="2097920" y="2406210"/>
            <a:ext cx="8335835" cy="2077310"/>
            <a:chOff x="3699560" y="3345836"/>
            <a:chExt cx="6547878" cy="1631748"/>
          </a:xfrm>
        </p:grpSpPr>
        <p:sp>
          <p:nvSpPr>
            <p:cNvPr id="1512" name="Kina-Hongkong">
              <a:extLst>
                <a:ext uri="{FF2B5EF4-FFF2-40B4-BE49-F238E27FC236}">
                  <a16:creationId xmlns:a16="http://schemas.microsoft.com/office/drawing/2014/main" id="{60C11F2B-CD20-51AE-E85D-E7FD26C6CCC0}"/>
                </a:ext>
              </a:extLst>
            </p:cNvPr>
            <p:cNvSpPr>
              <a:spLocks noGrp="1" noRot="1" noChangeAspect="1" noMove="1" noResize="1" noEditPoints="1" noAdjustHandles="1" noChangeArrowheads="1" noChangeShapeType="1"/>
            </p:cNvSpPr>
            <p:nvPr/>
          </p:nvSpPr>
          <p:spPr>
            <a:xfrm>
              <a:off x="9556038" y="4383708"/>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3" name="Kina-Shanghai">
              <a:extLst>
                <a:ext uri="{FF2B5EF4-FFF2-40B4-BE49-F238E27FC236}">
                  <a16:creationId xmlns:a16="http://schemas.microsoft.com/office/drawing/2014/main" id="{44BF6703-42B6-46C9-098A-05AA3D4D9FD6}"/>
                </a:ext>
              </a:extLst>
            </p:cNvPr>
            <p:cNvSpPr>
              <a:spLocks noGrp="1" noRot="1" noChangeAspect="1" noMove="1" noResize="1" noEditPoints="1" noAdjustHandles="1" noChangeArrowheads="1" noChangeShapeType="1"/>
            </p:cNvSpPr>
            <p:nvPr/>
          </p:nvSpPr>
          <p:spPr>
            <a:xfrm>
              <a:off x="9714840" y="4157861"/>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4" name="Japan-Tokyo">
              <a:extLst>
                <a:ext uri="{FF2B5EF4-FFF2-40B4-BE49-F238E27FC236}">
                  <a16:creationId xmlns:a16="http://schemas.microsoft.com/office/drawing/2014/main" id="{24E05ED4-7896-CCB3-662D-72E14524DAD6}"/>
                </a:ext>
              </a:extLst>
            </p:cNvPr>
            <p:cNvSpPr>
              <a:spLocks noGrp="1" noRot="1" noChangeAspect="1" noMove="1" noResize="1" noEditPoints="1" noAdjustHandles="1" noChangeArrowheads="1" noChangeShapeType="1"/>
            </p:cNvSpPr>
            <p:nvPr/>
          </p:nvSpPr>
          <p:spPr>
            <a:xfrm>
              <a:off x="10175438" y="3989952"/>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5" name="Indien-Chennai">
              <a:extLst>
                <a:ext uri="{FF2B5EF4-FFF2-40B4-BE49-F238E27FC236}">
                  <a16:creationId xmlns:a16="http://schemas.microsoft.com/office/drawing/2014/main" id="{26B06645-A6A3-293B-CB98-13D3A1D5195E}"/>
                </a:ext>
              </a:extLst>
            </p:cNvPr>
            <p:cNvSpPr>
              <a:spLocks noGrp="1" noRot="1" noChangeAspect="1" noMove="1" noResize="1" noEditPoints="1" noAdjustHandles="1" noChangeArrowheads="1" noChangeShapeType="1"/>
            </p:cNvSpPr>
            <p:nvPr/>
          </p:nvSpPr>
          <p:spPr>
            <a:xfrm>
              <a:off x="8707021" y="4615945"/>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6" name="Singapore-Singapore">
              <a:extLst>
                <a:ext uri="{FF2B5EF4-FFF2-40B4-BE49-F238E27FC236}">
                  <a16:creationId xmlns:a16="http://schemas.microsoft.com/office/drawing/2014/main" id="{367A7741-5451-5788-3DB2-1DA1C1504BE4}"/>
                </a:ext>
              </a:extLst>
            </p:cNvPr>
            <p:cNvSpPr>
              <a:spLocks noGrp="1" noRot="1" noChangeAspect="1" noMove="1" noResize="1" noEditPoints="1" noAdjustHandles="1" noChangeArrowheads="1" noChangeShapeType="1"/>
            </p:cNvSpPr>
            <p:nvPr/>
          </p:nvSpPr>
          <p:spPr>
            <a:xfrm>
              <a:off x="9305623" y="4905584"/>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8" name="USA-Urbana-Champaign">
              <a:extLst>
                <a:ext uri="{FF2B5EF4-FFF2-40B4-BE49-F238E27FC236}">
                  <a16:creationId xmlns:a16="http://schemas.microsoft.com/office/drawing/2014/main" id="{772D85ED-B590-3100-16AB-878BA0E95AEE}"/>
                </a:ext>
              </a:extLst>
            </p:cNvPr>
            <p:cNvSpPr>
              <a:spLocks noChangeAspect="1"/>
            </p:cNvSpPr>
            <p:nvPr/>
          </p:nvSpPr>
          <p:spPr>
            <a:xfrm flipH="1" flipV="1">
              <a:off x="3699560" y="3920387"/>
              <a:ext cx="78750" cy="7875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0" name="Storbritannien-Manchester">
              <a:extLst>
                <a:ext uri="{FF2B5EF4-FFF2-40B4-BE49-F238E27FC236}">
                  <a16:creationId xmlns:a16="http://schemas.microsoft.com/office/drawing/2014/main" id="{4991A401-2840-330D-4AB9-C092F7A2AE8A}"/>
                </a:ext>
              </a:extLst>
            </p:cNvPr>
            <p:cNvSpPr>
              <a:spLocks noGrp="1" noRot="1" noChangeAspect="1" noMove="1" noResize="1" noEditPoints="1" noAdjustHandles="1" noChangeArrowheads="1" noChangeShapeType="1"/>
            </p:cNvSpPr>
            <p:nvPr/>
          </p:nvSpPr>
          <p:spPr>
            <a:xfrm>
              <a:off x="6614983" y="3345836"/>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1" name="Storbritannien-London">
              <a:extLst>
                <a:ext uri="{FF2B5EF4-FFF2-40B4-BE49-F238E27FC236}">
                  <a16:creationId xmlns:a16="http://schemas.microsoft.com/office/drawing/2014/main" id="{E078A720-924E-81F9-C1C8-54C09826B377}"/>
                </a:ext>
              </a:extLst>
            </p:cNvPr>
            <p:cNvSpPr>
              <a:spLocks noChangeAspect="1"/>
            </p:cNvSpPr>
            <p:nvPr/>
          </p:nvSpPr>
          <p:spPr>
            <a:xfrm>
              <a:off x="9900075" y="3968136"/>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sp>
        <p:nvSpPr>
          <p:cNvPr id="3" name="Rubrik 1">
            <a:extLst>
              <a:ext uri="{FF2B5EF4-FFF2-40B4-BE49-F238E27FC236}">
                <a16:creationId xmlns:a16="http://schemas.microsoft.com/office/drawing/2014/main" id="{61F58B10-6DD5-FFDA-2B5E-847DCDB372D6}"/>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dirty="0">
              <a:ln>
                <a:noFill/>
              </a:ln>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err="1">
                <a:ln>
                  <a:noFill/>
                </a:ln>
                <a:effectLst/>
                <a:uLnTx/>
                <a:uFillTx/>
                <a:latin typeface="Figtree" panose="020F0302020204030204"/>
                <a:ea typeface="+mj-ea"/>
                <a:cs typeface="+mj-cs"/>
              </a:rPr>
              <a:t>Samverkan</a:t>
            </a:r>
            <a:r>
              <a:rPr kumimoji="0" lang="en-GB" sz="6600" b="1" i="0" u="none" strike="noStrike" kern="1200" cap="none" spc="0" normalizeH="0" baseline="0" noProof="0" dirty="0">
                <a:ln>
                  <a:noFill/>
                </a:ln>
                <a:effectLst/>
                <a:uLnTx/>
                <a:uFillTx/>
                <a:latin typeface="Figtree" panose="020F0302020204030204"/>
                <a:ea typeface="+mj-ea"/>
                <a:cs typeface="+mj-cs"/>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err="1">
                <a:ln>
                  <a:noFill/>
                </a:ln>
                <a:effectLst/>
                <a:uLnTx/>
                <a:uFillTx/>
                <a:latin typeface="Figtree" panose="020F0302020204030204"/>
                <a:ea typeface="+mj-ea"/>
                <a:cs typeface="+mj-cs"/>
              </a:rPr>
              <a:t>och</a:t>
            </a:r>
            <a:r>
              <a:rPr kumimoji="0" lang="en-GB" sz="6600" b="1" i="0" u="none" strike="noStrike" kern="1200" cap="none" spc="0" normalizeH="0" baseline="0" noProof="0" dirty="0">
                <a:ln>
                  <a:noFill/>
                </a:ln>
                <a:effectLst/>
                <a:uLnTx/>
                <a:uFillTx/>
                <a:latin typeface="Figtree" panose="020F0302020204030204"/>
                <a:ea typeface="+mj-ea"/>
                <a:cs typeface="+mj-cs"/>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err="1">
                <a:ln>
                  <a:noFill/>
                </a:ln>
                <a:effectLst/>
                <a:uLnTx/>
                <a:uFillTx/>
                <a:latin typeface="Figtree" panose="020F0302020204030204"/>
                <a:ea typeface="+mj-ea"/>
                <a:cs typeface="+mj-cs"/>
              </a:rPr>
              <a:t>nätverk</a:t>
            </a:r>
            <a:endParaRPr kumimoji="0" lang="en-GB" sz="6600" b="1" i="0" u="none" strike="noStrike" kern="1200" cap="none" spc="0" normalizeH="0" baseline="0" noProof="0" dirty="0">
              <a:ln>
                <a:noFill/>
              </a:ln>
              <a:effectLst/>
              <a:uLnTx/>
              <a:uFillTx/>
              <a:latin typeface="Figtree" panose="020F0302020204030204"/>
              <a:ea typeface="+mj-ea"/>
              <a:cs typeface="+mj-cs"/>
            </a:endParaRPr>
          </a:p>
        </p:txBody>
      </p:sp>
    </p:spTree>
    <p:extLst>
      <p:ext uri="{BB962C8B-B14F-4D97-AF65-F5344CB8AC3E}">
        <p14:creationId xmlns:p14="http://schemas.microsoft.com/office/powerpoint/2010/main" val="216824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17"/>
                                        </p:tgtEl>
                                        <p:attrNameLst>
                                          <p:attrName>style.visibility</p:attrName>
                                        </p:attrNameLst>
                                      </p:cBhvr>
                                      <p:to>
                                        <p:strVal val="visible"/>
                                      </p:to>
                                    </p:set>
                                    <p:animEffect transition="in" filter="wipe(left)">
                                      <p:cBhvr>
                                        <p:cTn id="7" dur="1500"/>
                                        <p:tgtEl>
                                          <p:spTgt spid="1717"/>
                                        </p:tgtEl>
                                      </p:cBhvr>
                                    </p:animEffect>
                                  </p:childTnLst>
                                </p:cTn>
                              </p:par>
                              <p:par>
                                <p:cTn id="8" presetID="22" presetClass="entr" presetSubtype="8" fill="hold" nodeType="withEffect">
                                  <p:stCondLst>
                                    <p:cond delay="0"/>
                                  </p:stCondLst>
                                  <p:childTnLst>
                                    <p:set>
                                      <p:cBhvr>
                                        <p:cTn id="9" dur="1" fill="hold">
                                          <p:stCondLst>
                                            <p:cond delay="0"/>
                                          </p:stCondLst>
                                        </p:cTn>
                                        <p:tgtEl>
                                          <p:spTgt spid="1716"/>
                                        </p:tgtEl>
                                        <p:attrNameLst>
                                          <p:attrName>style.visibility</p:attrName>
                                        </p:attrNameLst>
                                      </p:cBhvr>
                                      <p:to>
                                        <p:strVal val="visible"/>
                                      </p:to>
                                    </p:set>
                                    <p:animEffect transition="in" filter="wipe(left)">
                                      <p:cBhvr>
                                        <p:cTn id="10" dur="500"/>
                                        <p:tgtEl>
                                          <p:spTgt spid="1716"/>
                                        </p:tgtEl>
                                      </p:cBhvr>
                                    </p:animEffect>
                                  </p:childTnLst>
                                </p:cTn>
                              </p:par>
                              <p:par>
                                <p:cTn id="11" presetID="22" presetClass="entr" presetSubtype="8" fill="hold" nodeType="withEffect">
                                  <p:stCondLst>
                                    <p:cond delay="0"/>
                                  </p:stCondLst>
                                  <p:childTnLst>
                                    <p:set>
                                      <p:cBhvr>
                                        <p:cTn id="12" dur="1" fill="hold">
                                          <p:stCondLst>
                                            <p:cond delay="0"/>
                                          </p:stCondLst>
                                        </p:cTn>
                                        <p:tgtEl>
                                          <p:spTgt spid="1715"/>
                                        </p:tgtEl>
                                        <p:attrNameLst>
                                          <p:attrName>style.visibility</p:attrName>
                                        </p:attrNameLst>
                                      </p:cBhvr>
                                      <p:to>
                                        <p:strVal val="visible"/>
                                      </p:to>
                                    </p:set>
                                    <p:animEffect transition="in" filter="wipe(left)">
                                      <p:cBhvr>
                                        <p:cTn id="13" dur="1500"/>
                                        <p:tgtEl>
                                          <p:spTgt spid="1715"/>
                                        </p:tgtEl>
                                      </p:cBhvr>
                                    </p:animEffect>
                                  </p:childTnLst>
                                </p:cTn>
                              </p:par>
                              <p:par>
                                <p:cTn id="14" presetID="22" presetClass="entr" presetSubtype="8" fill="hold" nodeType="withEffect">
                                  <p:stCondLst>
                                    <p:cond delay="0"/>
                                  </p:stCondLst>
                                  <p:childTnLst>
                                    <p:set>
                                      <p:cBhvr>
                                        <p:cTn id="15" dur="1" fill="hold">
                                          <p:stCondLst>
                                            <p:cond delay="0"/>
                                          </p:stCondLst>
                                        </p:cTn>
                                        <p:tgtEl>
                                          <p:spTgt spid="1714"/>
                                        </p:tgtEl>
                                        <p:attrNameLst>
                                          <p:attrName>style.visibility</p:attrName>
                                        </p:attrNameLst>
                                      </p:cBhvr>
                                      <p:to>
                                        <p:strVal val="visible"/>
                                      </p:to>
                                    </p:set>
                                    <p:animEffect transition="in" filter="wipe(left)">
                                      <p:cBhvr>
                                        <p:cTn id="16" dur="1500"/>
                                        <p:tgtEl>
                                          <p:spTgt spid="1714"/>
                                        </p:tgtEl>
                                      </p:cBhvr>
                                    </p:animEffect>
                                  </p:childTnLst>
                                </p:cTn>
                              </p:par>
                              <p:par>
                                <p:cTn id="17" presetID="22" presetClass="entr" presetSubtype="8" fill="hold" nodeType="withEffect">
                                  <p:stCondLst>
                                    <p:cond delay="0"/>
                                  </p:stCondLst>
                                  <p:childTnLst>
                                    <p:set>
                                      <p:cBhvr>
                                        <p:cTn id="18" dur="1" fill="hold">
                                          <p:stCondLst>
                                            <p:cond delay="0"/>
                                          </p:stCondLst>
                                        </p:cTn>
                                        <p:tgtEl>
                                          <p:spTgt spid="1719"/>
                                        </p:tgtEl>
                                        <p:attrNameLst>
                                          <p:attrName>style.visibility</p:attrName>
                                        </p:attrNameLst>
                                      </p:cBhvr>
                                      <p:to>
                                        <p:strVal val="visible"/>
                                      </p:to>
                                    </p:set>
                                    <p:animEffect transition="in" filter="wipe(left)">
                                      <p:cBhvr>
                                        <p:cTn id="19" dur="2000"/>
                                        <p:tgtEl>
                                          <p:spTgt spid="1719"/>
                                        </p:tgtEl>
                                      </p:cBhvr>
                                    </p:animEffect>
                                  </p:childTnLst>
                                </p:cTn>
                              </p:par>
                              <p:par>
                                <p:cTn id="20" presetID="22" presetClass="entr" presetSubtype="8" fill="hold" nodeType="withEffect">
                                  <p:stCondLst>
                                    <p:cond delay="0"/>
                                  </p:stCondLst>
                                  <p:childTnLst>
                                    <p:set>
                                      <p:cBhvr>
                                        <p:cTn id="21" dur="1" fill="hold">
                                          <p:stCondLst>
                                            <p:cond delay="0"/>
                                          </p:stCondLst>
                                        </p:cTn>
                                        <p:tgtEl>
                                          <p:spTgt spid="1718"/>
                                        </p:tgtEl>
                                        <p:attrNameLst>
                                          <p:attrName>style.visibility</p:attrName>
                                        </p:attrNameLst>
                                      </p:cBhvr>
                                      <p:to>
                                        <p:strVal val="visible"/>
                                      </p:to>
                                    </p:set>
                                    <p:animEffect transition="in" filter="wipe(left)">
                                      <p:cBhvr>
                                        <p:cTn id="22" dur="1500"/>
                                        <p:tgtEl>
                                          <p:spTgt spid="1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 26">
            <a:extLst>
              <a:ext uri="{FF2B5EF4-FFF2-40B4-BE49-F238E27FC236}">
                <a16:creationId xmlns:a16="http://schemas.microsoft.com/office/drawing/2014/main" id="{24636EEC-FB3A-A022-9885-CF374C07FE63}"/>
              </a:ext>
            </a:extLst>
          </p:cNvPr>
          <p:cNvGrpSpPr/>
          <p:nvPr/>
        </p:nvGrpSpPr>
        <p:grpSpPr>
          <a:xfrm>
            <a:off x="6223343" y="1024299"/>
            <a:ext cx="4469715" cy="4216338"/>
            <a:chOff x="3861143" y="2143058"/>
            <a:chExt cx="4469715" cy="4216338"/>
          </a:xfrm>
        </p:grpSpPr>
        <p:sp>
          <p:nvSpPr>
            <p:cNvPr id="10" name="Frihandsfigur 25">
              <a:extLst>
                <a:ext uri="{FF2B5EF4-FFF2-40B4-BE49-F238E27FC236}">
                  <a16:creationId xmlns:a16="http://schemas.microsoft.com/office/drawing/2014/main" id="{625DD0A4-2449-72AC-B00A-3471BC59E91E}"/>
                </a:ext>
              </a:extLst>
            </p:cNvPr>
            <p:cNvSpPr/>
            <p:nvPr/>
          </p:nvSpPr>
          <p:spPr>
            <a:xfrm>
              <a:off x="4601930" y="3371254"/>
              <a:ext cx="1494071" cy="1556555"/>
            </a:xfrm>
            <a:custGeom>
              <a:avLst/>
              <a:gdLst>
                <a:gd name="connsiteX0" fmla="*/ 753284 w 1494071"/>
                <a:gd name="connsiteY0" fmla="*/ 0 h 1556555"/>
                <a:gd name="connsiteX1" fmla="*/ 1465447 w 1494071"/>
                <a:gd name="connsiteY1" fmla="*/ 180326 h 1556555"/>
                <a:gd name="connsiteX2" fmla="*/ 1494071 w 1494071"/>
                <a:gd name="connsiteY2" fmla="*/ 197715 h 1556555"/>
                <a:gd name="connsiteX3" fmla="*/ 1399508 w 1494071"/>
                <a:gd name="connsiteY3" fmla="*/ 255164 h 1556555"/>
                <a:gd name="connsiteX4" fmla="*/ 740786 w 1494071"/>
                <a:gd name="connsiteY4" fmla="*/ 1494071 h 1556555"/>
                <a:gd name="connsiteX5" fmla="*/ 743942 w 1494071"/>
                <a:gd name="connsiteY5" fmla="*/ 1556555 h 1556555"/>
                <a:gd name="connsiteX6" fmla="*/ 658722 w 1494071"/>
                <a:gd name="connsiteY6" fmla="*/ 1504782 h 1556555"/>
                <a:gd name="connsiteX7" fmla="*/ 0 w 1494071"/>
                <a:gd name="connsiteY7" fmla="*/ 265875 h 1556555"/>
                <a:gd name="connsiteX8" fmla="*/ 3155 w 1494071"/>
                <a:gd name="connsiteY8" fmla="*/ 203391 h 1556555"/>
                <a:gd name="connsiteX9" fmla="*/ 41121 w 1494071"/>
                <a:gd name="connsiteY9" fmla="*/ 180326 h 1556555"/>
                <a:gd name="connsiteX10" fmla="*/ 753284 w 1494071"/>
                <a:gd name="connsiteY10" fmla="*/ 0 h 155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4071" h="1556555">
                  <a:moveTo>
                    <a:pt x="753284" y="0"/>
                  </a:moveTo>
                  <a:cubicBezTo>
                    <a:pt x="1011145" y="0"/>
                    <a:pt x="1253748" y="65324"/>
                    <a:pt x="1465447" y="180326"/>
                  </a:cubicBezTo>
                  <a:lnTo>
                    <a:pt x="1494071" y="197715"/>
                  </a:lnTo>
                  <a:lnTo>
                    <a:pt x="1399508" y="255164"/>
                  </a:lnTo>
                  <a:cubicBezTo>
                    <a:pt x="1002082" y="523659"/>
                    <a:pt x="740786" y="978351"/>
                    <a:pt x="740786" y="1494071"/>
                  </a:cubicBezTo>
                  <a:lnTo>
                    <a:pt x="743942" y="1556555"/>
                  </a:lnTo>
                  <a:lnTo>
                    <a:pt x="658722" y="1504782"/>
                  </a:lnTo>
                  <a:cubicBezTo>
                    <a:pt x="261296" y="1236287"/>
                    <a:pt x="0" y="781596"/>
                    <a:pt x="0" y="265875"/>
                  </a:cubicBezTo>
                  <a:lnTo>
                    <a:pt x="3155" y="203391"/>
                  </a:lnTo>
                  <a:lnTo>
                    <a:pt x="41121" y="180326"/>
                  </a:lnTo>
                  <a:cubicBezTo>
                    <a:pt x="252820" y="65324"/>
                    <a:pt x="495423" y="0"/>
                    <a:pt x="753284" y="0"/>
                  </a:cubicBezTo>
                  <a:close/>
                </a:path>
              </a:pathLst>
            </a:custGeom>
            <a:solidFill>
              <a:schemeClr val="accent2">
                <a:lumMod val="60000"/>
                <a:lumOff val="4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Frihandsfigur 24">
              <a:extLst>
                <a:ext uri="{FF2B5EF4-FFF2-40B4-BE49-F238E27FC236}">
                  <a16:creationId xmlns:a16="http://schemas.microsoft.com/office/drawing/2014/main" id="{907BDAA8-2FD6-1BB7-8197-B858A6801337}"/>
                </a:ext>
              </a:extLst>
            </p:cNvPr>
            <p:cNvSpPr/>
            <p:nvPr/>
          </p:nvSpPr>
          <p:spPr>
            <a:xfrm>
              <a:off x="6096001" y="3371254"/>
              <a:ext cx="1494071" cy="1556555"/>
            </a:xfrm>
            <a:custGeom>
              <a:avLst/>
              <a:gdLst>
                <a:gd name="connsiteX0" fmla="*/ 740786 w 1494071"/>
                <a:gd name="connsiteY0" fmla="*/ 0 h 1556555"/>
                <a:gd name="connsiteX1" fmla="*/ 1452949 w 1494071"/>
                <a:gd name="connsiteY1" fmla="*/ 180326 h 1556555"/>
                <a:gd name="connsiteX2" fmla="*/ 1490916 w 1494071"/>
                <a:gd name="connsiteY2" fmla="*/ 203392 h 1556555"/>
                <a:gd name="connsiteX3" fmla="*/ 1494071 w 1494071"/>
                <a:gd name="connsiteY3" fmla="*/ 265875 h 1556555"/>
                <a:gd name="connsiteX4" fmla="*/ 835349 w 1494071"/>
                <a:gd name="connsiteY4" fmla="*/ 1504782 h 1556555"/>
                <a:gd name="connsiteX5" fmla="*/ 750129 w 1494071"/>
                <a:gd name="connsiteY5" fmla="*/ 1556555 h 1556555"/>
                <a:gd name="connsiteX6" fmla="*/ 753284 w 1494071"/>
                <a:gd name="connsiteY6" fmla="*/ 1494071 h 1556555"/>
                <a:gd name="connsiteX7" fmla="*/ 94562 w 1494071"/>
                <a:gd name="connsiteY7" fmla="*/ 255164 h 1556555"/>
                <a:gd name="connsiteX8" fmla="*/ 0 w 1494071"/>
                <a:gd name="connsiteY8" fmla="*/ 197715 h 1556555"/>
                <a:gd name="connsiteX9" fmla="*/ 28623 w 1494071"/>
                <a:gd name="connsiteY9" fmla="*/ 180326 h 1556555"/>
                <a:gd name="connsiteX10" fmla="*/ 740786 w 1494071"/>
                <a:gd name="connsiteY10" fmla="*/ 0 h 155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4071" h="1556555">
                  <a:moveTo>
                    <a:pt x="740786" y="0"/>
                  </a:moveTo>
                  <a:cubicBezTo>
                    <a:pt x="998647" y="0"/>
                    <a:pt x="1241250" y="65324"/>
                    <a:pt x="1452949" y="180326"/>
                  </a:cubicBezTo>
                  <a:lnTo>
                    <a:pt x="1490916" y="203392"/>
                  </a:lnTo>
                  <a:lnTo>
                    <a:pt x="1494071" y="265875"/>
                  </a:lnTo>
                  <a:cubicBezTo>
                    <a:pt x="1494071" y="781596"/>
                    <a:pt x="1232775" y="1236287"/>
                    <a:pt x="835349" y="1504782"/>
                  </a:cubicBezTo>
                  <a:lnTo>
                    <a:pt x="750129" y="1556555"/>
                  </a:lnTo>
                  <a:lnTo>
                    <a:pt x="753284" y="1494071"/>
                  </a:lnTo>
                  <a:cubicBezTo>
                    <a:pt x="753284" y="978351"/>
                    <a:pt x="491988" y="523659"/>
                    <a:pt x="94562" y="255164"/>
                  </a:cubicBezTo>
                  <a:lnTo>
                    <a:pt x="0" y="197715"/>
                  </a:lnTo>
                  <a:lnTo>
                    <a:pt x="28623" y="180326"/>
                  </a:lnTo>
                  <a:cubicBezTo>
                    <a:pt x="240323" y="65324"/>
                    <a:pt x="482926" y="0"/>
                    <a:pt x="740786" y="0"/>
                  </a:cubicBezTo>
                  <a:close/>
                </a:path>
              </a:pathLst>
            </a:cu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Frihandsfigur 23">
              <a:extLst>
                <a:ext uri="{FF2B5EF4-FFF2-40B4-BE49-F238E27FC236}">
                  <a16:creationId xmlns:a16="http://schemas.microsoft.com/office/drawing/2014/main" id="{E4DED24D-2E0B-B6A3-4FC0-364FA530D53F}"/>
                </a:ext>
              </a:extLst>
            </p:cNvPr>
            <p:cNvSpPr/>
            <p:nvPr/>
          </p:nvSpPr>
          <p:spPr>
            <a:xfrm>
              <a:off x="5345872" y="4927809"/>
              <a:ext cx="1500258" cy="1233872"/>
            </a:xfrm>
            <a:custGeom>
              <a:avLst/>
              <a:gdLst>
                <a:gd name="connsiteX0" fmla="*/ 0 w 1500258"/>
                <a:gd name="connsiteY0" fmla="*/ 0 h 1233872"/>
                <a:gd name="connsiteX1" fmla="*/ 37966 w 1500258"/>
                <a:gd name="connsiteY1" fmla="*/ 23065 h 1233872"/>
                <a:gd name="connsiteX2" fmla="*/ 750129 w 1500258"/>
                <a:gd name="connsiteY2" fmla="*/ 203391 h 1233872"/>
                <a:gd name="connsiteX3" fmla="*/ 1462292 w 1500258"/>
                <a:gd name="connsiteY3" fmla="*/ 23065 h 1233872"/>
                <a:gd name="connsiteX4" fmla="*/ 1500258 w 1500258"/>
                <a:gd name="connsiteY4" fmla="*/ 0 h 1233872"/>
                <a:gd name="connsiteX5" fmla="*/ 1495699 w 1500258"/>
                <a:gd name="connsiteY5" fmla="*/ 90276 h 1233872"/>
                <a:gd name="connsiteX6" fmla="*/ 844691 w 1500258"/>
                <a:gd name="connsiteY6" fmla="*/ 1176423 h 1233872"/>
                <a:gd name="connsiteX7" fmla="*/ 750129 w 1500258"/>
                <a:gd name="connsiteY7" fmla="*/ 1233872 h 1233872"/>
                <a:gd name="connsiteX8" fmla="*/ 655566 w 1500258"/>
                <a:gd name="connsiteY8" fmla="*/ 1176423 h 1233872"/>
                <a:gd name="connsiteX9" fmla="*/ 4558 w 1500258"/>
                <a:gd name="connsiteY9" fmla="*/ 90276 h 1233872"/>
                <a:gd name="connsiteX10" fmla="*/ 0 w 1500258"/>
                <a:gd name="connsiteY10" fmla="*/ 0 h 123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258" h="1233872">
                  <a:moveTo>
                    <a:pt x="0" y="0"/>
                  </a:moveTo>
                  <a:lnTo>
                    <a:pt x="37966" y="23065"/>
                  </a:lnTo>
                  <a:cubicBezTo>
                    <a:pt x="249666" y="138067"/>
                    <a:pt x="492269" y="203391"/>
                    <a:pt x="750129" y="203391"/>
                  </a:cubicBezTo>
                  <a:cubicBezTo>
                    <a:pt x="1007990" y="203391"/>
                    <a:pt x="1250593" y="138067"/>
                    <a:pt x="1462292" y="23065"/>
                  </a:cubicBezTo>
                  <a:lnTo>
                    <a:pt x="1500258" y="0"/>
                  </a:lnTo>
                  <a:lnTo>
                    <a:pt x="1495699" y="90276"/>
                  </a:lnTo>
                  <a:cubicBezTo>
                    <a:pt x="1449793" y="542313"/>
                    <a:pt x="1202375" y="934778"/>
                    <a:pt x="844691" y="1176423"/>
                  </a:cubicBezTo>
                  <a:lnTo>
                    <a:pt x="750129" y="1233872"/>
                  </a:lnTo>
                  <a:lnTo>
                    <a:pt x="655566" y="1176423"/>
                  </a:lnTo>
                  <a:cubicBezTo>
                    <a:pt x="297883" y="934778"/>
                    <a:pt x="50465" y="542313"/>
                    <a:pt x="4558" y="90276"/>
                  </a:cubicBezTo>
                  <a:lnTo>
                    <a:pt x="0" y="0"/>
                  </a:lnTo>
                  <a:close/>
                </a:path>
              </a:pathLst>
            </a:custGeom>
            <a:solidFill>
              <a:schemeClr val="accent4">
                <a:lumMod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Frihandsfigur 22">
              <a:extLst>
                <a:ext uri="{FF2B5EF4-FFF2-40B4-BE49-F238E27FC236}">
                  <a16:creationId xmlns:a16="http://schemas.microsoft.com/office/drawing/2014/main" id="{F888B37D-E077-7D8A-718B-143816C83F03}"/>
                </a:ext>
              </a:extLst>
            </p:cNvPr>
            <p:cNvSpPr/>
            <p:nvPr/>
          </p:nvSpPr>
          <p:spPr>
            <a:xfrm>
              <a:off x="4605085" y="2143058"/>
              <a:ext cx="2981832" cy="1431588"/>
            </a:xfrm>
            <a:custGeom>
              <a:avLst/>
              <a:gdLst>
                <a:gd name="connsiteX0" fmla="*/ 1490916 w 2981832"/>
                <a:gd name="connsiteY0" fmla="*/ 0 h 1431588"/>
                <a:gd name="connsiteX1" fmla="*/ 2977273 w 2981832"/>
                <a:gd name="connsiteY1" fmla="*/ 1341311 h 1431588"/>
                <a:gd name="connsiteX2" fmla="*/ 2981832 w 2981832"/>
                <a:gd name="connsiteY2" fmla="*/ 1431588 h 1431588"/>
                <a:gd name="connsiteX3" fmla="*/ 2943865 w 2981832"/>
                <a:gd name="connsiteY3" fmla="*/ 1408522 h 1431588"/>
                <a:gd name="connsiteX4" fmla="*/ 2231702 w 2981832"/>
                <a:gd name="connsiteY4" fmla="*/ 1228196 h 1431588"/>
                <a:gd name="connsiteX5" fmla="*/ 1519539 w 2981832"/>
                <a:gd name="connsiteY5" fmla="*/ 1408522 h 1431588"/>
                <a:gd name="connsiteX6" fmla="*/ 1490916 w 2981832"/>
                <a:gd name="connsiteY6" fmla="*/ 1425911 h 1431588"/>
                <a:gd name="connsiteX7" fmla="*/ 1462292 w 2981832"/>
                <a:gd name="connsiteY7" fmla="*/ 1408522 h 1431588"/>
                <a:gd name="connsiteX8" fmla="*/ 750129 w 2981832"/>
                <a:gd name="connsiteY8" fmla="*/ 1228196 h 1431588"/>
                <a:gd name="connsiteX9" fmla="*/ 37966 w 2981832"/>
                <a:gd name="connsiteY9" fmla="*/ 1408522 h 1431588"/>
                <a:gd name="connsiteX10" fmla="*/ 0 w 2981832"/>
                <a:gd name="connsiteY10" fmla="*/ 1431587 h 1431588"/>
                <a:gd name="connsiteX11" fmla="*/ 4559 w 2981832"/>
                <a:gd name="connsiteY11" fmla="*/ 1341311 h 1431588"/>
                <a:gd name="connsiteX12" fmla="*/ 1490916 w 2981832"/>
                <a:gd name="connsiteY12" fmla="*/ 0 h 143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81832" h="1431588">
                  <a:moveTo>
                    <a:pt x="1490916" y="0"/>
                  </a:moveTo>
                  <a:cubicBezTo>
                    <a:pt x="2264497" y="0"/>
                    <a:pt x="2900762" y="587916"/>
                    <a:pt x="2977273" y="1341311"/>
                  </a:cubicBezTo>
                  <a:lnTo>
                    <a:pt x="2981832" y="1431588"/>
                  </a:lnTo>
                  <a:lnTo>
                    <a:pt x="2943865" y="1408522"/>
                  </a:lnTo>
                  <a:cubicBezTo>
                    <a:pt x="2732166" y="1293520"/>
                    <a:pt x="2489563" y="1228196"/>
                    <a:pt x="2231702" y="1228196"/>
                  </a:cubicBezTo>
                  <a:cubicBezTo>
                    <a:pt x="1973842" y="1228196"/>
                    <a:pt x="1731239" y="1293520"/>
                    <a:pt x="1519539" y="1408522"/>
                  </a:cubicBezTo>
                  <a:lnTo>
                    <a:pt x="1490916" y="1425911"/>
                  </a:lnTo>
                  <a:lnTo>
                    <a:pt x="1462292" y="1408522"/>
                  </a:lnTo>
                  <a:cubicBezTo>
                    <a:pt x="1250593" y="1293520"/>
                    <a:pt x="1007990" y="1228196"/>
                    <a:pt x="750129" y="1228196"/>
                  </a:cubicBezTo>
                  <a:cubicBezTo>
                    <a:pt x="492268" y="1228196"/>
                    <a:pt x="249665" y="1293520"/>
                    <a:pt x="37966" y="1408522"/>
                  </a:cubicBezTo>
                  <a:lnTo>
                    <a:pt x="0" y="1431587"/>
                  </a:lnTo>
                  <a:lnTo>
                    <a:pt x="4559" y="1341311"/>
                  </a:lnTo>
                  <a:cubicBezTo>
                    <a:pt x="81070" y="587916"/>
                    <a:pt x="717335" y="0"/>
                    <a:pt x="1490916" y="0"/>
                  </a:cubicBezTo>
                  <a:close/>
                </a:path>
              </a:pathLst>
            </a:cu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rihandsfigur 21">
              <a:extLst>
                <a:ext uri="{FF2B5EF4-FFF2-40B4-BE49-F238E27FC236}">
                  <a16:creationId xmlns:a16="http://schemas.microsoft.com/office/drawing/2014/main" id="{123DEB48-5D88-D67A-C761-9A88E0AC1A89}"/>
                </a:ext>
              </a:extLst>
            </p:cNvPr>
            <p:cNvSpPr/>
            <p:nvPr/>
          </p:nvSpPr>
          <p:spPr>
            <a:xfrm>
              <a:off x="5342716" y="3568969"/>
              <a:ext cx="1506569" cy="1562231"/>
            </a:xfrm>
            <a:custGeom>
              <a:avLst/>
              <a:gdLst>
                <a:gd name="connsiteX0" fmla="*/ 753285 w 1506569"/>
                <a:gd name="connsiteY0" fmla="*/ 0 h 1562231"/>
                <a:gd name="connsiteX1" fmla="*/ 847847 w 1506569"/>
                <a:gd name="connsiteY1" fmla="*/ 57449 h 1562231"/>
                <a:gd name="connsiteX2" fmla="*/ 1506569 w 1506569"/>
                <a:gd name="connsiteY2" fmla="*/ 1296356 h 1562231"/>
                <a:gd name="connsiteX3" fmla="*/ 1503414 w 1506569"/>
                <a:gd name="connsiteY3" fmla="*/ 1358840 h 1562231"/>
                <a:gd name="connsiteX4" fmla="*/ 1465448 w 1506569"/>
                <a:gd name="connsiteY4" fmla="*/ 1381905 h 1562231"/>
                <a:gd name="connsiteX5" fmla="*/ 753285 w 1506569"/>
                <a:gd name="connsiteY5" fmla="*/ 1562231 h 1562231"/>
                <a:gd name="connsiteX6" fmla="*/ 41122 w 1506569"/>
                <a:gd name="connsiteY6" fmla="*/ 1381905 h 1562231"/>
                <a:gd name="connsiteX7" fmla="*/ 3156 w 1506569"/>
                <a:gd name="connsiteY7" fmla="*/ 1358840 h 1562231"/>
                <a:gd name="connsiteX8" fmla="*/ 0 w 1506569"/>
                <a:gd name="connsiteY8" fmla="*/ 1296356 h 1562231"/>
                <a:gd name="connsiteX9" fmla="*/ 658722 w 1506569"/>
                <a:gd name="connsiteY9" fmla="*/ 57449 h 1562231"/>
                <a:gd name="connsiteX10" fmla="*/ 753285 w 1506569"/>
                <a:gd name="connsiteY10" fmla="*/ 0 h 156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6569" h="1562231">
                  <a:moveTo>
                    <a:pt x="753285" y="0"/>
                  </a:moveTo>
                  <a:lnTo>
                    <a:pt x="847847" y="57449"/>
                  </a:lnTo>
                  <a:cubicBezTo>
                    <a:pt x="1245273" y="325944"/>
                    <a:pt x="1506569" y="780636"/>
                    <a:pt x="1506569" y="1296356"/>
                  </a:cubicBezTo>
                  <a:lnTo>
                    <a:pt x="1503414" y="1358840"/>
                  </a:lnTo>
                  <a:lnTo>
                    <a:pt x="1465448" y="1381905"/>
                  </a:lnTo>
                  <a:cubicBezTo>
                    <a:pt x="1253749" y="1496907"/>
                    <a:pt x="1011146" y="1562231"/>
                    <a:pt x="753285" y="1562231"/>
                  </a:cubicBezTo>
                  <a:cubicBezTo>
                    <a:pt x="495425" y="1562231"/>
                    <a:pt x="252822" y="1496907"/>
                    <a:pt x="41122" y="1381905"/>
                  </a:cubicBezTo>
                  <a:lnTo>
                    <a:pt x="3156" y="1358840"/>
                  </a:lnTo>
                  <a:lnTo>
                    <a:pt x="0" y="1296356"/>
                  </a:lnTo>
                  <a:cubicBezTo>
                    <a:pt x="0" y="780636"/>
                    <a:pt x="261296" y="325944"/>
                    <a:pt x="658722" y="57449"/>
                  </a:cubicBezTo>
                  <a:lnTo>
                    <a:pt x="753285" y="0"/>
                  </a:lnTo>
                  <a:close/>
                </a:path>
              </a:pathLst>
            </a:cu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ihandsfigur 20">
              <a:extLst>
                <a:ext uri="{FF2B5EF4-FFF2-40B4-BE49-F238E27FC236}">
                  <a16:creationId xmlns:a16="http://schemas.microsoft.com/office/drawing/2014/main" id="{EED90B22-7059-820D-9EA6-8FEE33FC0DE4}"/>
                </a:ext>
              </a:extLst>
            </p:cNvPr>
            <p:cNvSpPr/>
            <p:nvPr/>
          </p:nvSpPr>
          <p:spPr>
            <a:xfrm>
              <a:off x="3861143" y="3574645"/>
              <a:ext cx="2234858" cy="2784751"/>
            </a:xfrm>
            <a:custGeom>
              <a:avLst/>
              <a:gdLst>
                <a:gd name="connsiteX0" fmla="*/ 743942 w 2234858"/>
                <a:gd name="connsiteY0" fmla="*/ 0 h 2784751"/>
                <a:gd name="connsiteX1" fmla="*/ 740787 w 2234858"/>
                <a:gd name="connsiteY1" fmla="*/ 62484 h 2784751"/>
                <a:gd name="connsiteX2" fmla="*/ 1399509 w 2234858"/>
                <a:gd name="connsiteY2" fmla="*/ 1301391 h 2784751"/>
                <a:gd name="connsiteX3" fmla="*/ 1484729 w 2234858"/>
                <a:gd name="connsiteY3" fmla="*/ 1353164 h 2784751"/>
                <a:gd name="connsiteX4" fmla="*/ 1489287 w 2234858"/>
                <a:gd name="connsiteY4" fmla="*/ 1443440 h 2784751"/>
                <a:gd name="connsiteX5" fmla="*/ 2140295 w 2234858"/>
                <a:gd name="connsiteY5" fmla="*/ 2529587 h 2784751"/>
                <a:gd name="connsiteX6" fmla="*/ 2234858 w 2234858"/>
                <a:gd name="connsiteY6" fmla="*/ 2587036 h 2784751"/>
                <a:gd name="connsiteX7" fmla="*/ 2206234 w 2234858"/>
                <a:gd name="connsiteY7" fmla="*/ 2604425 h 2784751"/>
                <a:gd name="connsiteX8" fmla="*/ 1494071 w 2234858"/>
                <a:gd name="connsiteY8" fmla="*/ 2784751 h 2784751"/>
                <a:gd name="connsiteX9" fmla="*/ 0 w 2234858"/>
                <a:gd name="connsiteY9" fmla="*/ 1290680 h 2784751"/>
                <a:gd name="connsiteX10" fmla="*/ 658722 w 2234858"/>
                <a:gd name="connsiteY10" fmla="*/ 51773 h 2784751"/>
                <a:gd name="connsiteX11" fmla="*/ 743942 w 2234858"/>
                <a:gd name="connsiteY11" fmla="*/ 0 h 27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4858" h="2784751">
                  <a:moveTo>
                    <a:pt x="743942" y="0"/>
                  </a:moveTo>
                  <a:lnTo>
                    <a:pt x="740787" y="62484"/>
                  </a:lnTo>
                  <a:cubicBezTo>
                    <a:pt x="740787" y="578205"/>
                    <a:pt x="1002083" y="1032896"/>
                    <a:pt x="1399509" y="1301391"/>
                  </a:cubicBezTo>
                  <a:lnTo>
                    <a:pt x="1484729" y="1353164"/>
                  </a:lnTo>
                  <a:lnTo>
                    <a:pt x="1489287" y="1443440"/>
                  </a:lnTo>
                  <a:cubicBezTo>
                    <a:pt x="1535194" y="1895477"/>
                    <a:pt x="1782612" y="2287942"/>
                    <a:pt x="2140295" y="2529587"/>
                  </a:cubicBezTo>
                  <a:lnTo>
                    <a:pt x="2234858" y="2587036"/>
                  </a:lnTo>
                  <a:lnTo>
                    <a:pt x="2206234" y="2604425"/>
                  </a:lnTo>
                  <a:cubicBezTo>
                    <a:pt x="1994535" y="2719427"/>
                    <a:pt x="1751932" y="2784751"/>
                    <a:pt x="1494071" y="2784751"/>
                  </a:cubicBezTo>
                  <a:cubicBezTo>
                    <a:pt x="668918" y="2784751"/>
                    <a:pt x="0" y="2115833"/>
                    <a:pt x="0" y="1290680"/>
                  </a:cubicBezTo>
                  <a:cubicBezTo>
                    <a:pt x="0" y="774960"/>
                    <a:pt x="261296" y="320268"/>
                    <a:pt x="658722" y="51773"/>
                  </a:cubicBezTo>
                  <a:lnTo>
                    <a:pt x="743942" y="0"/>
                  </a:lnTo>
                  <a:close/>
                </a:path>
              </a:pathLst>
            </a:cu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rihandsfigur 19">
              <a:extLst>
                <a:ext uri="{FF2B5EF4-FFF2-40B4-BE49-F238E27FC236}">
                  <a16:creationId xmlns:a16="http://schemas.microsoft.com/office/drawing/2014/main" id="{27C589C4-A23C-4769-B2DB-B38DCAC9651A}"/>
                </a:ext>
              </a:extLst>
            </p:cNvPr>
            <p:cNvSpPr/>
            <p:nvPr/>
          </p:nvSpPr>
          <p:spPr>
            <a:xfrm>
              <a:off x="6096001" y="3574646"/>
              <a:ext cx="2234857" cy="2784750"/>
            </a:xfrm>
            <a:custGeom>
              <a:avLst/>
              <a:gdLst>
                <a:gd name="connsiteX0" fmla="*/ 1490916 w 2234857"/>
                <a:gd name="connsiteY0" fmla="*/ 0 h 2784750"/>
                <a:gd name="connsiteX1" fmla="*/ 1576135 w 2234857"/>
                <a:gd name="connsiteY1" fmla="*/ 51772 h 2784750"/>
                <a:gd name="connsiteX2" fmla="*/ 2234857 w 2234857"/>
                <a:gd name="connsiteY2" fmla="*/ 1290679 h 2784750"/>
                <a:gd name="connsiteX3" fmla="*/ 740786 w 2234857"/>
                <a:gd name="connsiteY3" fmla="*/ 2784750 h 2784750"/>
                <a:gd name="connsiteX4" fmla="*/ 28623 w 2234857"/>
                <a:gd name="connsiteY4" fmla="*/ 2604424 h 2784750"/>
                <a:gd name="connsiteX5" fmla="*/ 0 w 2234857"/>
                <a:gd name="connsiteY5" fmla="*/ 2587035 h 2784750"/>
                <a:gd name="connsiteX6" fmla="*/ 94562 w 2234857"/>
                <a:gd name="connsiteY6" fmla="*/ 2529586 h 2784750"/>
                <a:gd name="connsiteX7" fmla="*/ 745570 w 2234857"/>
                <a:gd name="connsiteY7" fmla="*/ 1443439 h 2784750"/>
                <a:gd name="connsiteX8" fmla="*/ 750129 w 2234857"/>
                <a:gd name="connsiteY8" fmla="*/ 1353163 h 2784750"/>
                <a:gd name="connsiteX9" fmla="*/ 835349 w 2234857"/>
                <a:gd name="connsiteY9" fmla="*/ 1301390 h 2784750"/>
                <a:gd name="connsiteX10" fmla="*/ 1494071 w 2234857"/>
                <a:gd name="connsiteY10" fmla="*/ 62483 h 2784750"/>
                <a:gd name="connsiteX11" fmla="*/ 1490916 w 2234857"/>
                <a:gd name="connsiteY11" fmla="*/ 0 h 278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4857" h="2784750">
                  <a:moveTo>
                    <a:pt x="1490916" y="0"/>
                  </a:moveTo>
                  <a:lnTo>
                    <a:pt x="1576135" y="51772"/>
                  </a:lnTo>
                  <a:cubicBezTo>
                    <a:pt x="1973561" y="320267"/>
                    <a:pt x="2234857" y="774959"/>
                    <a:pt x="2234857" y="1290679"/>
                  </a:cubicBezTo>
                  <a:cubicBezTo>
                    <a:pt x="2234857" y="2115832"/>
                    <a:pt x="1565939" y="2784750"/>
                    <a:pt x="740786" y="2784750"/>
                  </a:cubicBezTo>
                  <a:cubicBezTo>
                    <a:pt x="482926" y="2784750"/>
                    <a:pt x="240323" y="2719426"/>
                    <a:pt x="28623" y="2604424"/>
                  </a:cubicBezTo>
                  <a:lnTo>
                    <a:pt x="0" y="2587035"/>
                  </a:lnTo>
                  <a:lnTo>
                    <a:pt x="94562" y="2529586"/>
                  </a:lnTo>
                  <a:cubicBezTo>
                    <a:pt x="452246" y="2287941"/>
                    <a:pt x="699664" y="1895476"/>
                    <a:pt x="745570" y="1443439"/>
                  </a:cubicBezTo>
                  <a:lnTo>
                    <a:pt x="750129" y="1353163"/>
                  </a:lnTo>
                  <a:lnTo>
                    <a:pt x="835349" y="1301390"/>
                  </a:lnTo>
                  <a:cubicBezTo>
                    <a:pt x="1232775" y="1032895"/>
                    <a:pt x="1494071" y="578204"/>
                    <a:pt x="1494071" y="62483"/>
                  </a:cubicBezTo>
                  <a:lnTo>
                    <a:pt x="1490916" y="0"/>
                  </a:lnTo>
                  <a:close/>
                </a:path>
              </a:pathLst>
            </a:cu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Oval 22">
              <a:extLst>
                <a:ext uri="{FF2B5EF4-FFF2-40B4-BE49-F238E27FC236}">
                  <a16:creationId xmlns:a16="http://schemas.microsoft.com/office/drawing/2014/main" id="{9A0C3A5E-FB75-5F80-CEBC-2130F0DA1A43}"/>
                </a:ext>
              </a:extLst>
            </p:cNvPr>
            <p:cNvSpPr/>
            <p:nvPr/>
          </p:nvSpPr>
          <p:spPr>
            <a:xfrm>
              <a:off x="4601930" y="2143058"/>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Oval 23">
              <a:extLst>
                <a:ext uri="{FF2B5EF4-FFF2-40B4-BE49-F238E27FC236}">
                  <a16:creationId xmlns:a16="http://schemas.microsoft.com/office/drawing/2014/main" id="{E1D9B329-39C4-5C54-0C63-12ED90B66CED}"/>
                </a:ext>
              </a:extLst>
            </p:cNvPr>
            <p:cNvSpPr/>
            <p:nvPr/>
          </p:nvSpPr>
          <p:spPr>
            <a:xfrm>
              <a:off x="3861143" y="3371254"/>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Oval 24">
              <a:extLst>
                <a:ext uri="{FF2B5EF4-FFF2-40B4-BE49-F238E27FC236}">
                  <a16:creationId xmlns:a16="http://schemas.microsoft.com/office/drawing/2014/main" id="{5D17B394-5B23-4319-96D4-CD3290204D82}"/>
                </a:ext>
              </a:extLst>
            </p:cNvPr>
            <p:cNvSpPr/>
            <p:nvPr/>
          </p:nvSpPr>
          <p:spPr>
            <a:xfrm>
              <a:off x="5342716" y="3371254"/>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Oval 12">
              <a:extLst>
                <a:ext uri="{FF2B5EF4-FFF2-40B4-BE49-F238E27FC236}">
                  <a16:creationId xmlns:a16="http://schemas.microsoft.com/office/drawing/2014/main" id="{CBFDBC2A-E8A8-B155-EFFB-6CCCECDBB4DD}"/>
                </a:ext>
              </a:extLst>
            </p:cNvPr>
            <p:cNvSpPr/>
            <p:nvPr/>
          </p:nvSpPr>
          <p:spPr>
            <a:xfrm>
              <a:off x="5223905" y="4818935"/>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Oval 16">
              <a:extLst>
                <a:ext uri="{FF2B5EF4-FFF2-40B4-BE49-F238E27FC236}">
                  <a16:creationId xmlns:a16="http://schemas.microsoft.com/office/drawing/2014/main" id="{2B58370D-E1FA-AD1D-9C10-26B61AE9E015}"/>
                </a:ext>
              </a:extLst>
            </p:cNvPr>
            <p:cNvSpPr/>
            <p:nvPr/>
          </p:nvSpPr>
          <p:spPr>
            <a:xfrm>
              <a:off x="6705762" y="4818935"/>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Oval 17">
              <a:extLst>
                <a:ext uri="{FF2B5EF4-FFF2-40B4-BE49-F238E27FC236}">
                  <a16:creationId xmlns:a16="http://schemas.microsoft.com/office/drawing/2014/main" id="{F642610B-9DD7-0498-8ECF-09FA697F6B95}"/>
                </a:ext>
              </a:extLst>
            </p:cNvPr>
            <p:cNvSpPr/>
            <p:nvPr/>
          </p:nvSpPr>
          <p:spPr>
            <a:xfrm>
              <a:off x="5977190" y="3480778"/>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xtruta 15">
              <a:extLst>
                <a:ext uri="{FF2B5EF4-FFF2-40B4-BE49-F238E27FC236}">
                  <a16:creationId xmlns:a16="http://schemas.microsoft.com/office/drawing/2014/main" id="{1DB64691-CE53-923E-8979-6144B95D6BCF}"/>
                </a:ext>
              </a:extLst>
            </p:cNvPr>
            <p:cNvSpPr txBox="1"/>
            <p:nvPr/>
          </p:nvSpPr>
          <p:spPr>
            <a:xfrm>
              <a:off x="5143784" y="2674974"/>
              <a:ext cx="1977918" cy="707886"/>
            </a:xfrm>
            <a:prstGeom prst="rect">
              <a:avLst/>
            </a:prstGeom>
            <a:noFill/>
          </p:spPr>
          <p:txBody>
            <a:bodyPr wrap="square" rtlCol="0" anchor="ctr">
              <a:spAutoFit/>
            </a:bodyPr>
            <a:lstStyle/>
            <a:p>
              <a:pPr algn="ctr"/>
              <a:r>
                <a:rPr lang="en-GB" sz="2000">
                  <a:solidFill>
                    <a:schemeClr val="bg1"/>
                  </a:solidFill>
                  <a:latin typeface="+mj-lt"/>
                </a:rPr>
                <a:t>Research &amp; Education</a:t>
              </a:r>
            </a:p>
          </p:txBody>
        </p:sp>
        <p:sp>
          <p:nvSpPr>
            <p:cNvPr id="25" name="textruta 16">
              <a:extLst>
                <a:ext uri="{FF2B5EF4-FFF2-40B4-BE49-F238E27FC236}">
                  <a16:creationId xmlns:a16="http://schemas.microsoft.com/office/drawing/2014/main" id="{D87A5DC2-3721-48F1-59CE-A6D965DEA552}"/>
                </a:ext>
              </a:extLst>
            </p:cNvPr>
            <p:cNvSpPr txBox="1"/>
            <p:nvPr/>
          </p:nvSpPr>
          <p:spPr>
            <a:xfrm>
              <a:off x="6002839" y="4214039"/>
              <a:ext cx="184731" cy="400110"/>
            </a:xfrm>
            <a:prstGeom prst="rect">
              <a:avLst/>
            </a:prstGeom>
            <a:noFill/>
          </p:spPr>
          <p:txBody>
            <a:bodyPr wrap="none" rtlCol="0" anchor="ctr">
              <a:spAutoFit/>
            </a:bodyPr>
            <a:lstStyle/>
            <a:p>
              <a:pPr algn="ctr"/>
              <a:endParaRPr lang="en-GB" sz="2000">
                <a:solidFill>
                  <a:schemeClr val="bg1"/>
                </a:solidFill>
                <a:latin typeface="+mj-lt"/>
              </a:endParaRPr>
            </a:p>
          </p:txBody>
        </p:sp>
        <p:sp>
          <p:nvSpPr>
            <p:cNvPr id="26" name="textruta 17">
              <a:extLst>
                <a:ext uri="{FF2B5EF4-FFF2-40B4-BE49-F238E27FC236}">
                  <a16:creationId xmlns:a16="http://schemas.microsoft.com/office/drawing/2014/main" id="{6CA929B3-980D-AD9A-39C3-5D2CC70F6A14}"/>
                </a:ext>
              </a:extLst>
            </p:cNvPr>
            <p:cNvSpPr txBox="1"/>
            <p:nvPr/>
          </p:nvSpPr>
          <p:spPr>
            <a:xfrm>
              <a:off x="4219053" y="5014139"/>
              <a:ext cx="1059907" cy="400110"/>
            </a:xfrm>
            <a:prstGeom prst="rect">
              <a:avLst/>
            </a:prstGeom>
            <a:noFill/>
          </p:spPr>
          <p:txBody>
            <a:bodyPr wrap="none" rtlCol="0" anchor="ctr">
              <a:spAutoFit/>
            </a:bodyPr>
            <a:lstStyle/>
            <a:p>
              <a:pPr algn="ctr"/>
              <a:r>
                <a:rPr lang="en-GB" sz="2000">
                  <a:solidFill>
                    <a:schemeClr val="tx2"/>
                  </a:solidFill>
                  <a:latin typeface="+mj-lt"/>
                </a:rPr>
                <a:t>Society</a:t>
              </a:r>
            </a:p>
          </p:txBody>
        </p:sp>
        <p:sp>
          <p:nvSpPr>
            <p:cNvPr id="27" name="textruta 18">
              <a:extLst>
                <a:ext uri="{FF2B5EF4-FFF2-40B4-BE49-F238E27FC236}">
                  <a16:creationId xmlns:a16="http://schemas.microsoft.com/office/drawing/2014/main" id="{36BB12DC-9FA9-6EB3-CC5D-9C4947544E19}"/>
                </a:ext>
              </a:extLst>
            </p:cNvPr>
            <p:cNvSpPr txBox="1"/>
            <p:nvPr/>
          </p:nvSpPr>
          <p:spPr>
            <a:xfrm>
              <a:off x="6919650" y="5014139"/>
              <a:ext cx="1170513" cy="400110"/>
            </a:xfrm>
            <a:prstGeom prst="rect">
              <a:avLst/>
            </a:prstGeom>
            <a:noFill/>
          </p:spPr>
          <p:txBody>
            <a:bodyPr wrap="none" rtlCol="0" anchor="ctr">
              <a:spAutoFit/>
            </a:bodyPr>
            <a:lstStyle/>
            <a:p>
              <a:pPr algn="ctr"/>
              <a:r>
                <a:rPr lang="en-GB" sz="2000">
                  <a:solidFill>
                    <a:schemeClr val="tx2"/>
                  </a:solidFill>
                  <a:latin typeface="+mj-lt"/>
                </a:rPr>
                <a:t>Industry</a:t>
              </a:r>
            </a:p>
          </p:txBody>
        </p:sp>
      </p:grpSp>
      <p:sp>
        <p:nvSpPr>
          <p:cNvPr id="28" name="Rubrik 1">
            <a:extLst>
              <a:ext uri="{FF2B5EF4-FFF2-40B4-BE49-F238E27FC236}">
                <a16:creationId xmlns:a16="http://schemas.microsoft.com/office/drawing/2014/main" id="{61226BEC-6684-511C-6EA4-64FAC8AD116C}"/>
              </a:ext>
            </a:extLst>
          </p:cNvPr>
          <p:cNvSpPr>
            <a:spLocks noGrp="1"/>
          </p:cNvSpPr>
          <p:nvPr>
            <p:ph type="title"/>
          </p:nvPr>
        </p:nvSpPr>
        <p:spPr>
          <a:xfrm>
            <a:off x="600076" y="1095632"/>
            <a:ext cx="4929982" cy="977612"/>
          </a:xfrm>
        </p:spPr>
        <p:txBody>
          <a:bodyPr/>
          <a:lstStyle/>
          <a:p>
            <a:r>
              <a:rPr lang="en-GB" err="1"/>
              <a:t>Samverkan</a:t>
            </a:r>
            <a:r>
              <a:rPr lang="en-GB"/>
              <a:t> </a:t>
            </a:r>
            <a:r>
              <a:rPr lang="en-GB" err="1"/>
              <a:t>för</a:t>
            </a:r>
            <a:r>
              <a:rPr lang="en-GB"/>
              <a:t> </a:t>
            </a:r>
            <a:r>
              <a:rPr lang="en-GB" err="1"/>
              <a:t>en</a:t>
            </a:r>
            <a:r>
              <a:rPr lang="en-GB"/>
              <a:t> </a:t>
            </a:r>
            <a:r>
              <a:rPr lang="en-GB" err="1"/>
              <a:t>bättre</a:t>
            </a:r>
            <a:r>
              <a:rPr lang="en-GB"/>
              <a:t> </a:t>
            </a:r>
            <a:r>
              <a:rPr lang="en-GB" err="1"/>
              <a:t>framtid</a:t>
            </a:r>
            <a:br>
              <a:rPr lang="en-GB" b="0"/>
            </a:br>
            <a:br>
              <a:rPr lang="en-GB" b="0"/>
            </a:br>
            <a:r>
              <a:rPr lang="sv-SE" sz="1800" b="0">
                <a:latin typeface="+mn-lt"/>
              </a:rPr>
              <a:t>KTH kommer att bidra till den omvandlande resan mot ett hållbart samhälle genom att:</a:t>
            </a:r>
            <a:br>
              <a:rPr lang="en-US" sz="1800" b="0" kern="1200">
                <a:effectLst/>
                <a:latin typeface="+mn-lt"/>
                <a:ea typeface="+mn-ea"/>
                <a:cs typeface="+mn-cs"/>
              </a:rPr>
            </a:br>
            <a:br>
              <a:rPr lang="en-US" b="0" i="1"/>
            </a:br>
            <a:endParaRPr lang="en-GB" b="0"/>
          </a:p>
        </p:txBody>
      </p:sp>
      <p:sp>
        <p:nvSpPr>
          <p:cNvPr id="29" name="Platshållare för innehåll 2">
            <a:extLst>
              <a:ext uri="{FF2B5EF4-FFF2-40B4-BE49-F238E27FC236}">
                <a16:creationId xmlns:a16="http://schemas.microsoft.com/office/drawing/2014/main" id="{BAA49619-8544-02BF-3E2C-E22574F7CEBD}"/>
              </a:ext>
            </a:extLst>
          </p:cNvPr>
          <p:cNvSpPr>
            <a:spLocks noGrp="1"/>
          </p:cNvSpPr>
          <p:nvPr>
            <p:ph sz="half" idx="1"/>
          </p:nvPr>
        </p:nvSpPr>
        <p:spPr>
          <a:xfrm>
            <a:off x="600076" y="3478331"/>
            <a:ext cx="4323616" cy="3087616"/>
          </a:xfrm>
        </p:spPr>
        <p:txBody>
          <a:bodyPr/>
          <a:lstStyle/>
          <a:p>
            <a:endParaRPr lang="sv-SE"/>
          </a:p>
          <a:p>
            <a:r>
              <a:rPr lang="sv-SE"/>
              <a:t>Att sammanföra olika resurser och expertisområden inom forskning och innovation.</a:t>
            </a:r>
          </a:p>
          <a:p>
            <a:r>
              <a:rPr lang="sv-SE"/>
              <a:t>Samverka med industrin och andra samhällsintressenter</a:t>
            </a:r>
            <a:endParaRPr lang="en-US" sz="1600" b="0" kern="1200">
              <a:solidFill>
                <a:schemeClr val="tx1"/>
              </a:solidFill>
              <a:effectLst/>
              <a:latin typeface="+mn-lt"/>
              <a:ea typeface="+mn-ea"/>
              <a:cs typeface="+mn-cs"/>
            </a:endParaRPr>
          </a:p>
          <a:p>
            <a:pPr marL="0" indent="0">
              <a:buNone/>
            </a:pPr>
            <a:endParaRPr lang="en-US" i="1"/>
          </a:p>
        </p:txBody>
      </p:sp>
    </p:spTree>
    <p:extLst>
      <p:ext uri="{BB962C8B-B14F-4D97-AF65-F5344CB8AC3E}">
        <p14:creationId xmlns:p14="http://schemas.microsoft.com/office/powerpoint/2010/main" val="828026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err="1"/>
              <a:t>Resultat</a:t>
            </a:r>
            <a:r>
              <a:rPr lang="en-GB"/>
              <a:t> av </a:t>
            </a:r>
            <a:r>
              <a:rPr lang="en-GB" err="1"/>
              <a:t>samverkan</a:t>
            </a:r>
            <a:endParaRPr lang="sv-SE"/>
          </a:p>
        </p:txBody>
      </p:sp>
      <p:pic>
        <p:nvPicPr>
          <p:cNvPr id="5" name="Picture Placeholder 4"/>
          <p:cNvPicPr>
            <a:picLocks noGrp="1" noChangeAspect="1"/>
          </p:cNvPicPr>
          <p:nvPr>
            <p:ph type="pic" sz="quarter" idx="13"/>
          </p:nvPr>
        </p:nvPicPr>
        <p:blipFill rotWithShape="1">
          <a:blip r:embed="rId3">
            <a:extLst>
              <a:ext uri="{28A0092B-C50C-407E-A947-70E740481C1C}">
                <a14:useLocalDpi xmlns:a14="http://schemas.microsoft.com/office/drawing/2010/main"/>
              </a:ext>
            </a:extLst>
          </a:blip>
          <a:srcRect/>
          <a:stretch/>
        </p:blipFill>
        <p:spPr>
          <a:xfrm>
            <a:off x="6086948" y="0"/>
            <a:ext cx="6096000" cy="6858000"/>
          </a:xfrm>
          <a:prstGeom prst="rect">
            <a:avLst/>
          </a:prstGeom>
        </p:spPr>
      </p:pic>
      <p:sp>
        <p:nvSpPr>
          <p:cNvPr id="6" name="Platshållare för innehåll 2">
            <a:extLst>
              <a:ext uri="{FF2B5EF4-FFF2-40B4-BE49-F238E27FC236}">
                <a16:creationId xmlns:a16="http://schemas.microsoft.com/office/drawing/2014/main" id="{BAA49619-8544-02BF-3E2C-E22574F7CEBD}"/>
              </a:ext>
            </a:extLst>
          </p:cNvPr>
          <p:cNvSpPr>
            <a:spLocks noGrp="1"/>
          </p:cNvSpPr>
          <p:nvPr>
            <p:ph sz="half" idx="1"/>
          </p:nvPr>
        </p:nvSpPr>
        <p:spPr>
          <a:xfrm>
            <a:off x="600076" y="2403702"/>
            <a:ext cx="4323616" cy="3087616"/>
          </a:xfrm>
        </p:spPr>
        <p:txBody>
          <a:bodyPr/>
          <a:lstStyle/>
          <a:p>
            <a:r>
              <a:rPr lang="sv-SE" dirty="0"/>
              <a:t>Tillämpning och genomslag av forskningsresultat</a:t>
            </a:r>
          </a:p>
          <a:p>
            <a:pPr marL="285750" indent="-285750"/>
            <a:r>
              <a:rPr lang="sv-SE" dirty="0"/>
              <a:t>Tillgång till avancerad forskningsinfrastruktur</a:t>
            </a:r>
          </a:p>
          <a:p>
            <a:pPr marL="285750" indent="-285750"/>
            <a:r>
              <a:rPr lang="sv-SE" dirty="0"/>
              <a:t>Engagemang från ett omfattande alumnnätverk</a:t>
            </a:r>
          </a:p>
          <a:p>
            <a:pPr marL="285750" indent="-285750"/>
            <a:r>
              <a:rPr lang="sv-SE" dirty="0"/>
              <a:t>Partnerskap för livslångt lärande</a:t>
            </a:r>
          </a:p>
          <a:p>
            <a:pPr marL="285750" indent="-285750"/>
            <a:r>
              <a:rPr lang="sv-SE" dirty="0"/>
              <a:t>Arbetslivskoppling för studenter</a:t>
            </a:r>
          </a:p>
          <a:p>
            <a:pPr marL="285750" indent="-285750"/>
            <a:r>
              <a:rPr lang="sv-SE" dirty="0"/>
              <a:t>Studenter med kompetenser för att möta industrins behov</a:t>
            </a:r>
          </a:p>
          <a:p>
            <a:pPr marL="285750" indent="-285750"/>
            <a:r>
              <a:rPr lang="sv-SE" dirty="0"/>
              <a:t>Kunskapsutbyte genom mobilitet mellan sektorer</a:t>
            </a:r>
            <a:endParaRPr lang="en-US" i="1" dirty="0"/>
          </a:p>
        </p:txBody>
      </p:sp>
      <p:sp>
        <p:nvSpPr>
          <p:cNvPr id="7" name="TextBox 6"/>
          <p:cNvSpPr txBox="1"/>
          <p:nvPr/>
        </p:nvSpPr>
        <p:spPr>
          <a:xfrm>
            <a:off x="10561991" y="6580819"/>
            <a:ext cx="1620957" cy="369332"/>
          </a:xfrm>
          <a:prstGeom prst="rect">
            <a:avLst/>
          </a:prstGeom>
          <a:noFill/>
        </p:spPr>
        <p:txBody>
          <a:bodyPr wrap="none" rtlCol="0">
            <a:spAutoFit/>
          </a:bodyPr>
          <a:lstStyle/>
          <a:p>
            <a:r>
              <a:rPr lang="sv-SE" sz="900">
                <a:solidFill>
                  <a:srgbClr val="000061"/>
                </a:solidFill>
              </a:rPr>
              <a:t>Foto: Alstom/KBD Bilder AB</a:t>
            </a:r>
          </a:p>
          <a:p>
            <a:endParaRPr lang="sv-SE" sz="900">
              <a:solidFill>
                <a:srgbClr val="000061"/>
              </a:solidFill>
            </a:endParaRPr>
          </a:p>
        </p:txBody>
      </p:sp>
    </p:spTree>
    <p:extLst>
      <p:ext uri="{BB962C8B-B14F-4D97-AF65-F5344CB8AC3E}">
        <p14:creationId xmlns:p14="http://schemas.microsoft.com/office/powerpoint/2010/main" val="1266018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2EA00F-8773-5143-03CB-D8FCBBE8A273}"/>
              </a:ext>
            </a:extLst>
          </p:cNvPr>
          <p:cNvSpPr>
            <a:spLocks noGrp="1"/>
          </p:cNvSpPr>
          <p:nvPr>
            <p:ph type="title"/>
          </p:nvPr>
        </p:nvSpPr>
        <p:spPr/>
        <p:txBody>
          <a:bodyPr/>
          <a:lstStyle/>
          <a:p>
            <a:r>
              <a:rPr lang="en-GB" err="1"/>
              <a:t>Strategiska</a:t>
            </a:r>
            <a:r>
              <a:rPr lang="en-GB"/>
              <a:t> </a:t>
            </a:r>
            <a:r>
              <a:rPr lang="en-GB" err="1"/>
              <a:t>partnerskap</a:t>
            </a:r>
            <a:endParaRPr lang="en-GB"/>
          </a:p>
        </p:txBody>
      </p:sp>
      <p:sp>
        <p:nvSpPr>
          <p:cNvPr id="3" name="TextBox 4">
            <a:extLst>
              <a:ext uri="{FF2B5EF4-FFF2-40B4-BE49-F238E27FC236}">
                <a16:creationId xmlns:a16="http://schemas.microsoft.com/office/drawing/2014/main" id="{62D2ADBD-E017-AC93-C1FF-339780415EAB}"/>
              </a:ext>
            </a:extLst>
          </p:cNvPr>
          <p:cNvSpPr txBox="1"/>
          <p:nvPr/>
        </p:nvSpPr>
        <p:spPr>
          <a:xfrm>
            <a:off x="600075" y="1933828"/>
            <a:ext cx="223593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a:ln>
                  <a:noFill/>
                </a:ln>
                <a:solidFill>
                  <a:schemeClr val="accent1"/>
                </a:solidFill>
                <a:effectLst/>
                <a:uLnTx/>
                <a:uFillTx/>
                <a:ea typeface="+mn-ea"/>
                <a:cs typeface="+mn-cs"/>
              </a:rPr>
              <a:t>Global companies</a:t>
            </a:r>
          </a:p>
        </p:txBody>
      </p:sp>
      <p:sp>
        <p:nvSpPr>
          <p:cNvPr id="4" name="TextBox 8">
            <a:extLst>
              <a:ext uri="{FF2B5EF4-FFF2-40B4-BE49-F238E27FC236}">
                <a16:creationId xmlns:a16="http://schemas.microsoft.com/office/drawing/2014/main" id="{F70F445B-ABDE-99C4-F472-4334D4A38818}"/>
              </a:ext>
            </a:extLst>
          </p:cNvPr>
          <p:cNvSpPr txBox="1"/>
          <p:nvPr/>
        </p:nvSpPr>
        <p:spPr>
          <a:xfrm>
            <a:off x="600074" y="4819061"/>
            <a:ext cx="2235931" cy="276999"/>
          </a:xfrm>
          <a:prstGeom prst="rect">
            <a:avLst/>
          </a:prstGeom>
          <a:noFill/>
        </p:spPr>
        <p:txBody>
          <a:bodyPr wrap="square" rtlCol="0">
            <a:spAutoFit/>
          </a:bodyPr>
          <a:lstStyle/>
          <a:p>
            <a:pPr lvl="0"/>
            <a:r>
              <a:rPr lang="en-GB" sz="1200">
                <a:solidFill>
                  <a:schemeClr val="accent1"/>
                </a:solidFill>
              </a:rPr>
              <a:t>Public sector </a:t>
            </a:r>
            <a:endParaRPr kumimoji="0" lang="en-SE" sz="1200" b="0" i="0" u="none" strike="noStrike" kern="1200" cap="none" spc="0" normalizeH="0" baseline="0" noProof="0">
              <a:ln>
                <a:noFill/>
              </a:ln>
              <a:solidFill>
                <a:schemeClr val="accent1"/>
              </a:solidFill>
              <a:effectLst/>
              <a:uLnTx/>
              <a:uFillTx/>
            </a:endParaRPr>
          </a:p>
        </p:txBody>
      </p:sp>
      <p:sp>
        <p:nvSpPr>
          <p:cNvPr id="5" name="TextBox 9">
            <a:extLst>
              <a:ext uri="{FF2B5EF4-FFF2-40B4-BE49-F238E27FC236}">
                <a16:creationId xmlns:a16="http://schemas.microsoft.com/office/drawing/2014/main" id="{191FB3BF-16E0-5C52-F944-A2B7678924CD}"/>
              </a:ext>
            </a:extLst>
          </p:cNvPr>
          <p:cNvSpPr txBox="1"/>
          <p:nvPr/>
        </p:nvSpPr>
        <p:spPr>
          <a:xfrm>
            <a:off x="6283047" y="4796713"/>
            <a:ext cx="3792593" cy="276999"/>
          </a:xfrm>
          <a:prstGeom prst="rect">
            <a:avLst/>
          </a:prstGeom>
          <a:noFill/>
        </p:spPr>
        <p:txBody>
          <a:bodyPr wrap="square" rtlCol="0">
            <a:spAutoFit/>
          </a:bodyPr>
          <a:lstStyle/>
          <a:p>
            <a:pPr lvl="0"/>
            <a:r>
              <a:rPr lang="en-GB" sz="1200">
                <a:solidFill>
                  <a:schemeClr val="accent1"/>
                </a:solidFill>
              </a:rPr>
              <a:t>Leading research institutes </a:t>
            </a:r>
            <a:endParaRPr kumimoji="0" lang="en-SE" sz="1200" b="0" i="0" u="none" strike="noStrike" kern="1200" cap="none" spc="0" normalizeH="0" baseline="0" noProof="0">
              <a:ln>
                <a:noFill/>
              </a:ln>
              <a:solidFill>
                <a:schemeClr val="accent1"/>
              </a:solidFill>
              <a:effectLst/>
              <a:uLnTx/>
              <a:uFillTx/>
            </a:endParaRPr>
          </a:p>
        </p:txBody>
      </p:sp>
      <p:pic>
        <p:nvPicPr>
          <p:cNvPr id="6" name="Picture 3" descr="C:\Users\maggan\Pictures\stockholm nu.png">
            <a:extLst>
              <a:ext uri="{FF2B5EF4-FFF2-40B4-BE49-F238E27FC236}">
                <a16:creationId xmlns:a16="http://schemas.microsoft.com/office/drawing/2014/main" id="{783EE96B-07BD-01C3-6211-70F8DC9612E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7956" y="5548691"/>
            <a:ext cx="1040083" cy="3702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a:extLst>
              <a:ext uri="{FF2B5EF4-FFF2-40B4-BE49-F238E27FC236}">
                <a16:creationId xmlns:a16="http://schemas.microsoft.com/office/drawing/2014/main" id="{FF50AECA-CD90-94E4-7927-A72CDA1C93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9110" y="5563119"/>
            <a:ext cx="1654414" cy="308820"/>
          </a:xfrm>
          <a:prstGeom prst="rect">
            <a:avLst/>
          </a:prstGeom>
        </p:spPr>
      </p:pic>
      <p:pic>
        <p:nvPicPr>
          <p:cNvPr id="8" name="Picture 21">
            <a:extLst>
              <a:ext uri="{FF2B5EF4-FFF2-40B4-BE49-F238E27FC236}">
                <a16:creationId xmlns:a16="http://schemas.microsoft.com/office/drawing/2014/main" id="{FC71DF4F-982A-9A1E-792A-B93C285660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8562" y="5502508"/>
            <a:ext cx="393386" cy="565356"/>
          </a:xfrm>
          <a:prstGeom prst="rect">
            <a:avLst/>
          </a:prstGeom>
        </p:spPr>
      </p:pic>
      <p:pic>
        <p:nvPicPr>
          <p:cNvPr id="9" name="Picture 22">
            <a:extLst>
              <a:ext uri="{FF2B5EF4-FFF2-40B4-BE49-F238E27FC236}">
                <a16:creationId xmlns:a16="http://schemas.microsoft.com/office/drawing/2014/main" id="{48108CA4-BA83-EC13-D904-65FD373C44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29968" y="5413494"/>
            <a:ext cx="817160" cy="621451"/>
          </a:xfrm>
          <a:prstGeom prst="rect">
            <a:avLst/>
          </a:prstGeom>
        </p:spPr>
      </p:pic>
      <p:pic>
        <p:nvPicPr>
          <p:cNvPr id="10" name="Picture 16" descr="http://www.ordbild.se/files/2008/09/saab-logo.gif">
            <a:hlinkClick r:id="rId7"/>
            <a:extLst>
              <a:ext uri="{FF2B5EF4-FFF2-40B4-BE49-F238E27FC236}">
                <a16:creationId xmlns:a16="http://schemas.microsoft.com/office/drawing/2014/main" id="{B507B31A-8669-9610-695A-F8EEE58A8D0B}"/>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105055" y="2488986"/>
            <a:ext cx="2095257" cy="63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Ericsson">
            <a:extLst>
              <a:ext uri="{FF2B5EF4-FFF2-40B4-BE49-F238E27FC236}">
                <a16:creationId xmlns:a16="http://schemas.microsoft.com/office/drawing/2014/main" id="{85D953C5-5EFD-5499-31AB-952E287C772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347272" y="2510816"/>
            <a:ext cx="597757" cy="59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Go to start page">
            <a:extLst>
              <a:ext uri="{FF2B5EF4-FFF2-40B4-BE49-F238E27FC236}">
                <a16:creationId xmlns:a16="http://schemas.microsoft.com/office/drawing/2014/main" id="{FA86167B-69DD-9FF6-D4A2-9BB5CA945FB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155670" y="2778769"/>
            <a:ext cx="1127207" cy="18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maggan\Pictures\Sandvik.png">
            <a:extLst>
              <a:ext uri="{FF2B5EF4-FFF2-40B4-BE49-F238E27FC236}">
                <a16:creationId xmlns:a16="http://schemas.microsoft.com/office/drawing/2014/main" id="{A3D64655-2368-43DE-1A2B-B4ED7C6EFE0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012249" y="3773860"/>
            <a:ext cx="947628" cy="3601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3">
            <a:extLst>
              <a:ext uri="{FF2B5EF4-FFF2-40B4-BE49-F238E27FC236}">
                <a16:creationId xmlns:a16="http://schemas.microsoft.com/office/drawing/2014/main" id="{533AE080-C571-3CF7-9BE0-0B84022547F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6727" y="3652121"/>
            <a:ext cx="1731066" cy="603578"/>
          </a:xfrm>
          <a:prstGeom prst="rect">
            <a:avLst/>
          </a:prstGeom>
        </p:spPr>
      </p:pic>
      <p:pic>
        <p:nvPicPr>
          <p:cNvPr id="15" name="Picture 34">
            <a:extLst>
              <a:ext uri="{FF2B5EF4-FFF2-40B4-BE49-F238E27FC236}">
                <a16:creationId xmlns:a16="http://schemas.microsoft.com/office/drawing/2014/main" id="{CBF58298-9359-DBA9-4EE3-4E864DC0536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493338" y="2485614"/>
            <a:ext cx="528256" cy="669998"/>
          </a:xfrm>
          <a:prstGeom prst="rect">
            <a:avLst/>
          </a:prstGeom>
        </p:spPr>
      </p:pic>
      <p:pic>
        <p:nvPicPr>
          <p:cNvPr id="16" name="Picture 35" descr="Logo, company name&#10;&#10;Description automatically generated">
            <a:extLst>
              <a:ext uri="{FF2B5EF4-FFF2-40B4-BE49-F238E27FC236}">
                <a16:creationId xmlns:a16="http://schemas.microsoft.com/office/drawing/2014/main" id="{D7A000EF-A3FA-6569-7ED5-05A01EC2F2C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62861" y="2428629"/>
            <a:ext cx="1345848" cy="758569"/>
          </a:xfrm>
          <a:prstGeom prst="rect">
            <a:avLst/>
          </a:prstGeom>
        </p:spPr>
      </p:pic>
      <p:pic>
        <p:nvPicPr>
          <p:cNvPr id="17" name="Picture 36" descr="A picture containing text, clipart&#10;&#10;Description automatically generated">
            <a:extLst>
              <a:ext uri="{FF2B5EF4-FFF2-40B4-BE49-F238E27FC236}">
                <a16:creationId xmlns:a16="http://schemas.microsoft.com/office/drawing/2014/main" id="{0F357720-EB1D-7A30-5393-F646A77F1C26}"/>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985333" y="3798747"/>
            <a:ext cx="1371158" cy="310326"/>
          </a:xfrm>
          <a:prstGeom prst="rect">
            <a:avLst/>
          </a:prstGeom>
        </p:spPr>
      </p:pic>
      <p:pic>
        <p:nvPicPr>
          <p:cNvPr id="18" name="Picture 37">
            <a:extLst>
              <a:ext uri="{FF2B5EF4-FFF2-40B4-BE49-F238E27FC236}">
                <a16:creationId xmlns:a16="http://schemas.microsoft.com/office/drawing/2014/main" id="{608C14A7-0807-CACF-8714-D7CFCFBE93A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283249" y="3815547"/>
            <a:ext cx="703544" cy="276726"/>
          </a:xfrm>
          <a:prstGeom prst="rect">
            <a:avLst/>
          </a:prstGeom>
        </p:spPr>
      </p:pic>
      <p:pic>
        <p:nvPicPr>
          <p:cNvPr id="19" name="Picture 38">
            <a:extLst>
              <a:ext uri="{FF2B5EF4-FFF2-40B4-BE49-F238E27FC236}">
                <a16:creationId xmlns:a16="http://schemas.microsoft.com/office/drawing/2014/main" id="{D2907E8B-EC84-37EE-190B-E095D0F66B8E}"/>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9381947" y="3794454"/>
            <a:ext cx="2163038" cy="297120"/>
          </a:xfrm>
          <a:prstGeom prst="rect">
            <a:avLst/>
          </a:prstGeom>
        </p:spPr>
      </p:pic>
      <p:pic>
        <p:nvPicPr>
          <p:cNvPr id="20" name="Picture 2" descr="RISE – en ledande innovationspartner för näringsliv och samhälle –  tema.storynews.se">
            <a:extLst>
              <a:ext uri="{FF2B5EF4-FFF2-40B4-BE49-F238E27FC236}">
                <a16:creationId xmlns:a16="http://schemas.microsoft.com/office/drawing/2014/main" id="{1EF7B665-502D-989D-EAB6-90E0E184EDD4}"/>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9925148" y="5466771"/>
            <a:ext cx="1264204" cy="511114"/>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Rak 20">
            <a:extLst>
              <a:ext uri="{FF2B5EF4-FFF2-40B4-BE49-F238E27FC236}">
                <a16:creationId xmlns:a16="http://schemas.microsoft.com/office/drawing/2014/main" id="{1FC7BAB8-74D1-E23C-CA86-DB4CAA61EEF6}"/>
              </a:ext>
            </a:extLst>
          </p:cNvPr>
          <p:cNvCxnSpPr>
            <a:cxnSpLocks/>
          </p:cNvCxnSpPr>
          <p:nvPr/>
        </p:nvCxnSpPr>
        <p:spPr>
          <a:xfrm>
            <a:off x="600075" y="4604979"/>
            <a:ext cx="1099026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Rak 21">
            <a:extLst>
              <a:ext uri="{FF2B5EF4-FFF2-40B4-BE49-F238E27FC236}">
                <a16:creationId xmlns:a16="http://schemas.microsoft.com/office/drawing/2014/main" id="{F1799F98-209D-CD78-E9BC-0F6798896179}"/>
              </a:ext>
            </a:extLst>
          </p:cNvPr>
          <p:cNvCxnSpPr>
            <a:cxnSpLocks/>
          </p:cNvCxnSpPr>
          <p:nvPr/>
        </p:nvCxnSpPr>
        <p:spPr>
          <a:xfrm>
            <a:off x="6096000" y="4604979"/>
            <a:ext cx="0" cy="174722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28F7F28-4C3A-D83B-F5DD-2FC9508B3A29}"/>
              </a:ext>
            </a:extLst>
          </p:cNvPr>
          <p:cNvSpPr txBox="1"/>
          <p:nvPr/>
        </p:nvSpPr>
        <p:spPr>
          <a:xfrm>
            <a:off x="5959877" y="632012"/>
            <a:ext cx="4730535" cy="369332"/>
          </a:xfrm>
          <a:prstGeom prst="rect">
            <a:avLst/>
          </a:prstGeom>
          <a:noFill/>
        </p:spPr>
        <p:txBody>
          <a:bodyPr wrap="square" rtlCol="0">
            <a:spAutoFit/>
          </a:bodyPr>
          <a:lstStyle/>
          <a:p>
            <a:r>
              <a:rPr lang="sv-SE" dirty="0">
                <a:solidFill>
                  <a:srgbClr val="FF0000"/>
                </a:solidFill>
              </a:rPr>
              <a:t>VOLVO CARS IN FRÅN OCH MED JUNI</a:t>
            </a:r>
          </a:p>
        </p:txBody>
      </p:sp>
    </p:spTree>
    <p:extLst>
      <p:ext uri="{BB962C8B-B14F-4D97-AF65-F5344CB8AC3E}">
        <p14:creationId xmlns:p14="http://schemas.microsoft.com/office/powerpoint/2010/main" val="109004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29C88D-687D-7F06-E57B-418D15E56588}"/>
              </a:ext>
            </a:extLst>
          </p:cNvPr>
          <p:cNvSpPr>
            <a:spLocks noGrp="1"/>
          </p:cNvSpPr>
          <p:nvPr>
            <p:ph type="title"/>
          </p:nvPr>
        </p:nvSpPr>
        <p:spPr>
          <a:xfrm>
            <a:off x="600075" y="1095632"/>
            <a:ext cx="10990263" cy="568412"/>
          </a:xfrm>
        </p:spPr>
        <p:txBody>
          <a:bodyPr/>
          <a:lstStyle/>
          <a:p>
            <a:r>
              <a:rPr lang="en-GB" err="1"/>
              <a:t>Universitetsnätverk</a:t>
            </a:r>
            <a:endParaRPr lang="sv-SE"/>
          </a:p>
        </p:txBody>
      </p:sp>
      <p:pic>
        <p:nvPicPr>
          <p:cNvPr id="3" name="Picture 6">
            <a:extLst>
              <a:ext uri="{FF2B5EF4-FFF2-40B4-BE49-F238E27FC236}">
                <a16:creationId xmlns:a16="http://schemas.microsoft.com/office/drawing/2014/main" id="{06F0AB49-71D1-64E0-F636-0F735A30D4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13131" y="5277614"/>
            <a:ext cx="1115756" cy="825433"/>
          </a:xfrm>
          <a:prstGeom prst="rect">
            <a:avLst/>
          </a:prstGeom>
        </p:spPr>
      </p:pic>
      <p:pic>
        <p:nvPicPr>
          <p:cNvPr id="4" name="Picture 7">
            <a:extLst>
              <a:ext uri="{FF2B5EF4-FFF2-40B4-BE49-F238E27FC236}">
                <a16:creationId xmlns:a16="http://schemas.microsoft.com/office/drawing/2014/main" id="{0D20BCC4-C4CE-295D-DFC9-B59DCA5524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8265" y="2429214"/>
            <a:ext cx="1328395" cy="370418"/>
          </a:xfrm>
          <a:prstGeom prst="rect">
            <a:avLst/>
          </a:prstGeom>
        </p:spPr>
      </p:pic>
      <p:pic>
        <p:nvPicPr>
          <p:cNvPr id="5" name="Picture 10">
            <a:extLst>
              <a:ext uri="{FF2B5EF4-FFF2-40B4-BE49-F238E27FC236}">
                <a16:creationId xmlns:a16="http://schemas.microsoft.com/office/drawing/2014/main" id="{EAE92A47-5AD8-CC91-D761-D8BC82CCB8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0187" y="4010888"/>
            <a:ext cx="3016266" cy="407460"/>
          </a:xfrm>
          <a:prstGeom prst="rect">
            <a:avLst/>
          </a:prstGeom>
        </p:spPr>
      </p:pic>
      <p:pic>
        <p:nvPicPr>
          <p:cNvPr id="7" name="Picture 2" descr="NORDTEK">
            <a:extLst>
              <a:ext uri="{FF2B5EF4-FFF2-40B4-BE49-F238E27FC236}">
                <a16:creationId xmlns:a16="http://schemas.microsoft.com/office/drawing/2014/main" id="{ABF09DF2-D847-4D1F-7103-C26F60D8931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36593" y="2273984"/>
            <a:ext cx="4234416" cy="6808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www.scholarsatrisk.org/wp-content/uploads/2016/07/SAR-Square.png">
            <a:extLst>
              <a:ext uri="{FF2B5EF4-FFF2-40B4-BE49-F238E27FC236}">
                <a16:creationId xmlns:a16="http://schemas.microsoft.com/office/drawing/2014/main" id="{41D10946-32D5-8A0E-8C8C-84C23906FCC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31172" y="3750011"/>
            <a:ext cx="988848" cy="9888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s://timeassociation.org/wp-content/uploads/2019/02/cropped-time-logo-1.png">
            <a:extLst>
              <a:ext uri="{FF2B5EF4-FFF2-40B4-BE49-F238E27FC236}">
                <a16:creationId xmlns:a16="http://schemas.microsoft.com/office/drawing/2014/main" id="{B769BE61-5F51-1F33-EF80-1125CD562DF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267654" y="2273984"/>
            <a:ext cx="1693470" cy="6808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Unite! University — UNITE! University">
            <a:extLst>
              <a:ext uri="{FF2B5EF4-FFF2-40B4-BE49-F238E27FC236}">
                <a16:creationId xmlns:a16="http://schemas.microsoft.com/office/drawing/2014/main" id="{04534E55-95D6-F565-38A9-3CF09D03D39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180491" y="5411870"/>
            <a:ext cx="1794321" cy="5569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BALTECH News - BALTECH">
            <a:extLst>
              <a:ext uri="{FF2B5EF4-FFF2-40B4-BE49-F238E27FC236}">
                <a16:creationId xmlns:a16="http://schemas.microsoft.com/office/drawing/2014/main" id="{578EFA6B-2923-2524-0529-4BE8EA28FADC}"/>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25751" y="5262269"/>
            <a:ext cx="1582252" cy="7225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File:European University Association logo.svg - Wikipedia">
            <a:extLst>
              <a:ext uri="{FF2B5EF4-FFF2-40B4-BE49-F238E27FC236}">
                <a16:creationId xmlns:a16="http://schemas.microsoft.com/office/drawing/2014/main" id="{F9262C5A-466A-C91D-DE4B-AA642D66D90A}"/>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850597" y="5519221"/>
            <a:ext cx="1921820" cy="3907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Home | Magalhaes Network">
            <a:extLst>
              <a:ext uri="{FF2B5EF4-FFF2-40B4-BE49-F238E27FC236}">
                <a16:creationId xmlns:a16="http://schemas.microsoft.com/office/drawing/2014/main" id="{324705C5-B629-FAA6-4759-16D472E5F022}"/>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325435" y="2070557"/>
            <a:ext cx="1578965" cy="108773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7114917" y="3783368"/>
            <a:ext cx="4140877" cy="369332"/>
          </a:xfrm>
          <a:prstGeom prst="rect">
            <a:avLst/>
          </a:prstGeom>
        </p:spPr>
        <p:txBody>
          <a:bodyPr wrap="none">
            <a:spAutoFit/>
          </a:bodyPr>
          <a:lstStyle/>
          <a:p>
            <a:r>
              <a:rPr lang="en-US" b="1">
                <a:solidFill>
                  <a:srgbClr val="000000"/>
                </a:solidFill>
                <a:latin typeface="Open Sans" panose="020B0606030504020204" pitchFamily="34" charset="0"/>
              </a:rPr>
              <a:t>University Alliance Stockholm Trio</a:t>
            </a:r>
          </a:p>
        </p:txBody>
      </p:sp>
    </p:spTree>
    <p:extLst>
      <p:ext uri="{BB962C8B-B14F-4D97-AF65-F5344CB8AC3E}">
        <p14:creationId xmlns:p14="http://schemas.microsoft.com/office/powerpoint/2010/main" val="2086755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424016-BBD4-FFAC-9184-7750C925851E}"/>
              </a:ext>
            </a:extLst>
          </p:cNvPr>
          <p:cNvSpPr>
            <a:spLocks noGrp="1"/>
          </p:cNvSpPr>
          <p:nvPr>
            <p:ph type="title"/>
          </p:nvPr>
        </p:nvSpPr>
        <p:spPr/>
        <p:txBody>
          <a:bodyPr/>
          <a:lstStyle/>
          <a:p>
            <a:r>
              <a:rPr lang="en-GB"/>
              <a:t>European Institute of Innovation </a:t>
            </a:r>
            <a:br>
              <a:rPr lang="en-GB"/>
            </a:br>
            <a:r>
              <a:rPr lang="en-GB"/>
              <a:t>and Technology - EIT</a:t>
            </a:r>
          </a:p>
        </p:txBody>
      </p:sp>
      <p:pic>
        <p:nvPicPr>
          <p:cNvPr id="3" name="Picture 6">
            <a:extLst>
              <a:ext uri="{FF2B5EF4-FFF2-40B4-BE49-F238E27FC236}">
                <a16:creationId xmlns:a16="http://schemas.microsoft.com/office/drawing/2014/main" id="{38342890-EDFB-326A-7C28-EC16F14A1D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998" y="2634364"/>
            <a:ext cx="3147828" cy="1343194"/>
          </a:xfrm>
          <a:prstGeom prst="rect">
            <a:avLst/>
          </a:prstGeom>
        </p:spPr>
      </p:pic>
      <p:sp>
        <p:nvSpPr>
          <p:cNvPr id="4" name="textruta 3">
            <a:extLst>
              <a:ext uri="{FF2B5EF4-FFF2-40B4-BE49-F238E27FC236}">
                <a16:creationId xmlns:a16="http://schemas.microsoft.com/office/drawing/2014/main" id="{2C0E2715-E7B4-809B-C6A4-CCC2A044602F}"/>
              </a:ext>
            </a:extLst>
          </p:cNvPr>
          <p:cNvSpPr txBox="1"/>
          <p:nvPr/>
        </p:nvSpPr>
        <p:spPr>
          <a:xfrm>
            <a:off x="600076" y="4081330"/>
            <a:ext cx="7207250" cy="1954381"/>
          </a:xfrm>
          <a:prstGeom prst="rect">
            <a:avLst/>
          </a:prstGeom>
          <a:noFill/>
        </p:spPr>
        <p:txBody>
          <a:bodyPr wrap="square" rtlCol="0">
            <a:spAutoFit/>
          </a:bodyPr>
          <a:lstStyle/>
          <a:p>
            <a:pPr>
              <a:spcBef>
                <a:spcPts val="600"/>
              </a:spcBef>
            </a:pPr>
            <a:r>
              <a:rPr lang="sv-SE" sz="1600" b="1" dirty="0">
                <a:solidFill>
                  <a:srgbClr val="000061"/>
                </a:solidFill>
              </a:rPr>
              <a:t>Åtta EIT konsortium, varav KTH är med i fem:</a:t>
            </a:r>
          </a:p>
          <a:p>
            <a:pPr>
              <a:spcBef>
                <a:spcPts val="600"/>
              </a:spcBef>
            </a:pPr>
            <a:r>
              <a:rPr lang="sv-SE" sz="1600" dirty="0"/>
              <a:t>EIT Digital: för ett starkt digitalt Europa</a:t>
            </a:r>
          </a:p>
          <a:p>
            <a:pPr>
              <a:spcBef>
                <a:spcPts val="600"/>
              </a:spcBef>
            </a:pPr>
            <a:r>
              <a:rPr lang="sv-SE" sz="1600" dirty="0"/>
              <a:t>EIT Health: tillsammans för en hälsosam livsstil i Europa</a:t>
            </a:r>
          </a:p>
          <a:p>
            <a:pPr>
              <a:spcBef>
                <a:spcPts val="600"/>
              </a:spcBef>
            </a:pPr>
            <a:r>
              <a:rPr lang="sv-SE" sz="1600" dirty="0"/>
              <a:t>EIT </a:t>
            </a:r>
            <a:r>
              <a:rPr lang="sv-SE" sz="1600" dirty="0" err="1"/>
              <a:t>InnoEnergy</a:t>
            </a:r>
            <a:r>
              <a:rPr lang="sv-SE" sz="1600" dirty="0"/>
              <a:t>: banbrytande förändringar inom hållbar energi</a:t>
            </a:r>
          </a:p>
          <a:p>
            <a:pPr>
              <a:spcBef>
                <a:spcPts val="600"/>
              </a:spcBef>
            </a:pPr>
            <a:r>
              <a:rPr lang="sv-SE" sz="1600" dirty="0"/>
              <a:t>EIT </a:t>
            </a:r>
            <a:r>
              <a:rPr lang="sv-SE" sz="1600" dirty="0" err="1"/>
              <a:t>Raw</a:t>
            </a:r>
            <a:r>
              <a:rPr lang="sv-SE" sz="1600" dirty="0"/>
              <a:t> Materials: gör råvaror till en viktig styrka för Europa</a:t>
            </a:r>
          </a:p>
          <a:p>
            <a:pPr>
              <a:spcBef>
                <a:spcPts val="600"/>
              </a:spcBef>
            </a:pPr>
            <a:r>
              <a:rPr lang="sv-SE" sz="1600" dirty="0"/>
              <a:t>EIT Urban Mobility: smarta, gröna och integrerade transporter</a:t>
            </a:r>
          </a:p>
        </p:txBody>
      </p:sp>
      <p:sp>
        <p:nvSpPr>
          <p:cNvPr id="5" name="Rektangel 4">
            <a:extLst>
              <a:ext uri="{FF2B5EF4-FFF2-40B4-BE49-F238E27FC236}">
                <a16:creationId xmlns:a16="http://schemas.microsoft.com/office/drawing/2014/main" id="{80DBC34F-F9EE-2D57-81CE-3F91B7109988}"/>
              </a:ext>
            </a:extLst>
          </p:cNvPr>
          <p:cNvSpPr/>
          <p:nvPr/>
        </p:nvSpPr>
        <p:spPr>
          <a:xfrm>
            <a:off x="9698039" y="0"/>
            <a:ext cx="2493962"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7">
            <a:extLst>
              <a:ext uri="{FF2B5EF4-FFF2-40B4-BE49-F238E27FC236}">
                <a16:creationId xmlns:a16="http://schemas.microsoft.com/office/drawing/2014/main" id="{D9C0B94B-D19E-BCAC-CA8F-99F121FF092B}"/>
              </a:ext>
            </a:extLst>
          </p:cNvPr>
          <p:cNvSpPr/>
          <p:nvPr/>
        </p:nvSpPr>
        <p:spPr>
          <a:xfrm>
            <a:off x="10033134" y="4088250"/>
            <a:ext cx="1961158" cy="1308050"/>
          </a:xfrm>
          <a:prstGeom prst="rect">
            <a:avLst/>
          </a:prstGeom>
        </p:spPr>
        <p:txBody>
          <a:bodyPr wrap="square">
            <a:spAutoFit/>
          </a:bodyPr>
          <a:lstStyle/>
          <a:p>
            <a:pPr>
              <a:spcBef>
                <a:spcPts val="600"/>
              </a:spcBef>
            </a:pPr>
            <a:r>
              <a:rPr lang="sv-SE" sz="1600" b="1">
                <a:solidFill>
                  <a:srgbClr val="000061"/>
                </a:solidFill>
              </a:rPr>
              <a:t>Övriga EIT:</a:t>
            </a:r>
          </a:p>
          <a:p>
            <a:pPr>
              <a:spcBef>
                <a:spcPts val="600"/>
              </a:spcBef>
            </a:pPr>
            <a:r>
              <a:rPr lang="sv-SE" sz="1600"/>
              <a:t>EIT </a:t>
            </a:r>
            <a:r>
              <a:rPr lang="sv-SE" sz="1600" err="1"/>
              <a:t>Climate</a:t>
            </a:r>
            <a:r>
              <a:rPr lang="sv-SE" sz="1600"/>
              <a:t> KIC</a:t>
            </a:r>
          </a:p>
          <a:p>
            <a:pPr>
              <a:spcBef>
                <a:spcPts val="600"/>
              </a:spcBef>
            </a:pPr>
            <a:r>
              <a:rPr lang="sv-SE" sz="1600"/>
              <a:t>EIT </a:t>
            </a:r>
            <a:r>
              <a:rPr lang="sv-SE" sz="1600" err="1"/>
              <a:t>Food</a:t>
            </a:r>
            <a:r>
              <a:rPr lang="sv-SE" sz="1600"/>
              <a:t> </a:t>
            </a:r>
          </a:p>
          <a:p>
            <a:pPr>
              <a:spcBef>
                <a:spcPts val="600"/>
              </a:spcBef>
            </a:pPr>
            <a:r>
              <a:rPr lang="sv-SE" sz="1600"/>
              <a:t>EIT </a:t>
            </a:r>
            <a:r>
              <a:rPr lang="sv-SE" sz="1600" err="1"/>
              <a:t>Manufacturing</a:t>
            </a:r>
            <a:endParaRPr lang="sv-SE" sz="1600"/>
          </a:p>
        </p:txBody>
      </p:sp>
    </p:spTree>
    <p:extLst>
      <p:ext uri="{BB962C8B-B14F-4D97-AF65-F5344CB8AC3E}">
        <p14:creationId xmlns:p14="http://schemas.microsoft.com/office/powerpoint/2010/main" val="372896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Universitetsalliansen Stockholm trio</a:t>
            </a:r>
            <a:br>
              <a:rPr lang="sv-SE" b="0" dirty="0"/>
            </a:br>
            <a:endParaRPr lang="sv-SE" dirty="0"/>
          </a:p>
        </p:txBody>
      </p:sp>
      <p:sp>
        <p:nvSpPr>
          <p:cNvPr id="3" name="Content Placeholder 2"/>
          <p:cNvSpPr>
            <a:spLocks noGrp="1"/>
          </p:cNvSpPr>
          <p:nvPr>
            <p:ph sz="half" idx="1"/>
          </p:nvPr>
        </p:nvSpPr>
        <p:spPr/>
        <p:txBody>
          <a:bodyPr/>
          <a:lstStyle/>
          <a:p>
            <a:r>
              <a:rPr lang="sv-SE" dirty="0"/>
              <a:t>År 2019 bildade Karolinska Institutet, KTH och Stockholms universitet universitetsalliansen Stockholm trio med syftet att stärka och synliggöra den internationellt ledande forsknings- och utbildningsmiljön som de tre universiteten tillsammans utgör i Stockholmsregionen.</a:t>
            </a:r>
          </a:p>
          <a:p>
            <a:r>
              <a:rPr lang="sv-SE" dirty="0"/>
              <a:t>Tillsammans skapar de tre universiteten en komplett akademisk miljö som omfattar medicin, teknik, naturvetenskap, humaniora, juridik och samhällsvetenskap.</a:t>
            </a:r>
          </a:p>
          <a:p>
            <a:endParaRPr lang="sv-SE" dirty="0"/>
          </a:p>
        </p:txBody>
      </p:sp>
      <p:sp>
        <p:nvSpPr>
          <p:cNvPr id="4" name="Picture Placeholder 3"/>
          <p:cNvSpPr>
            <a:spLocks noGrp="1"/>
          </p:cNvSpPr>
          <p:nvPr>
            <p:ph type="pic" sz="quarter" idx="13"/>
          </p:nvPr>
        </p:nvSpPr>
        <p:spPr/>
        <p:txBody>
          <a:bodyPr/>
          <a:lstStyle/>
          <a:p>
            <a:endParaRPr lang="sv-SE"/>
          </a:p>
        </p:txBody>
      </p:sp>
      <p:pic>
        <p:nvPicPr>
          <p:cNvPr id="3076" name="Picture 4" descr="Stockholm stadshus"/>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085491" y="0"/>
            <a:ext cx="6106509" cy="686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034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350493-9380-FF54-1703-648B41877D14}"/>
              </a:ext>
            </a:extLst>
          </p:cNvPr>
          <p:cNvSpPr>
            <a:spLocks noGrp="1"/>
          </p:cNvSpPr>
          <p:nvPr>
            <p:ph type="title"/>
          </p:nvPr>
        </p:nvSpPr>
        <p:spPr/>
        <p:txBody>
          <a:bodyPr/>
          <a:lstStyle/>
          <a:p>
            <a:r>
              <a:rPr lang="en-GB" sz="6600" err="1"/>
              <a:t>Finansiell</a:t>
            </a:r>
            <a:r>
              <a:rPr lang="en-GB" sz="6600"/>
              <a:t> information</a:t>
            </a:r>
          </a:p>
        </p:txBody>
      </p:sp>
    </p:spTree>
    <p:extLst>
      <p:ext uri="{BB962C8B-B14F-4D97-AF65-F5344CB8AC3E}">
        <p14:creationId xmlns:p14="http://schemas.microsoft.com/office/powerpoint/2010/main" val="2000343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60068D-07D8-899E-073F-7B3644062E5F}"/>
              </a:ext>
            </a:extLst>
          </p:cNvPr>
          <p:cNvSpPr>
            <a:spLocks noGrp="1"/>
          </p:cNvSpPr>
          <p:nvPr>
            <p:ph type="title"/>
          </p:nvPr>
        </p:nvSpPr>
        <p:spPr/>
        <p:txBody>
          <a:bodyPr/>
          <a:lstStyle/>
          <a:p>
            <a:r>
              <a:rPr lang="en-US" dirty="0"/>
              <a:t>KTH:s </a:t>
            </a:r>
            <a:r>
              <a:rPr lang="en-US" dirty="0" err="1"/>
              <a:t>verksamheter</a:t>
            </a:r>
            <a:r>
              <a:rPr lang="en-US" dirty="0"/>
              <a:t> 2025 </a:t>
            </a:r>
            <a:r>
              <a:rPr lang="en-US" b="0" dirty="0"/>
              <a:t>(2024)</a:t>
            </a:r>
            <a:endParaRPr lang="sv-SE" dirty="0"/>
          </a:p>
        </p:txBody>
      </p:sp>
      <p:sp>
        <p:nvSpPr>
          <p:cNvPr id="3" name="Rectangle 12">
            <a:extLst>
              <a:ext uri="{FF2B5EF4-FFF2-40B4-BE49-F238E27FC236}">
                <a16:creationId xmlns:a16="http://schemas.microsoft.com/office/drawing/2014/main" id="{87F921F5-F3A8-CA6D-7639-E9C46EAAA81E}"/>
              </a:ext>
            </a:extLst>
          </p:cNvPr>
          <p:cNvSpPr/>
          <p:nvPr/>
        </p:nvSpPr>
        <p:spPr>
          <a:xfrm>
            <a:off x="414119" y="1901342"/>
            <a:ext cx="4247091" cy="558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Intäkter totalt 6 352 (6 001 ) mnkr</a:t>
            </a:r>
            <a:endParaRPr lang="en-GB" sz="2000" dirty="0">
              <a:solidFill>
                <a:schemeClr val="tx2"/>
              </a:solidFill>
            </a:endParaRPr>
          </a:p>
        </p:txBody>
      </p:sp>
      <p:graphicFrame>
        <p:nvGraphicFramePr>
          <p:cNvPr id="5" name="Tabell 10">
            <a:extLst>
              <a:ext uri="{FF2B5EF4-FFF2-40B4-BE49-F238E27FC236}">
                <a16:creationId xmlns:a16="http://schemas.microsoft.com/office/drawing/2014/main" id="{2431F7ED-F2F5-D5E2-FA8D-6F0C47D3FF20}"/>
              </a:ext>
            </a:extLst>
          </p:cNvPr>
          <p:cNvGraphicFramePr>
            <a:graphicFrameLocks noGrp="1"/>
          </p:cNvGraphicFramePr>
          <p:nvPr>
            <p:extLst>
              <p:ext uri="{D42A27DB-BD31-4B8C-83A1-F6EECF244321}">
                <p14:modId xmlns:p14="http://schemas.microsoft.com/office/powerpoint/2010/main" val="3127618086"/>
              </p:ext>
            </p:extLst>
          </p:nvPr>
        </p:nvGraphicFramePr>
        <p:xfrm>
          <a:off x="3947742" y="2654913"/>
          <a:ext cx="6391699" cy="2950284"/>
        </p:xfrm>
        <a:graphic>
          <a:graphicData uri="http://schemas.openxmlformats.org/drawingml/2006/table">
            <a:tbl>
              <a:tblPr firstRow="1" bandRow="1">
                <a:tableStyleId>{5C22544A-7EE6-4342-B048-85BDC9FD1C3A}</a:tableStyleId>
              </a:tblPr>
              <a:tblGrid>
                <a:gridCol w="345355">
                  <a:extLst>
                    <a:ext uri="{9D8B030D-6E8A-4147-A177-3AD203B41FA5}">
                      <a16:colId xmlns:a16="http://schemas.microsoft.com/office/drawing/2014/main" val="1255402380"/>
                    </a:ext>
                  </a:extLst>
                </a:gridCol>
                <a:gridCol w="3586360">
                  <a:extLst>
                    <a:ext uri="{9D8B030D-6E8A-4147-A177-3AD203B41FA5}">
                      <a16:colId xmlns:a16="http://schemas.microsoft.com/office/drawing/2014/main" val="784758795"/>
                    </a:ext>
                  </a:extLst>
                </a:gridCol>
                <a:gridCol w="1229992">
                  <a:extLst>
                    <a:ext uri="{9D8B030D-6E8A-4147-A177-3AD203B41FA5}">
                      <a16:colId xmlns:a16="http://schemas.microsoft.com/office/drawing/2014/main" val="3214924555"/>
                    </a:ext>
                  </a:extLst>
                </a:gridCol>
                <a:gridCol w="1229992">
                  <a:extLst>
                    <a:ext uri="{9D8B030D-6E8A-4147-A177-3AD203B41FA5}">
                      <a16:colId xmlns:a16="http://schemas.microsoft.com/office/drawing/2014/main" val="3836123446"/>
                    </a:ext>
                  </a:extLst>
                </a:gridCol>
              </a:tblGrid>
              <a:tr h="439541">
                <a:tc gridSpan="2">
                  <a:txBody>
                    <a:bodyPr/>
                    <a:lstStyle/>
                    <a:p>
                      <a:r>
                        <a:rPr lang="sv-SE" sz="1600">
                          <a:solidFill>
                            <a:schemeClr val="accent1"/>
                          </a:solidFill>
                        </a:rPr>
                        <a:t>Fördelning i procent</a:t>
                      </a:r>
                      <a:endParaRPr lang="sv-SE" sz="1600" b="1">
                        <a:solidFill>
                          <a:schemeClr val="accent1"/>
                        </a:solidFill>
                        <a:latin typeface="+mj-lt"/>
                      </a:endParaRPr>
                    </a:p>
                  </a:txBody>
                  <a:tcPr marL="144507" marR="144507" marT="72253" marB="72253"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439541">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Utbildning på grundnivå och avancerad nivå</a:t>
                      </a:r>
                      <a:endParaRPr lang="sv-SE" sz="1600" b="0">
                        <a:solidFill>
                          <a:schemeClr val="tx2"/>
                        </a:solidFill>
                        <a:latin typeface="+mn-lt"/>
                      </a:endParaRP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29,9</a:t>
                      </a: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30,3</a:t>
                      </a: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439541">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Beställd utbildning</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0,0</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0,1</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439541">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Uppdragsutbildning</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0,8</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0,4</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439541">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Forskning och utbildning på forskarnivå</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67,6</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66,2</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439541">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Uppdragsforskning</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1,7</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3,0</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bl>
          </a:graphicData>
        </a:graphic>
      </p:graphicFrame>
      <p:sp>
        <p:nvSpPr>
          <p:cNvPr id="20" name="Rectangle 16">
            <a:extLst>
              <a:ext uri="{FF2B5EF4-FFF2-40B4-BE49-F238E27FC236}">
                <a16:creationId xmlns:a16="http://schemas.microsoft.com/office/drawing/2014/main" id="{99D81A30-E52E-44B5-4499-C5C3C936BEE4}"/>
              </a:ext>
            </a:extLst>
          </p:cNvPr>
          <p:cNvSpPr/>
          <p:nvPr/>
        </p:nvSpPr>
        <p:spPr>
          <a:xfrm>
            <a:off x="4068475" y="3806769"/>
            <a:ext cx="191387" cy="191387"/>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1" name="Rectangle 17">
            <a:extLst>
              <a:ext uri="{FF2B5EF4-FFF2-40B4-BE49-F238E27FC236}">
                <a16:creationId xmlns:a16="http://schemas.microsoft.com/office/drawing/2014/main" id="{8B58280F-4166-DCFF-A041-05FAED07A14A}"/>
              </a:ext>
            </a:extLst>
          </p:cNvPr>
          <p:cNvSpPr/>
          <p:nvPr/>
        </p:nvSpPr>
        <p:spPr>
          <a:xfrm>
            <a:off x="4072123" y="4275239"/>
            <a:ext cx="191387" cy="191387"/>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2" name="Rectangle 18">
            <a:extLst>
              <a:ext uri="{FF2B5EF4-FFF2-40B4-BE49-F238E27FC236}">
                <a16:creationId xmlns:a16="http://schemas.microsoft.com/office/drawing/2014/main" id="{9A919ABD-A7D2-01F6-5BBB-78F97862317C}"/>
              </a:ext>
            </a:extLst>
          </p:cNvPr>
          <p:cNvSpPr/>
          <p:nvPr/>
        </p:nvSpPr>
        <p:spPr>
          <a:xfrm>
            <a:off x="4068475" y="4743710"/>
            <a:ext cx="191387" cy="191387"/>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9">
            <a:extLst>
              <a:ext uri="{FF2B5EF4-FFF2-40B4-BE49-F238E27FC236}">
                <a16:creationId xmlns:a16="http://schemas.microsoft.com/office/drawing/2014/main" id="{EB666585-F568-15D8-72C5-C1F80ED6DCA4}"/>
              </a:ext>
            </a:extLst>
          </p:cNvPr>
          <p:cNvSpPr/>
          <p:nvPr/>
        </p:nvSpPr>
        <p:spPr>
          <a:xfrm>
            <a:off x="4068475" y="5313064"/>
            <a:ext cx="191387" cy="191387"/>
          </a:xfrm>
          <a:prstGeom prst="ellipse">
            <a:avLst/>
          </a:prstGeom>
          <a:solidFill>
            <a:srgbClr val="1C43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5">
            <a:extLst>
              <a:ext uri="{FF2B5EF4-FFF2-40B4-BE49-F238E27FC236}">
                <a16:creationId xmlns:a16="http://schemas.microsoft.com/office/drawing/2014/main" id="{6A75AA12-242A-44D9-345E-5D034A9323C1}"/>
              </a:ext>
            </a:extLst>
          </p:cNvPr>
          <p:cNvSpPr/>
          <p:nvPr/>
        </p:nvSpPr>
        <p:spPr>
          <a:xfrm>
            <a:off x="4068475" y="3208572"/>
            <a:ext cx="191387" cy="220229"/>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pic>
        <p:nvPicPr>
          <p:cNvPr id="7" name="Picture 6">
            <a:extLst>
              <a:ext uri="{FF2B5EF4-FFF2-40B4-BE49-F238E27FC236}">
                <a16:creationId xmlns:a16="http://schemas.microsoft.com/office/drawing/2014/main" id="{40FF3B4F-6C92-3513-4B8E-25782C877EB6}"/>
              </a:ext>
            </a:extLst>
          </p:cNvPr>
          <p:cNvPicPr>
            <a:picLocks noChangeAspect="1"/>
          </p:cNvPicPr>
          <p:nvPr/>
        </p:nvPicPr>
        <p:blipFill>
          <a:blip r:embed="rId3"/>
          <a:stretch>
            <a:fillRect/>
          </a:stretch>
        </p:blipFill>
        <p:spPr>
          <a:xfrm>
            <a:off x="772029" y="2735250"/>
            <a:ext cx="2912681" cy="2789610"/>
          </a:xfrm>
          <a:prstGeom prst="rect">
            <a:avLst/>
          </a:prstGeom>
        </p:spPr>
      </p:pic>
    </p:spTree>
    <p:extLst>
      <p:ext uri="{BB962C8B-B14F-4D97-AF65-F5344CB8AC3E}">
        <p14:creationId xmlns:p14="http://schemas.microsoft.com/office/powerpoint/2010/main" val="935255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590C59-9392-4BFF-8F79-6B05ECD2D800}"/>
              </a:ext>
            </a:extLst>
          </p:cNvPr>
          <p:cNvSpPr>
            <a:spLocks noGrp="1"/>
          </p:cNvSpPr>
          <p:nvPr>
            <p:ph type="title"/>
          </p:nvPr>
        </p:nvSpPr>
        <p:spPr/>
        <p:txBody>
          <a:bodyPr/>
          <a:lstStyle/>
          <a:p>
            <a:r>
              <a:rPr lang="en-US" dirty="0"/>
              <a:t>KTH:s </a:t>
            </a:r>
            <a:r>
              <a:rPr lang="en-US" dirty="0" err="1"/>
              <a:t>finansiering</a:t>
            </a:r>
            <a:r>
              <a:rPr lang="en-US" dirty="0"/>
              <a:t> 2025 </a:t>
            </a:r>
            <a:r>
              <a:rPr lang="en-US" b="0" dirty="0"/>
              <a:t>(2024)</a:t>
            </a:r>
            <a:endParaRPr lang="sv-SE" dirty="0"/>
          </a:p>
        </p:txBody>
      </p:sp>
      <p:graphicFrame>
        <p:nvGraphicFramePr>
          <p:cNvPr id="11" name="Tabell 10">
            <a:extLst>
              <a:ext uri="{FF2B5EF4-FFF2-40B4-BE49-F238E27FC236}">
                <a16:creationId xmlns:a16="http://schemas.microsoft.com/office/drawing/2014/main" id="{56EAB479-FA3E-72C2-A702-95EA53DA2B19}"/>
              </a:ext>
            </a:extLst>
          </p:cNvPr>
          <p:cNvGraphicFramePr>
            <a:graphicFrameLocks noGrp="1"/>
          </p:cNvGraphicFramePr>
          <p:nvPr>
            <p:extLst>
              <p:ext uri="{D42A27DB-BD31-4B8C-83A1-F6EECF244321}">
                <p14:modId xmlns:p14="http://schemas.microsoft.com/office/powerpoint/2010/main" val="2795265062"/>
              </p:ext>
            </p:extLst>
          </p:nvPr>
        </p:nvGraphicFramePr>
        <p:xfrm>
          <a:off x="3917262" y="2629076"/>
          <a:ext cx="6504210" cy="3160700"/>
        </p:xfrm>
        <a:graphic>
          <a:graphicData uri="http://schemas.openxmlformats.org/drawingml/2006/table">
            <a:tbl>
              <a:tblPr firstRow="1" bandRow="1">
                <a:tableStyleId>{5C22544A-7EE6-4342-B048-85BDC9FD1C3A}</a:tableStyleId>
              </a:tblPr>
              <a:tblGrid>
                <a:gridCol w="228475">
                  <a:extLst>
                    <a:ext uri="{9D8B030D-6E8A-4147-A177-3AD203B41FA5}">
                      <a16:colId xmlns:a16="http://schemas.microsoft.com/office/drawing/2014/main" val="1255402380"/>
                    </a:ext>
                  </a:extLst>
                </a:gridCol>
                <a:gridCol w="4380225">
                  <a:extLst>
                    <a:ext uri="{9D8B030D-6E8A-4147-A177-3AD203B41FA5}">
                      <a16:colId xmlns:a16="http://schemas.microsoft.com/office/drawing/2014/main" val="784758795"/>
                    </a:ext>
                  </a:extLst>
                </a:gridCol>
                <a:gridCol w="947755">
                  <a:extLst>
                    <a:ext uri="{9D8B030D-6E8A-4147-A177-3AD203B41FA5}">
                      <a16:colId xmlns:a16="http://schemas.microsoft.com/office/drawing/2014/main" val="3214924555"/>
                    </a:ext>
                  </a:extLst>
                </a:gridCol>
                <a:gridCol w="947755">
                  <a:extLst>
                    <a:ext uri="{9D8B030D-6E8A-4147-A177-3AD203B41FA5}">
                      <a16:colId xmlns:a16="http://schemas.microsoft.com/office/drawing/2014/main" val="3836123446"/>
                    </a:ext>
                  </a:extLst>
                </a:gridCol>
              </a:tblGrid>
              <a:tr h="328056">
                <a:tc gridSpan="2">
                  <a:txBody>
                    <a:bodyPr/>
                    <a:lstStyle/>
                    <a:p>
                      <a:r>
                        <a:rPr lang="sv-SE" sz="1600" b="1">
                          <a:solidFill>
                            <a:srgbClr val="000061"/>
                          </a:solidFill>
                          <a:latin typeface="+mj-lt"/>
                        </a:rPr>
                        <a:t>Fördelning i procent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584100">
                <a:tc>
                  <a:txBody>
                    <a:bodyPr/>
                    <a:lstStyle/>
                    <a:p>
                      <a:endParaRPr lang="sv-SE" sz="1600" b="0">
                        <a:solidFill>
                          <a:srgbClr val="E86A58"/>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Anslag för forskning och utbildning på forskarnivå</a:t>
                      </a:r>
                      <a:endParaRPr lang="sv-SE" sz="1600" b="0">
                        <a:solidFill>
                          <a:schemeClr val="tx2"/>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23,4</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24,0</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5841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Anslag för forskning och utbildning på forskarnivå</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26,4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25,1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Forskningsråd</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7,7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7,6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Övriga statliga myndigheter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16,7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Strategiska stiftelser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9523917"/>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EU:s institutioner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6,2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6,4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Övrigt/privata</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18,6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18,0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4354423"/>
                  </a:ext>
                </a:extLst>
              </a:tr>
            </a:tbl>
          </a:graphicData>
        </a:graphic>
      </p:graphicFrame>
      <p:sp>
        <p:nvSpPr>
          <p:cNvPr id="22" name="Rectangle 16">
            <a:extLst>
              <a:ext uri="{FF2B5EF4-FFF2-40B4-BE49-F238E27FC236}">
                <a16:creationId xmlns:a16="http://schemas.microsoft.com/office/drawing/2014/main" id="{E77C96A3-0D29-AB4B-CB2B-B885439E7749}"/>
              </a:ext>
            </a:extLst>
          </p:cNvPr>
          <p:cNvSpPr/>
          <p:nvPr/>
        </p:nvSpPr>
        <p:spPr>
          <a:xfrm>
            <a:off x="3917262" y="3606449"/>
            <a:ext cx="189794" cy="189794"/>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7">
            <a:extLst>
              <a:ext uri="{FF2B5EF4-FFF2-40B4-BE49-F238E27FC236}">
                <a16:creationId xmlns:a16="http://schemas.microsoft.com/office/drawing/2014/main" id="{16E96838-9384-F2B7-A606-3A5861BB3018}"/>
              </a:ext>
            </a:extLst>
          </p:cNvPr>
          <p:cNvSpPr/>
          <p:nvPr/>
        </p:nvSpPr>
        <p:spPr>
          <a:xfrm>
            <a:off x="3917262" y="4197344"/>
            <a:ext cx="189794" cy="189794"/>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4" name="Rectangle 18">
            <a:extLst>
              <a:ext uri="{FF2B5EF4-FFF2-40B4-BE49-F238E27FC236}">
                <a16:creationId xmlns:a16="http://schemas.microsoft.com/office/drawing/2014/main" id="{431B12EF-1BFD-ABA9-B137-85A9EF1A9A1E}"/>
              </a:ext>
            </a:extLst>
          </p:cNvPr>
          <p:cNvSpPr/>
          <p:nvPr/>
        </p:nvSpPr>
        <p:spPr>
          <a:xfrm>
            <a:off x="3917262" y="4527600"/>
            <a:ext cx="189794" cy="189794"/>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9">
            <a:extLst>
              <a:ext uri="{FF2B5EF4-FFF2-40B4-BE49-F238E27FC236}">
                <a16:creationId xmlns:a16="http://schemas.microsoft.com/office/drawing/2014/main" id="{4EB36C2D-9E51-60EB-E6B6-63078B006C6B}"/>
              </a:ext>
            </a:extLst>
          </p:cNvPr>
          <p:cNvSpPr/>
          <p:nvPr/>
        </p:nvSpPr>
        <p:spPr>
          <a:xfrm>
            <a:off x="3917262" y="4857857"/>
            <a:ext cx="189794" cy="189794"/>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6" name="Rectangle 15">
            <a:extLst>
              <a:ext uri="{FF2B5EF4-FFF2-40B4-BE49-F238E27FC236}">
                <a16:creationId xmlns:a16="http://schemas.microsoft.com/office/drawing/2014/main" id="{2E63DF58-FCFE-889C-433D-327FF6F393F7}"/>
              </a:ext>
            </a:extLst>
          </p:cNvPr>
          <p:cNvSpPr/>
          <p:nvPr/>
        </p:nvSpPr>
        <p:spPr>
          <a:xfrm>
            <a:off x="3917262" y="3015554"/>
            <a:ext cx="189794" cy="189794"/>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7" name="Rectangle 19">
            <a:extLst>
              <a:ext uri="{FF2B5EF4-FFF2-40B4-BE49-F238E27FC236}">
                <a16:creationId xmlns:a16="http://schemas.microsoft.com/office/drawing/2014/main" id="{D92D6E34-EED9-92F5-8BE3-2DE73E5057F4}"/>
              </a:ext>
            </a:extLst>
          </p:cNvPr>
          <p:cNvSpPr/>
          <p:nvPr/>
        </p:nvSpPr>
        <p:spPr>
          <a:xfrm>
            <a:off x="3917262" y="5156248"/>
            <a:ext cx="189794" cy="189794"/>
          </a:xfrm>
          <a:prstGeom prst="ellipse">
            <a:avLst/>
          </a:prstGeom>
          <a:solidFill>
            <a:srgbClr val="4DA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8" name="Rectangle 19">
            <a:extLst>
              <a:ext uri="{FF2B5EF4-FFF2-40B4-BE49-F238E27FC236}">
                <a16:creationId xmlns:a16="http://schemas.microsoft.com/office/drawing/2014/main" id="{BB9C85D5-3672-A1BE-B6EC-9AC3F02DFCD3}"/>
              </a:ext>
            </a:extLst>
          </p:cNvPr>
          <p:cNvSpPr/>
          <p:nvPr/>
        </p:nvSpPr>
        <p:spPr>
          <a:xfrm>
            <a:off x="3917262" y="5499539"/>
            <a:ext cx="189794" cy="189794"/>
          </a:xfrm>
          <a:prstGeom prst="ellipse">
            <a:avLst/>
          </a:prstGeom>
          <a:solidFill>
            <a:srgbClr val="629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10F73490-571C-F5FC-9750-9C03ECB11C89}"/>
              </a:ext>
            </a:extLst>
          </p:cNvPr>
          <p:cNvSpPr/>
          <p:nvPr/>
        </p:nvSpPr>
        <p:spPr>
          <a:xfrm>
            <a:off x="414119" y="1901342"/>
            <a:ext cx="4247091" cy="558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Intäkter totalt 6 352 (6 001 ) mnkr</a:t>
            </a:r>
            <a:endParaRPr lang="en-GB" sz="2000" dirty="0">
              <a:solidFill>
                <a:schemeClr val="tx2"/>
              </a:solidFill>
            </a:endParaRPr>
          </a:p>
        </p:txBody>
      </p:sp>
      <p:pic>
        <p:nvPicPr>
          <p:cNvPr id="5" name="Picture 4">
            <a:extLst>
              <a:ext uri="{FF2B5EF4-FFF2-40B4-BE49-F238E27FC236}">
                <a16:creationId xmlns:a16="http://schemas.microsoft.com/office/drawing/2014/main" id="{C2CBBE5E-2CAF-EBB0-5A7D-EAE354FC8EAE}"/>
              </a:ext>
            </a:extLst>
          </p:cNvPr>
          <p:cNvPicPr>
            <a:picLocks noChangeAspect="1"/>
          </p:cNvPicPr>
          <p:nvPr/>
        </p:nvPicPr>
        <p:blipFill>
          <a:blip r:embed="rId3"/>
          <a:stretch>
            <a:fillRect/>
          </a:stretch>
        </p:blipFill>
        <p:spPr>
          <a:xfrm>
            <a:off x="726199" y="2751137"/>
            <a:ext cx="3072697" cy="2916578"/>
          </a:xfrm>
          <a:prstGeom prst="rect">
            <a:avLst/>
          </a:prstGeom>
        </p:spPr>
      </p:pic>
    </p:spTree>
    <p:extLst>
      <p:ext uri="{BB962C8B-B14F-4D97-AF65-F5344CB8AC3E}">
        <p14:creationId xmlns:p14="http://schemas.microsoft.com/office/powerpoint/2010/main" val="2211343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590C59-9392-4BFF-8F79-6B05ECD2D800}"/>
              </a:ext>
            </a:extLst>
          </p:cNvPr>
          <p:cNvSpPr>
            <a:spLocks noGrp="1"/>
          </p:cNvSpPr>
          <p:nvPr>
            <p:ph type="title"/>
          </p:nvPr>
        </p:nvSpPr>
        <p:spPr/>
        <p:txBody>
          <a:bodyPr/>
          <a:lstStyle/>
          <a:p>
            <a:r>
              <a:rPr lang="en-US" dirty="0" err="1"/>
              <a:t>Forskningens</a:t>
            </a:r>
            <a:r>
              <a:rPr lang="en-US" dirty="0"/>
              <a:t> </a:t>
            </a:r>
            <a:r>
              <a:rPr lang="en-US" dirty="0" err="1"/>
              <a:t>finansiering</a:t>
            </a:r>
            <a:r>
              <a:rPr lang="en-US" dirty="0"/>
              <a:t> 2025 </a:t>
            </a:r>
            <a:r>
              <a:rPr lang="en-US" b="0" dirty="0"/>
              <a:t>(2024)</a:t>
            </a:r>
            <a:endParaRPr lang="sv-SE" dirty="0"/>
          </a:p>
        </p:txBody>
      </p:sp>
      <p:graphicFrame>
        <p:nvGraphicFramePr>
          <p:cNvPr id="11" name="Tabell 10">
            <a:extLst>
              <a:ext uri="{FF2B5EF4-FFF2-40B4-BE49-F238E27FC236}">
                <a16:creationId xmlns:a16="http://schemas.microsoft.com/office/drawing/2014/main" id="{56EAB479-FA3E-72C2-A702-95EA53DA2B19}"/>
              </a:ext>
            </a:extLst>
          </p:cNvPr>
          <p:cNvGraphicFramePr>
            <a:graphicFrameLocks noGrp="1"/>
          </p:cNvGraphicFramePr>
          <p:nvPr>
            <p:extLst>
              <p:ext uri="{D42A27DB-BD31-4B8C-83A1-F6EECF244321}">
                <p14:modId xmlns:p14="http://schemas.microsoft.com/office/powerpoint/2010/main" val="3760817329"/>
              </p:ext>
            </p:extLst>
          </p:nvPr>
        </p:nvGraphicFramePr>
        <p:xfrm>
          <a:off x="3983178" y="2625831"/>
          <a:ext cx="6438295" cy="3535126"/>
        </p:xfrm>
        <a:graphic>
          <a:graphicData uri="http://schemas.openxmlformats.org/drawingml/2006/table">
            <a:tbl>
              <a:tblPr firstRow="1" bandRow="1">
                <a:tableStyleId>{5C22544A-7EE6-4342-B048-85BDC9FD1C3A}</a:tableStyleId>
              </a:tblPr>
              <a:tblGrid>
                <a:gridCol w="162560">
                  <a:extLst>
                    <a:ext uri="{9D8B030D-6E8A-4147-A177-3AD203B41FA5}">
                      <a16:colId xmlns:a16="http://schemas.microsoft.com/office/drawing/2014/main" val="1255402380"/>
                    </a:ext>
                  </a:extLst>
                </a:gridCol>
                <a:gridCol w="4380225">
                  <a:extLst>
                    <a:ext uri="{9D8B030D-6E8A-4147-A177-3AD203B41FA5}">
                      <a16:colId xmlns:a16="http://schemas.microsoft.com/office/drawing/2014/main" val="784758795"/>
                    </a:ext>
                  </a:extLst>
                </a:gridCol>
                <a:gridCol w="947755">
                  <a:extLst>
                    <a:ext uri="{9D8B030D-6E8A-4147-A177-3AD203B41FA5}">
                      <a16:colId xmlns:a16="http://schemas.microsoft.com/office/drawing/2014/main" val="3214924555"/>
                    </a:ext>
                  </a:extLst>
                </a:gridCol>
                <a:gridCol w="947755">
                  <a:extLst>
                    <a:ext uri="{9D8B030D-6E8A-4147-A177-3AD203B41FA5}">
                      <a16:colId xmlns:a16="http://schemas.microsoft.com/office/drawing/2014/main" val="3836123446"/>
                    </a:ext>
                  </a:extLst>
                </a:gridCol>
              </a:tblGrid>
              <a:tr h="357900">
                <a:tc gridSpan="2">
                  <a:txBody>
                    <a:bodyPr/>
                    <a:lstStyle/>
                    <a:p>
                      <a:r>
                        <a:rPr lang="sv-SE" sz="1600" b="1" dirty="0">
                          <a:solidFill>
                            <a:srgbClr val="000061"/>
                          </a:solidFill>
                          <a:latin typeface="+mj-lt"/>
                        </a:rPr>
                        <a:t>Fördelning i procent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637236">
                <a:tc>
                  <a:txBody>
                    <a:bodyPr/>
                    <a:lstStyle/>
                    <a:p>
                      <a:endParaRPr lang="sv-SE" sz="1600" b="0">
                        <a:solidFill>
                          <a:srgbClr val="E86A58"/>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Anslag för forskning och utbildning på forskarnivå</a:t>
                      </a:r>
                      <a:endParaRPr lang="sv-SE" sz="1600" b="0">
                        <a:solidFill>
                          <a:schemeClr val="tx2"/>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38,1</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38,0</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39259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ea typeface="Calibri" panose="020F0502020204030204" pitchFamily="34" charset="0"/>
                          <a:cs typeface="Times New Roman" panose="02020603050405020304" pitchFamily="18" charset="0"/>
                        </a:rPr>
                        <a:t>Vinnova</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5,0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4,8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Forskningsråd</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11,2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11,9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Övriga statliga myndigheter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a:solidFill>
                            <a:srgbClr val="000061"/>
                          </a:solidFill>
                        </a:rPr>
                        <a:t>17,3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Strategiska stiftelser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3,9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9523917"/>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Svenska företag och organisationer</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14,7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b="0">
                          <a:solidFill>
                            <a:schemeClr val="tx2"/>
                          </a:solidFill>
                        </a:rPr>
                        <a:t>EU</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8,3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7,0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4354423"/>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Övriga utländska</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810917"/>
                  </a:ext>
                </a:extLst>
              </a:tr>
            </a:tbl>
          </a:graphicData>
        </a:graphic>
      </p:graphicFrame>
      <p:sp>
        <p:nvSpPr>
          <p:cNvPr id="22" name="Rectangle 16">
            <a:extLst>
              <a:ext uri="{FF2B5EF4-FFF2-40B4-BE49-F238E27FC236}">
                <a16:creationId xmlns:a16="http://schemas.microsoft.com/office/drawing/2014/main" id="{E77C96A3-0D29-AB4B-CB2B-B885439E7749}"/>
              </a:ext>
            </a:extLst>
          </p:cNvPr>
          <p:cNvSpPr/>
          <p:nvPr/>
        </p:nvSpPr>
        <p:spPr>
          <a:xfrm>
            <a:off x="3917262" y="3717066"/>
            <a:ext cx="189794" cy="189794"/>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7">
            <a:extLst>
              <a:ext uri="{FF2B5EF4-FFF2-40B4-BE49-F238E27FC236}">
                <a16:creationId xmlns:a16="http://schemas.microsoft.com/office/drawing/2014/main" id="{16E96838-9384-F2B7-A606-3A5861BB3018}"/>
              </a:ext>
            </a:extLst>
          </p:cNvPr>
          <p:cNvSpPr/>
          <p:nvPr/>
        </p:nvSpPr>
        <p:spPr>
          <a:xfrm>
            <a:off x="3917262" y="4096446"/>
            <a:ext cx="189794" cy="189794"/>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4" name="Rectangle 18">
            <a:extLst>
              <a:ext uri="{FF2B5EF4-FFF2-40B4-BE49-F238E27FC236}">
                <a16:creationId xmlns:a16="http://schemas.microsoft.com/office/drawing/2014/main" id="{431B12EF-1BFD-ABA9-B137-85A9EF1A9A1E}"/>
              </a:ext>
            </a:extLst>
          </p:cNvPr>
          <p:cNvSpPr/>
          <p:nvPr/>
        </p:nvSpPr>
        <p:spPr>
          <a:xfrm>
            <a:off x="3917262" y="4427858"/>
            <a:ext cx="189794" cy="189794"/>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9">
            <a:extLst>
              <a:ext uri="{FF2B5EF4-FFF2-40B4-BE49-F238E27FC236}">
                <a16:creationId xmlns:a16="http://schemas.microsoft.com/office/drawing/2014/main" id="{4EB36C2D-9E51-60EB-E6B6-63078B006C6B}"/>
              </a:ext>
            </a:extLst>
          </p:cNvPr>
          <p:cNvSpPr/>
          <p:nvPr/>
        </p:nvSpPr>
        <p:spPr>
          <a:xfrm>
            <a:off x="3917262" y="4796516"/>
            <a:ext cx="189794" cy="189794"/>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6" name="Rectangle 15">
            <a:extLst>
              <a:ext uri="{FF2B5EF4-FFF2-40B4-BE49-F238E27FC236}">
                <a16:creationId xmlns:a16="http://schemas.microsoft.com/office/drawing/2014/main" id="{2E63DF58-FCFE-889C-433D-327FF6F393F7}"/>
              </a:ext>
            </a:extLst>
          </p:cNvPr>
          <p:cNvSpPr/>
          <p:nvPr/>
        </p:nvSpPr>
        <p:spPr>
          <a:xfrm>
            <a:off x="3917264" y="3106314"/>
            <a:ext cx="189794" cy="189794"/>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7" name="Rectangle 19">
            <a:extLst>
              <a:ext uri="{FF2B5EF4-FFF2-40B4-BE49-F238E27FC236}">
                <a16:creationId xmlns:a16="http://schemas.microsoft.com/office/drawing/2014/main" id="{D92D6E34-EED9-92F5-8BE3-2DE73E5057F4}"/>
              </a:ext>
            </a:extLst>
          </p:cNvPr>
          <p:cNvSpPr/>
          <p:nvPr/>
        </p:nvSpPr>
        <p:spPr>
          <a:xfrm>
            <a:off x="3917262" y="5154244"/>
            <a:ext cx="189794" cy="189794"/>
          </a:xfrm>
          <a:prstGeom prst="ellipse">
            <a:avLst/>
          </a:prstGeom>
          <a:solidFill>
            <a:srgbClr val="4DA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8" name="Rectangle 19">
            <a:extLst>
              <a:ext uri="{FF2B5EF4-FFF2-40B4-BE49-F238E27FC236}">
                <a16:creationId xmlns:a16="http://schemas.microsoft.com/office/drawing/2014/main" id="{BB9C85D5-3672-A1BE-B6EC-9AC3F02DFCD3}"/>
              </a:ext>
            </a:extLst>
          </p:cNvPr>
          <p:cNvSpPr/>
          <p:nvPr/>
        </p:nvSpPr>
        <p:spPr>
          <a:xfrm>
            <a:off x="3917262" y="5528576"/>
            <a:ext cx="189794" cy="189794"/>
          </a:xfrm>
          <a:prstGeom prst="ellipse">
            <a:avLst/>
          </a:prstGeom>
          <a:solidFill>
            <a:srgbClr val="629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5" name="Rectangle 19">
            <a:extLst>
              <a:ext uri="{FF2B5EF4-FFF2-40B4-BE49-F238E27FC236}">
                <a16:creationId xmlns:a16="http://schemas.microsoft.com/office/drawing/2014/main" id="{BB9C85D5-3672-A1BE-B6EC-9AC3F02DFCD3}"/>
              </a:ext>
            </a:extLst>
          </p:cNvPr>
          <p:cNvSpPr/>
          <p:nvPr/>
        </p:nvSpPr>
        <p:spPr>
          <a:xfrm>
            <a:off x="3917262" y="5900167"/>
            <a:ext cx="189794" cy="189794"/>
          </a:xfrm>
          <a:prstGeom prst="ellipse">
            <a:avLst/>
          </a:prstGeom>
          <a:solidFill>
            <a:srgbClr val="0047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BECCC650-96A9-B583-ED1A-0D66398E936F}"/>
              </a:ext>
            </a:extLst>
          </p:cNvPr>
          <p:cNvSpPr/>
          <p:nvPr/>
        </p:nvSpPr>
        <p:spPr>
          <a:xfrm>
            <a:off x="414119" y="1901342"/>
            <a:ext cx="4247091" cy="558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a:solidFill>
                  <a:schemeClr val="tx2"/>
                </a:solidFill>
              </a:rPr>
              <a:t>Intäkter totalt 4 153 (3 848) mnkr</a:t>
            </a:r>
            <a:endParaRPr lang="en-GB" sz="2000">
              <a:solidFill>
                <a:schemeClr val="tx2"/>
              </a:solidFill>
            </a:endParaRPr>
          </a:p>
        </p:txBody>
      </p:sp>
      <p:pic>
        <p:nvPicPr>
          <p:cNvPr id="6" name="Picture 5">
            <a:extLst>
              <a:ext uri="{FF2B5EF4-FFF2-40B4-BE49-F238E27FC236}">
                <a16:creationId xmlns:a16="http://schemas.microsoft.com/office/drawing/2014/main" id="{A17D4252-ED35-3647-0BA1-147CFEC0ADB6}"/>
              </a:ext>
            </a:extLst>
          </p:cNvPr>
          <p:cNvPicPr>
            <a:picLocks noChangeAspect="1"/>
          </p:cNvPicPr>
          <p:nvPr/>
        </p:nvPicPr>
        <p:blipFill>
          <a:blip r:embed="rId3"/>
          <a:stretch>
            <a:fillRect/>
          </a:stretch>
        </p:blipFill>
        <p:spPr>
          <a:xfrm>
            <a:off x="925251" y="2803809"/>
            <a:ext cx="2799132" cy="2819664"/>
          </a:xfrm>
          <a:prstGeom prst="rect">
            <a:avLst/>
          </a:prstGeom>
        </p:spPr>
      </p:pic>
    </p:spTree>
    <p:extLst>
      <p:ext uri="{BB962C8B-B14F-4D97-AF65-F5344CB8AC3E}">
        <p14:creationId xmlns:p14="http://schemas.microsoft.com/office/powerpoint/2010/main" val="4283496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B21E9C-3CDC-784A-979B-C12D9F65E9C1}"/>
              </a:ext>
            </a:extLst>
          </p:cNvPr>
          <p:cNvSpPr>
            <a:spLocks noGrp="1"/>
          </p:cNvSpPr>
          <p:nvPr>
            <p:ph type="title"/>
          </p:nvPr>
        </p:nvSpPr>
        <p:spPr/>
        <p:txBody>
          <a:bodyPr/>
          <a:lstStyle/>
          <a:p>
            <a:r>
              <a:rPr lang="en-GB" dirty="0"/>
              <a:t>KTH:s </a:t>
            </a:r>
            <a:r>
              <a:rPr lang="en-GB" dirty="0" err="1"/>
              <a:t>kostnader</a:t>
            </a:r>
            <a:r>
              <a:rPr lang="en-GB" dirty="0"/>
              <a:t> </a:t>
            </a:r>
            <a:r>
              <a:rPr lang="en-US" dirty="0"/>
              <a:t>2025 </a:t>
            </a:r>
            <a:r>
              <a:rPr lang="en-US" b="0" dirty="0"/>
              <a:t>(2024)</a:t>
            </a:r>
            <a:endParaRPr lang="sv-SE" dirty="0"/>
          </a:p>
        </p:txBody>
      </p:sp>
      <p:graphicFrame>
        <p:nvGraphicFramePr>
          <p:cNvPr id="35" name="Tabell 10">
            <a:extLst>
              <a:ext uri="{FF2B5EF4-FFF2-40B4-BE49-F238E27FC236}">
                <a16:creationId xmlns:a16="http://schemas.microsoft.com/office/drawing/2014/main" id="{E5F04562-9200-12A7-3BCC-29A47A186C89}"/>
              </a:ext>
            </a:extLst>
          </p:cNvPr>
          <p:cNvGraphicFramePr>
            <a:graphicFrameLocks noGrp="1"/>
          </p:cNvGraphicFramePr>
          <p:nvPr>
            <p:extLst>
              <p:ext uri="{D42A27DB-BD31-4B8C-83A1-F6EECF244321}">
                <p14:modId xmlns:p14="http://schemas.microsoft.com/office/powerpoint/2010/main" val="2543804735"/>
              </p:ext>
            </p:extLst>
          </p:nvPr>
        </p:nvGraphicFramePr>
        <p:xfrm>
          <a:off x="3917262" y="2625832"/>
          <a:ext cx="6391699" cy="2331173"/>
        </p:xfrm>
        <a:graphic>
          <a:graphicData uri="http://schemas.openxmlformats.org/drawingml/2006/table">
            <a:tbl>
              <a:tblPr firstRow="1" bandRow="1">
                <a:tableStyleId>{5C22544A-7EE6-4342-B048-85BDC9FD1C3A}</a:tableStyleId>
              </a:tblPr>
              <a:tblGrid>
                <a:gridCol w="331604">
                  <a:extLst>
                    <a:ext uri="{9D8B030D-6E8A-4147-A177-3AD203B41FA5}">
                      <a16:colId xmlns:a16="http://schemas.microsoft.com/office/drawing/2014/main" val="1255402380"/>
                    </a:ext>
                  </a:extLst>
                </a:gridCol>
                <a:gridCol w="3600111">
                  <a:extLst>
                    <a:ext uri="{9D8B030D-6E8A-4147-A177-3AD203B41FA5}">
                      <a16:colId xmlns:a16="http://schemas.microsoft.com/office/drawing/2014/main" val="784758795"/>
                    </a:ext>
                  </a:extLst>
                </a:gridCol>
                <a:gridCol w="1229992">
                  <a:extLst>
                    <a:ext uri="{9D8B030D-6E8A-4147-A177-3AD203B41FA5}">
                      <a16:colId xmlns:a16="http://schemas.microsoft.com/office/drawing/2014/main" val="3214924555"/>
                    </a:ext>
                  </a:extLst>
                </a:gridCol>
                <a:gridCol w="1229992">
                  <a:extLst>
                    <a:ext uri="{9D8B030D-6E8A-4147-A177-3AD203B41FA5}">
                      <a16:colId xmlns:a16="http://schemas.microsoft.com/office/drawing/2014/main" val="3836123446"/>
                    </a:ext>
                  </a:extLst>
                </a:gridCol>
              </a:tblGrid>
              <a:tr h="387765">
                <a:tc gridSpan="2">
                  <a:txBody>
                    <a:bodyPr/>
                    <a:lstStyle/>
                    <a:p>
                      <a:r>
                        <a:rPr lang="sv-SE" sz="1600" b="1" kern="1200" dirty="0">
                          <a:solidFill>
                            <a:srgbClr val="000061"/>
                          </a:solidFill>
                          <a:latin typeface="+mn-lt"/>
                          <a:ea typeface="+mn-ea"/>
                          <a:cs typeface="+mn-cs"/>
                        </a:rPr>
                        <a:t>Fördelning i procent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387765">
                <a:tc>
                  <a:txBody>
                    <a:bodyPr/>
                    <a:lstStyle/>
                    <a:p>
                      <a:endParaRPr lang="sv-SE" sz="1600" b="0">
                        <a:solidFill>
                          <a:schemeClr val="accent1"/>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b="0">
                          <a:solidFill>
                            <a:schemeClr val="tx1"/>
                          </a:solidFill>
                          <a:latin typeface="+mn-lt"/>
                        </a:rPr>
                        <a:t>Staff</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61,6</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61,7</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Premises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18,1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18,6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92348">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Other operating costs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15,8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14,9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Financial costs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0,2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0,4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Depreciation</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4,3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4,4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bl>
          </a:graphicData>
        </a:graphic>
      </p:graphicFrame>
      <p:sp>
        <p:nvSpPr>
          <p:cNvPr id="36" name="Rectangle 16">
            <a:extLst>
              <a:ext uri="{FF2B5EF4-FFF2-40B4-BE49-F238E27FC236}">
                <a16:creationId xmlns:a16="http://schemas.microsoft.com/office/drawing/2014/main" id="{AA3DA6DD-4006-A76B-3E0D-65E11E5B618F}"/>
              </a:ext>
            </a:extLst>
          </p:cNvPr>
          <p:cNvSpPr/>
          <p:nvPr/>
        </p:nvSpPr>
        <p:spPr>
          <a:xfrm>
            <a:off x="3985973" y="3506390"/>
            <a:ext cx="191387" cy="191387"/>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7" name="Rectangle 17">
            <a:extLst>
              <a:ext uri="{FF2B5EF4-FFF2-40B4-BE49-F238E27FC236}">
                <a16:creationId xmlns:a16="http://schemas.microsoft.com/office/drawing/2014/main" id="{2AEFEBE9-9671-D0FC-AB4B-B7A9ACFF86DB}"/>
              </a:ext>
            </a:extLst>
          </p:cNvPr>
          <p:cNvSpPr/>
          <p:nvPr/>
        </p:nvSpPr>
        <p:spPr>
          <a:xfrm>
            <a:off x="3985973" y="3883032"/>
            <a:ext cx="191387" cy="191387"/>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8" name="Rectangle 18">
            <a:extLst>
              <a:ext uri="{FF2B5EF4-FFF2-40B4-BE49-F238E27FC236}">
                <a16:creationId xmlns:a16="http://schemas.microsoft.com/office/drawing/2014/main" id="{7B563A7D-272F-62CF-7FE4-CC18774C7EBD}"/>
              </a:ext>
            </a:extLst>
          </p:cNvPr>
          <p:cNvSpPr/>
          <p:nvPr/>
        </p:nvSpPr>
        <p:spPr>
          <a:xfrm>
            <a:off x="3985973" y="4282923"/>
            <a:ext cx="191387" cy="191387"/>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9" name="Rectangle 19">
            <a:extLst>
              <a:ext uri="{FF2B5EF4-FFF2-40B4-BE49-F238E27FC236}">
                <a16:creationId xmlns:a16="http://schemas.microsoft.com/office/drawing/2014/main" id="{0D1BDA75-6D1D-86E3-C415-10205C0D438A}"/>
              </a:ext>
            </a:extLst>
          </p:cNvPr>
          <p:cNvSpPr/>
          <p:nvPr/>
        </p:nvSpPr>
        <p:spPr>
          <a:xfrm>
            <a:off x="3985973" y="4659565"/>
            <a:ext cx="191387" cy="191387"/>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40" name="Rectangle 15">
            <a:extLst>
              <a:ext uri="{FF2B5EF4-FFF2-40B4-BE49-F238E27FC236}">
                <a16:creationId xmlns:a16="http://schemas.microsoft.com/office/drawing/2014/main" id="{DF0D38D6-DF7B-D14E-B436-C2654DFD7797}"/>
              </a:ext>
            </a:extLst>
          </p:cNvPr>
          <p:cNvSpPr/>
          <p:nvPr/>
        </p:nvSpPr>
        <p:spPr>
          <a:xfrm>
            <a:off x="3985973" y="3129748"/>
            <a:ext cx="191387" cy="191387"/>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9D8FB7AD-814F-1EA4-B9EE-DFA5F1DED646}"/>
              </a:ext>
            </a:extLst>
          </p:cNvPr>
          <p:cNvSpPr/>
          <p:nvPr/>
        </p:nvSpPr>
        <p:spPr>
          <a:xfrm>
            <a:off x="309188" y="1872548"/>
            <a:ext cx="4622576" cy="5159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Kostnader totalt 6 327 (6 106) mnkr</a:t>
            </a:r>
            <a:endParaRPr lang="en-GB" sz="2000" dirty="0">
              <a:solidFill>
                <a:schemeClr val="tx2"/>
              </a:solidFill>
            </a:endParaRPr>
          </a:p>
        </p:txBody>
      </p:sp>
      <p:pic>
        <p:nvPicPr>
          <p:cNvPr id="6" name="Picture 5">
            <a:extLst>
              <a:ext uri="{FF2B5EF4-FFF2-40B4-BE49-F238E27FC236}">
                <a16:creationId xmlns:a16="http://schemas.microsoft.com/office/drawing/2014/main" id="{B3697CDB-27A7-C532-453A-8FD061118BBE}"/>
              </a:ext>
            </a:extLst>
          </p:cNvPr>
          <p:cNvPicPr>
            <a:picLocks noChangeAspect="1"/>
          </p:cNvPicPr>
          <p:nvPr/>
        </p:nvPicPr>
        <p:blipFill>
          <a:blip r:embed="rId3"/>
          <a:stretch>
            <a:fillRect/>
          </a:stretch>
        </p:blipFill>
        <p:spPr>
          <a:xfrm>
            <a:off x="746234" y="2897617"/>
            <a:ext cx="2920374" cy="2770612"/>
          </a:xfrm>
          <a:prstGeom prst="rect">
            <a:avLst/>
          </a:prstGeom>
        </p:spPr>
      </p:pic>
    </p:spTree>
    <p:extLst>
      <p:ext uri="{BB962C8B-B14F-4D97-AF65-F5344CB8AC3E}">
        <p14:creationId xmlns:p14="http://schemas.microsoft.com/office/powerpoint/2010/main" val="1726670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Visste du att…</a:t>
            </a:r>
          </a:p>
        </p:txBody>
      </p:sp>
      <p:sp>
        <p:nvSpPr>
          <p:cNvPr id="3" name="Content Placeholder 2"/>
          <p:cNvSpPr>
            <a:spLocks noGrp="1"/>
          </p:cNvSpPr>
          <p:nvPr>
            <p:ph sz="half" idx="1"/>
          </p:nvPr>
        </p:nvSpPr>
        <p:spPr>
          <a:xfrm>
            <a:off x="600075" y="1787203"/>
            <a:ext cx="5257027" cy="4638312"/>
          </a:xfrm>
        </p:spPr>
        <p:txBody>
          <a:bodyPr/>
          <a:lstStyle/>
          <a:p>
            <a:r>
              <a:rPr lang="sv-SE" sz="1400" dirty="0"/>
              <a:t> KTH Campus är till ytan ungefär lika stort som Gamla Stan</a:t>
            </a:r>
          </a:p>
          <a:p>
            <a:r>
              <a:rPr lang="sv-SE" sz="1400" dirty="0"/>
              <a:t> Omkring 100 nationaliteter finns representerade bland studenter och medarbetare</a:t>
            </a:r>
          </a:p>
          <a:p>
            <a:r>
              <a:rPr lang="sv-SE" sz="1400" dirty="0"/>
              <a:t>Under KTH Campus finns Sveriges första kärnreaktor, R1, som i dag används för konst och kultur</a:t>
            </a:r>
          </a:p>
          <a:p>
            <a:r>
              <a:rPr lang="sv-SE" sz="1400" dirty="0"/>
              <a:t>KTH har kopplingar till flera Nobelpris. KTH professorn Hannes Alfvén fick Nobelpriset i fysik 1970</a:t>
            </a:r>
          </a:p>
          <a:p>
            <a:r>
              <a:rPr lang="sv-SE" sz="1400" dirty="0"/>
              <a:t>KTH har en egen symfoniorkester, KTH Akademiska Kapell</a:t>
            </a:r>
          </a:p>
          <a:p>
            <a:r>
              <a:rPr lang="sv-SE" sz="1400" dirty="0"/>
              <a:t>På campus finns bikupor som bidrar till biologisk mångfald</a:t>
            </a:r>
          </a:p>
          <a:p>
            <a:r>
              <a:rPr lang="sv-SE" sz="1400" dirty="0"/>
              <a:t>KTH Formula Student utvecklar och bygger en elektrisk tävlingsbil för den internationella Formula Student tävlingen</a:t>
            </a:r>
          </a:p>
          <a:p>
            <a:pPr marL="0" indent="0">
              <a:buNone/>
            </a:pPr>
            <a:endParaRPr lang="sv-SE" dirty="0"/>
          </a:p>
        </p:txBody>
      </p:sp>
      <p:pic>
        <p:nvPicPr>
          <p:cNvPr id="5" name="Picture Placeholder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93488807"/>
      </p:ext>
    </p:extLst>
  </p:cSld>
  <p:clrMapOvr>
    <a:masterClrMapping/>
  </p:clrMapOvr>
</p:sld>
</file>

<file path=ppt/theme/theme1.xml><?xml version="1.0" encoding="utf-8"?>
<a:theme xmlns:a="http://schemas.openxmlformats.org/drawingml/2006/main" name="Office-tema">
  <a:themeElements>
    <a:clrScheme name="KTH">
      <a:dk1>
        <a:srgbClr val="000000"/>
      </a:dk1>
      <a:lt1>
        <a:srgbClr val="FFFFFF"/>
      </a:lt1>
      <a:dk2>
        <a:srgbClr val="000061"/>
      </a:dk2>
      <a:lt2>
        <a:srgbClr val="EBE5E0"/>
      </a:lt2>
      <a:accent1>
        <a:srgbClr val="004791"/>
      </a:accent1>
      <a:accent2>
        <a:srgbClr val="6198D2"/>
      </a:accent2>
      <a:accent3>
        <a:srgbClr val="000061"/>
      </a:accent3>
      <a:accent4>
        <a:srgbClr val="DEF0FF"/>
      </a:accent4>
      <a:accent5>
        <a:srgbClr val="EBE5DF"/>
      </a:accent5>
      <a:accent6>
        <a:srgbClr val="0028ED"/>
      </a:accent6>
      <a:hlink>
        <a:srgbClr val="3878C2"/>
      </a:hlink>
      <a:folHlink>
        <a:srgbClr val="004691"/>
      </a:folHlink>
    </a:clrScheme>
    <a:fontScheme name="Office">
      <a:majorFont>
        <a:latin typeface="Figtree"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gtree"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Sand">
      <a:srgbClr val="EBE5E0"/>
    </a:custClr>
    <a:custClr name="KTH blue">
      <a:srgbClr val="004791"/>
    </a:custClr>
    <a:custClr name="Sky blue">
      <a:srgbClr val="6298D2"/>
    </a:custClr>
    <a:custClr name="Navy blue">
      <a:srgbClr val="000061"/>
    </a:custClr>
    <a:custClr name="Light blue">
      <a:srgbClr val="DEF0FF"/>
    </a:custClr>
    <a:custClr name="Digital blue">
      <a:srgbClr val="0029ED"/>
    </a:custClr>
    <a:custClr name="Blank">
      <a:srgbClr val="FFFFFF"/>
    </a:custClr>
    <a:custClr name="Blank">
      <a:srgbClr val="FFFFFF"/>
    </a:custClr>
    <a:custClr name="Blank">
      <a:srgbClr val="FFFFFF"/>
    </a:custClr>
    <a:custClr name="Blank">
      <a:srgbClr val="FFFFFF"/>
    </a:custClr>
    <a:custClr name="Dark green">
      <a:srgbClr val="0D4A21"/>
    </a:custClr>
    <a:custClr name="Dark turquoise">
      <a:srgbClr val="1C434C"/>
    </a:custClr>
    <a:custClr name="Dark brick">
      <a:srgbClr val="78001A"/>
    </a:custClr>
    <a:custClr name="Dark yellow">
      <a:srgbClr val="A65900"/>
    </a:custClr>
    <a:custClr name="Dark grey">
      <a:srgbClr val="323232"/>
    </a:custClr>
    <a:custClr name="Blank">
      <a:srgbClr val="FFFFFF"/>
    </a:custClr>
    <a:custClr name="Blank">
      <a:srgbClr val="FFFFFF"/>
    </a:custClr>
    <a:custClr name="Blank">
      <a:srgbClr val="FFFFFF"/>
    </a:custClr>
    <a:custClr name="Blank">
      <a:srgbClr val="FFFFFF"/>
    </a:custClr>
    <a:custClr name="Blank">
      <a:srgbClr val="FFFFFF"/>
    </a:custClr>
    <a:custClr name="Green">
      <a:srgbClr val="4DA060"/>
    </a:custClr>
    <a:custClr name="Turquoise">
      <a:srgbClr val="339C9C"/>
    </a:custClr>
    <a:custClr name="Brick">
      <a:srgbClr val="E86A58"/>
    </a:custClr>
    <a:custClr name="Yellow">
      <a:srgbClr val="FFBE00"/>
    </a:custClr>
    <a:custClr name="Grey">
      <a:srgbClr val="A5A5A5"/>
    </a:custClr>
    <a:custClr name="Blank">
      <a:srgbClr val="FFFFFF"/>
    </a:custClr>
    <a:custClr name="Blank">
      <a:srgbClr val="FFFFFF"/>
    </a:custClr>
    <a:custClr name="Blank">
      <a:srgbClr val="FFFFFF"/>
    </a:custClr>
    <a:custClr name="Blank">
      <a:srgbClr val="FFFFFF"/>
    </a:custClr>
    <a:custClr name="Blank">
      <a:srgbClr val="FFFFFF"/>
    </a:custClr>
    <a:custClr name="Light green">
      <a:srgbClr val="C7EBBA"/>
    </a:custClr>
    <a:custClr name="Light turquoise">
      <a:srgbClr val="B2E0E0"/>
    </a:custClr>
    <a:custClr name="Light brick">
      <a:srgbClr val="FFCCC4"/>
    </a:custClr>
    <a:custClr name="Light yellow">
      <a:srgbClr val="FFF0B0"/>
    </a:custClr>
    <a:custClr name="Light grey">
      <a:srgbClr val="E6E6E6"/>
    </a:custClr>
  </a:custClrLst>
  <a:extLst>
    <a:ext uri="{05A4C25C-085E-4340-85A3-A5531E510DB2}">
      <thm15:themeFamily xmlns:thm15="http://schemas.microsoft.com/office/thememl/2012/main" name="KTH_presentation_template_v2" id="{5A903275-4741-5D41-9617-85A716814091}" vid="{B928C7A4-2775-B24B-97F3-7EC46935E2DF}"/>
    </a:ext>
  </a:extLst>
</a:theme>
</file>

<file path=ppt/theme/theme2.xml><?xml version="1.0" encoding="utf-8"?>
<a:theme xmlns:a="http://schemas.openxmlformats.org/drawingml/2006/main" name="1_Office-tema">
  <a:themeElements>
    <a:clrScheme name="KTH">
      <a:dk1>
        <a:srgbClr val="000000"/>
      </a:dk1>
      <a:lt1>
        <a:srgbClr val="FFFFFF"/>
      </a:lt1>
      <a:dk2>
        <a:srgbClr val="000061"/>
      </a:dk2>
      <a:lt2>
        <a:srgbClr val="EBE5E0"/>
      </a:lt2>
      <a:accent1>
        <a:srgbClr val="004791"/>
      </a:accent1>
      <a:accent2>
        <a:srgbClr val="6198D2"/>
      </a:accent2>
      <a:accent3>
        <a:srgbClr val="000061"/>
      </a:accent3>
      <a:accent4>
        <a:srgbClr val="DEF0FF"/>
      </a:accent4>
      <a:accent5>
        <a:srgbClr val="EBE5DF"/>
      </a:accent5>
      <a:accent6>
        <a:srgbClr val="0028ED"/>
      </a:accent6>
      <a:hlink>
        <a:srgbClr val="3878C2"/>
      </a:hlink>
      <a:folHlink>
        <a:srgbClr val="004691"/>
      </a:folHlink>
    </a:clrScheme>
    <a:fontScheme name="Office">
      <a:majorFont>
        <a:latin typeface="Figtree"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gtree"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Sand">
      <a:srgbClr val="EBE5E0"/>
    </a:custClr>
    <a:custClr name="KTH blue">
      <a:srgbClr val="004791"/>
    </a:custClr>
    <a:custClr name="Sky blue">
      <a:srgbClr val="6298D2"/>
    </a:custClr>
    <a:custClr name="Navy blue">
      <a:srgbClr val="000061"/>
    </a:custClr>
    <a:custClr name="Light blue">
      <a:srgbClr val="DEF0FF"/>
    </a:custClr>
    <a:custClr name="Digital blue">
      <a:srgbClr val="0029ED"/>
    </a:custClr>
    <a:custClr name="Blank">
      <a:srgbClr val="FFFFFF"/>
    </a:custClr>
    <a:custClr name="Blank">
      <a:srgbClr val="FFFFFF"/>
    </a:custClr>
    <a:custClr name="Blank">
      <a:srgbClr val="FFFFFF"/>
    </a:custClr>
    <a:custClr name="Blank">
      <a:srgbClr val="FFFFFF"/>
    </a:custClr>
    <a:custClr name="Dark green">
      <a:srgbClr val="0D4A21"/>
    </a:custClr>
    <a:custClr name="Dark turquoise">
      <a:srgbClr val="1C434C"/>
    </a:custClr>
    <a:custClr name="Dark brick">
      <a:srgbClr val="78001A"/>
    </a:custClr>
    <a:custClr name="Dark yellow">
      <a:srgbClr val="A65900"/>
    </a:custClr>
    <a:custClr name="Dark grey">
      <a:srgbClr val="323232"/>
    </a:custClr>
    <a:custClr name="Blank">
      <a:srgbClr val="FFFFFF"/>
    </a:custClr>
    <a:custClr name="Blank">
      <a:srgbClr val="FFFFFF"/>
    </a:custClr>
    <a:custClr name="Blank">
      <a:srgbClr val="FFFFFF"/>
    </a:custClr>
    <a:custClr name="Blank">
      <a:srgbClr val="FFFFFF"/>
    </a:custClr>
    <a:custClr name="Blank">
      <a:srgbClr val="FFFFFF"/>
    </a:custClr>
    <a:custClr name="Green">
      <a:srgbClr val="4DA060"/>
    </a:custClr>
    <a:custClr name="Turquoise">
      <a:srgbClr val="339C9C"/>
    </a:custClr>
    <a:custClr name="Brick">
      <a:srgbClr val="E86A58"/>
    </a:custClr>
    <a:custClr name="Yellow">
      <a:srgbClr val="FFBE00"/>
    </a:custClr>
    <a:custClr name="Grey">
      <a:srgbClr val="A5A5A5"/>
    </a:custClr>
    <a:custClr name="Blank">
      <a:srgbClr val="FFFFFF"/>
    </a:custClr>
    <a:custClr name="Blank">
      <a:srgbClr val="FFFFFF"/>
    </a:custClr>
    <a:custClr name="Blank">
      <a:srgbClr val="FFFFFF"/>
    </a:custClr>
    <a:custClr name="Blank">
      <a:srgbClr val="FFFFFF"/>
    </a:custClr>
    <a:custClr name="Blank">
      <a:srgbClr val="FFFFFF"/>
    </a:custClr>
    <a:custClr name="Light green">
      <a:srgbClr val="C7EBBA"/>
    </a:custClr>
    <a:custClr name="Light turquoise">
      <a:srgbClr val="B2E0E0"/>
    </a:custClr>
    <a:custClr name="Light brick">
      <a:srgbClr val="FFCCC4"/>
    </a:custClr>
    <a:custClr name="Light yellow">
      <a:srgbClr val="FFF0B0"/>
    </a:custClr>
    <a:custClr name="Light grey">
      <a:srgbClr val="E6E6E6"/>
    </a:custClr>
  </a:custClrLst>
  <a:extLst>
    <a:ext uri="{05A4C25C-085E-4340-85A3-A5531E510DB2}">
      <thm15:themeFamily xmlns:thm15="http://schemas.microsoft.com/office/thememl/2012/main" name="KTH_presentation_template_Figtree" id="{7D98D380-31A0-8F4E-BCB1-B17A4D82E442}" vid="{619EE69E-1079-544F-AC61-42C7D9B575E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B36B729-2658-4CD3-8CE3-23569DA9FE7F}">
  <we:reference id="WA104178141" version="4.3.3.0" store="Omex" storeType="OMEX"/>
  <we:alternateReferences>
    <we:reference id="WA104178141" version="4.3.3.0"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Office-tema</Template>
  <TotalTime>11973</TotalTime>
  <Words>9758</Words>
  <Application>Microsoft Office PowerPoint</Application>
  <PresentationFormat>Widescreen</PresentationFormat>
  <Paragraphs>918</Paragraphs>
  <Slides>42</Slides>
  <Notes>41</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42</vt:i4>
      </vt:variant>
    </vt:vector>
  </HeadingPairs>
  <TitlesOfParts>
    <vt:vector size="56" baseType="lpstr">
      <vt:lpstr>Figtree SemiBold</vt:lpstr>
      <vt:lpstr>Figtree Light Medium</vt:lpstr>
      <vt:lpstr>Figtree Light ExtraBold</vt:lpstr>
      <vt:lpstr>Figtree Light SemiBold</vt:lpstr>
      <vt:lpstr>Söhne</vt:lpstr>
      <vt:lpstr>Figtree ExtraBold</vt:lpstr>
      <vt:lpstr>Open Sans</vt:lpstr>
      <vt:lpstr>Figtree Medium</vt:lpstr>
      <vt:lpstr>Georgia</vt:lpstr>
      <vt:lpstr>Calibri</vt:lpstr>
      <vt:lpstr>Figtree</vt:lpstr>
      <vt:lpstr>Arial</vt:lpstr>
      <vt:lpstr>Office-tema</vt:lpstr>
      <vt:lpstr>1_Office-tema</vt:lpstr>
      <vt:lpstr> Vi tar ledningen för en hållbar samhällsutveckling </vt:lpstr>
      <vt:lpstr>Övergripande mål </vt:lpstr>
      <vt:lpstr>Sveriges största tekniska universitet</vt:lpstr>
      <vt:lpstr>Alumni</vt:lpstr>
      <vt:lpstr>PowerPoint Presentation</vt:lpstr>
      <vt:lpstr>KTH:s skolor och institutioner </vt:lpstr>
      <vt:lpstr>Internationell ranking</vt:lpstr>
      <vt:lpstr>PowerPoint Presentation</vt:lpstr>
      <vt:lpstr>KTH:s roll i att forma dagens och morgondagens samhälle</vt:lpstr>
      <vt:lpstr>Driver hållbarhet varje dag</vt:lpstr>
      <vt:lpstr>PowerPoint Presentation</vt:lpstr>
      <vt:lpstr>Utbildning för framtiden</vt:lpstr>
      <vt:lpstr>En lovande start på karriären</vt:lpstr>
      <vt:lpstr>PowerPoint Presentation</vt:lpstr>
      <vt:lpstr>Utbildningar på grundnivå och avancerad nivå</vt:lpstr>
      <vt:lpstr>Utbildning på forskarnivå</vt:lpstr>
      <vt:lpstr>Studentmobilitet</vt:lpstr>
      <vt:lpstr>Masterstudenters ursprungsland</vt:lpstr>
      <vt:lpstr>PowerPoint Presentation</vt:lpstr>
      <vt:lpstr>Från grundforskning till samhällsnytta</vt:lpstr>
      <vt:lpstr>Forskningsmiljöer</vt:lpstr>
      <vt:lpstr>Forskning i världsklass</vt:lpstr>
      <vt:lpstr>Scilifelab – Human protein atlas</vt:lpstr>
      <vt:lpstr>Forskningsings-infrastrukturer som gör framtidens teknik möjlig Vid KTH finns avancerade forskningsmiljöer där akademi, industri och samhälle kan:  </vt:lpstr>
      <vt:lpstr>PowerPoint Presentation</vt:lpstr>
      <vt:lpstr>PowerPoint Presentation</vt:lpstr>
      <vt:lpstr>KTH Innovation</vt:lpstr>
      <vt:lpstr>Innovationer från KTH</vt:lpstr>
      <vt:lpstr>PowerPoint Presentation</vt:lpstr>
      <vt:lpstr>PowerPoint Presentation</vt:lpstr>
      <vt:lpstr>Samverkan för en bättre framtid  KTH kommer att bidra till den omvandlande resan mot ett hållbart samhälle genom att:  </vt:lpstr>
      <vt:lpstr>Resultat av samverkan</vt:lpstr>
      <vt:lpstr>Strategiska partnerskap</vt:lpstr>
      <vt:lpstr>Universitetsnätverk</vt:lpstr>
      <vt:lpstr>European Institute of Innovation  and Technology - EIT</vt:lpstr>
      <vt:lpstr>Universitetsalliansen Stockholm trio </vt:lpstr>
      <vt:lpstr>Finansiell information</vt:lpstr>
      <vt:lpstr>KTH:s verksamheter 2025 (2024)</vt:lpstr>
      <vt:lpstr>KTH:s finansiering 2025 (2024)</vt:lpstr>
      <vt:lpstr>Forskningens finansiering 2025 (2024)</vt:lpstr>
      <vt:lpstr>KTH:s kostnader 2025 (2024)</vt:lpstr>
      <vt:lpstr>Visste du att…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Bertilsson</dc:creator>
  <cp:lastModifiedBy>Tove Guldbrand</cp:lastModifiedBy>
  <cp:revision>27</cp:revision>
  <dcterms:created xsi:type="dcterms:W3CDTF">2023-09-13T11:18:30Z</dcterms:created>
  <dcterms:modified xsi:type="dcterms:W3CDTF">2026-10-02T11:15:37Z</dcterms:modified>
</cp:coreProperties>
</file>